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4"/>
  </p:notesMasterIdLst>
  <p:sldIdLst>
    <p:sldId id="272" r:id="rId3"/>
    <p:sldId id="1304" r:id="rId4"/>
    <p:sldId id="1306" r:id="rId5"/>
    <p:sldId id="1367" r:id="rId6"/>
    <p:sldId id="1384" r:id="rId7"/>
    <p:sldId id="1312" r:id="rId8"/>
    <p:sldId id="1371" r:id="rId9"/>
    <p:sldId id="1366" r:id="rId10"/>
    <p:sldId id="986" r:id="rId11"/>
    <p:sldId id="1368" r:id="rId12"/>
    <p:sldId id="1369" r:id="rId13"/>
    <p:sldId id="1318" r:id="rId14"/>
    <p:sldId id="1393" r:id="rId15"/>
    <p:sldId id="1307" r:id="rId16"/>
    <p:sldId id="1335" r:id="rId17"/>
    <p:sldId id="1337" r:id="rId18"/>
    <p:sldId id="1385" r:id="rId19"/>
    <p:sldId id="1338" r:id="rId20"/>
    <p:sldId id="1339" r:id="rId21"/>
    <p:sldId id="1314" r:id="rId22"/>
    <p:sldId id="1340" r:id="rId23"/>
    <p:sldId id="1386" r:id="rId24"/>
    <p:sldId id="1387" r:id="rId25"/>
    <p:sldId id="1388" r:id="rId26"/>
    <p:sldId id="1389" r:id="rId27"/>
    <p:sldId id="1390" r:id="rId28"/>
    <p:sldId id="1391" r:id="rId29"/>
    <p:sldId id="1310" r:id="rId30"/>
    <p:sldId id="1326" r:id="rId31"/>
    <p:sldId id="1394" r:id="rId32"/>
    <p:sldId id="1395" r:id="rId33"/>
    <p:sldId id="1396" r:id="rId34"/>
    <p:sldId id="1398" r:id="rId35"/>
    <p:sldId id="1399" r:id="rId36"/>
    <p:sldId id="1400" r:id="rId37"/>
    <p:sldId id="1401" r:id="rId38"/>
    <p:sldId id="1405" r:id="rId39"/>
    <p:sldId id="1406" r:id="rId40"/>
    <p:sldId id="1407" r:id="rId41"/>
    <p:sldId id="1408" r:id="rId42"/>
    <p:sldId id="1409" r:id="rId43"/>
    <p:sldId id="1410" r:id="rId44"/>
    <p:sldId id="1381" r:id="rId45"/>
    <p:sldId id="1397" r:id="rId46"/>
    <p:sldId id="1373" r:id="rId47"/>
    <p:sldId id="1411" r:id="rId48"/>
    <p:sldId id="1320" r:id="rId49"/>
    <p:sldId id="1412" r:id="rId50"/>
    <p:sldId id="1322" r:id="rId51"/>
    <p:sldId id="1413" r:id="rId52"/>
    <p:sldId id="13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B30"/>
    <a:srgbClr val="000000"/>
    <a:srgbClr val="FF9500"/>
    <a:srgbClr val="00B0F0"/>
    <a:srgbClr val="FF2F92"/>
    <a:srgbClr val="A63181"/>
    <a:srgbClr val="FF2D6C"/>
    <a:srgbClr val="7F2662"/>
    <a:srgbClr val="D6D6D6"/>
    <a:srgbClr val="008C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79"/>
    <p:restoredTop sz="96793"/>
  </p:normalViewPr>
  <p:slideViewPr>
    <p:cSldViewPr snapToGrid="0" snapToObjects="1">
      <p:cViewPr varScale="1">
        <p:scale>
          <a:sx n="148" d="100"/>
          <a:sy n="148" d="100"/>
        </p:scale>
        <p:origin x="1392" y="19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6/6/25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One can also say – a probability in it is absolute basic form is a quantity for uncertainty  for a defined event which can only takes values between 0 and 1 (or expressed as a proportion) </a:t>
            </a:r>
          </a:p>
          <a:p>
            <a:endParaRPr lang="en-GB" dirty="0"/>
          </a:p>
          <a:p>
            <a:r>
              <a:rPr lang="en-GB" dirty="0"/>
              <a:t>One can also say – a probability is the value that reflects the chance or likelihood that a particular event will occur. </a:t>
            </a:r>
          </a:p>
          <a:p>
            <a:endParaRPr lang="en-GB" dirty="0"/>
          </a:p>
          <a:p>
            <a:r>
              <a:rPr lang="en-GB" dirty="0"/>
              <a:t>The key ingredients for calculating a probability is knowing the event (i.e., the number times it has occur) and the sample size (total possible outcomes which the event possibly occur) </a:t>
            </a:r>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2299451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3620745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9F913-4348-032E-CC1A-2161FF562A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7BA35-462F-DC27-A739-E8EBB9F2A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06876B-751E-C7EB-FDDC-9B4120A57F0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FFAAF6B-5FF7-C55F-303E-BE5D2A8F354E}"/>
              </a:ext>
            </a:extLst>
          </p:cNvPr>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101547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sure you folks are already aware of how to calculate a probability of a single event</a:t>
            </a:r>
          </a:p>
          <a:p>
            <a:r>
              <a:rPr lang="en-GB" dirty="0"/>
              <a:t>Example of calculating a probability</a:t>
            </a:r>
          </a:p>
          <a:p>
            <a:r>
              <a:rPr lang="en-GB" dirty="0"/>
              <a:t>There are three major types of probabilities</a:t>
            </a:r>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3299065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4 major types of probabilities</a:t>
            </a:r>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277755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special case for this, which is so confusing.</a:t>
            </a:r>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81409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1496298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25908-C925-D2A6-2AB7-DBA63CEAF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FA39C-5AC6-1429-1F29-0CFC8F8DC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F864C-5854-485F-E489-8885E1F7A8A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428ACF6-78EE-2A89-3E1E-AAA1DC658F9B}"/>
              </a:ext>
            </a:extLst>
          </p:cNvPr>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1839168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28</a:t>
            </a:fld>
            <a:endParaRPr lang="en-US" altLang="x-none"/>
          </a:p>
        </p:txBody>
      </p:sp>
    </p:spTree>
    <p:extLst>
      <p:ext uri="{BB962C8B-B14F-4D97-AF65-F5344CB8AC3E}">
        <p14:creationId xmlns:p14="http://schemas.microsoft.com/office/powerpoint/2010/main" val="191352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3593836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815198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2800054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3230650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4F083-480F-D688-A190-980933EBC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1C541F-9D33-B61D-0D10-6DE953A12E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1B867-B3F8-433C-C4B5-90B68E1C9B1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51BEF12-08AA-1A69-A303-232C53E0502A}"/>
              </a:ext>
            </a:extLst>
          </p:cNvPr>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1351460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FA44E-CF61-8C5E-729F-CBA97667F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A093D-79CD-D80F-7537-E79511125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220AE0-630A-1F38-DBEA-873D7164ECF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69A930-C9CF-B904-BA13-9BE764B95635}"/>
              </a:ext>
            </a:extLst>
          </p:cNvPr>
          <p:cNvSpPr>
            <a:spLocks noGrp="1"/>
          </p:cNvSpPr>
          <p:nvPr>
            <p:ph type="sldNum" sz="quarter" idx="5"/>
          </p:nvPr>
        </p:nvSpPr>
        <p:spPr/>
        <p:txBody>
          <a:bodyPr/>
          <a:lstStyle/>
          <a:p>
            <a:fld id="{7A62181B-723A-0945-8D8D-6A6BB0D8F5A6}" type="slidenum">
              <a:rPr lang="en-US" smtClean="0"/>
              <a:t>44</a:t>
            </a:fld>
            <a:endParaRPr lang="en-US"/>
          </a:p>
        </p:txBody>
      </p:sp>
    </p:spTree>
    <p:extLst>
      <p:ext uri="{BB962C8B-B14F-4D97-AF65-F5344CB8AC3E}">
        <p14:creationId xmlns:p14="http://schemas.microsoft.com/office/powerpoint/2010/main" val="1827902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45</a:t>
            </a:fld>
            <a:endParaRPr lang="en-US" altLang="x-none"/>
          </a:p>
        </p:txBody>
      </p:sp>
    </p:spTree>
    <p:extLst>
      <p:ext uri="{BB962C8B-B14F-4D97-AF65-F5344CB8AC3E}">
        <p14:creationId xmlns:p14="http://schemas.microsoft.com/office/powerpoint/2010/main" val="2099136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46</a:t>
            </a:fld>
            <a:endParaRPr lang="en-US"/>
          </a:p>
        </p:txBody>
      </p:sp>
    </p:spTree>
    <p:extLst>
      <p:ext uri="{BB962C8B-B14F-4D97-AF65-F5344CB8AC3E}">
        <p14:creationId xmlns:p14="http://schemas.microsoft.com/office/powerpoint/2010/main" val="2119042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72C7F-6EFB-4913-6FA3-A96FBBB75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14EB6-9553-FFDA-D3D2-12B1ECB9CA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83AC47-ADB3-5C1A-78C9-518C771BBD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273B69C-DA91-C881-6A55-C9742D0DBCD7}"/>
              </a:ext>
            </a:extLst>
          </p:cNvPr>
          <p:cNvSpPr>
            <a:spLocks noGrp="1"/>
          </p:cNvSpPr>
          <p:nvPr>
            <p:ph type="sldNum" sz="quarter" idx="5"/>
          </p:nvPr>
        </p:nvSpPr>
        <p:spPr/>
        <p:txBody>
          <a:bodyPr/>
          <a:lstStyle/>
          <a:p>
            <a:fld id="{7A62181B-723A-0945-8D8D-6A6BB0D8F5A6}" type="slidenum">
              <a:rPr lang="en-US" smtClean="0"/>
              <a:t>48</a:t>
            </a:fld>
            <a:endParaRPr lang="en-US"/>
          </a:p>
        </p:txBody>
      </p:sp>
    </p:spTree>
    <p:extLst>
      <p:ext uri="{BB962C8B-B14F-4D97-AF65-F5344CB8AC3E}">
        <p14:creationId xmlns:p14="http://schemas.microsoft.com/office/powerpoint/2010/main" val="2402485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D6E03-38D3-937F-EB85-9F91ED862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C764F-ACBB-6850-DA4E-953BF56CC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F0E9E-188C-38B9-1855-690521D336A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B21074C-76B7-3AB2-0595-3FB2AC2F22B7}"/>
              </a:ext>
            </a:extLst>
          </p:cNvPr>
          <p:cNvSpPr>
            <a:spLocks noGrp="1"/>
          </p:cNvSpPr>
          <p:nvPr>
            <p:ph type="sldNum" sz="quarter" idx="5"/>
          </p:nvPr>
        </p:nvSpPr>
        <p:spPr/>
        <p:txBody>
          <a:bodyPr/>
          <a:lstStyle/>
          <a:p>
            <a:fld id="{7A62181B-723A-0945-8D8D-6A6BB0D8F5A6}" type="slidenum">
              <a:rPr lang="en-US" smtClean="0"/>
              <a:t>50</a:t>
            </a:fld>
            <a:endParaRPr lang="en-US"/>
          </a:p>
        </p:txBody>
      </p:sp>
    </p:spTree>
    <p:extLst>
      <p:ext uri="{BB962C8B-B14F-4D97-AF65-F5344CB8AC3E}">
        <p14:creationId xmlns:p14="http://schemas.microsoft.com/office/powerpoint/2010/main" val="90689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go through the following …</a:t>
            </a:r>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101935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21A8D-1B1C-94E4-30BA-173E1664D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0513DA-D037-1CEE-5BA2-D2E9DDFC66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6B440-1B0A-9A9C-9139-11375E150C4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A36936F-D501-D628-5D48-80B1691E33B9}"/>
              </a:ext>
            </a:extLst>
          </p:cNvPr>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1842300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10</a:t>
            </a:fld>
            <a:endParaRPr lang="en-US" altLang="x-none"/>
          </a:p>
        </p:txBody>
      </p:sp>
    </p:spTree>
    <p:extLst>
      <p:ext uri="{BB962C8B-B14F-4D97-AF65-F5344CB8AC3E}">
        <p14:creationId xmlns:p14="http://schemas.microsoft.com/office/powerpoint/2010/main" val="57896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526659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2119042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cover the basic terminology of probability and learn the three types of probabilities – these basic building blocks will help us to understand what Bayes’ Theorem is --- which is the key to unlocking our understanding of what Bayesian Statistics is all about.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14</a:t>
            </a:fld>
            <a:endParaRPr lang="en-US" altLang="x-none"/>
          </a:p>
        </p:txBody>
      </p:sp>
    </p:spTree>
    <p:extLst>
      <p:ext uri="{BB962C8B-B14F-4D97-AF65-F5344CB8AC3E}">
        <p14:creationId xmlns:p14="http://schemas.microsoft.com/office/powerpoint/2010/main" val="2848329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6/6/25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20D8B7D-18BC-A24A-8093-039A4B4158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3747"/>
            <a:ext cx="12192001" cy="6434253"/>
          </a:xfrm>
          <a:prstGeom prst="rect">
            <a:avLst/>
          </a:prstGeom>
        </p:spPr>
      </p:pic>
      <p:pic>
        <p:nvPicPr>
          <p:cNvPr id="28" name="Picture 27" descr="A picture containing background pattern&#10;&#10;Description automatically generated">
            <a:extLst>
              <a:ext uri="{FF2B5EF4-FFF2-40B4-BE49-F238E27FC236}">
                <a16:creationId xmlns:a16="http://schemas.microsoft.com/office/drawing/2014/main" id="{BFFF9C69-933A-C742-B9B8-555AA5779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9419"/>
          <a:stretch/>
        </p:blipFill>
        <p:spPr>
          <a:xfrm>
            <a:off x="-1" y="4898463"/>
            <a:ext cx="12192000" cy="1959538"/>
          </a:xfrm>
          <a:prstGeom prst="rect">
            <a:avLst/>
          </a:prstGeom>
        </p:spPr>
      </p:pic>
      <p:pic>
        <p:nvPicPr>
          <p:cNvPr id="14" name="Picture 13">
            <a:extLst>
              <a:ext uri="{FF2B5EF4-FFF2-40B4-BE49-F238E27FC236}">
                <a16:creationId xmlns:a16="http://schemas.microsoft.com/office/drawing/2014/main" id="{DB922287-4576-CE4A-8FF6-EC4FCAE94E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92000" cy="1028831"/>
          </a:xfrm>
          <a:prstGeom prst="rect">
            <a:avLst/>
          </a:prstGeom>
        </p:spPr>
      </p:pic>
      <p:sp>
        <p:nvSpPr>
          <p:cNvPr id="2" name="Title 1">
            <a:extLst>
              <a:ext uri="{FF2B5EF4-FFF2-40B4-BE49-F238E27FC236}">
                <a16:creationId xmlns:a16="http://schemas.microsoft.com/office/drawing/2014/main" id="{C4FF44F2-21DA-1A41-A143-999C69AE45A0}"/>
              </a:ext>
            </a:extLst>
          </p:cNvPr>
          <p:cNvSpPr>
            <a:spLocks noGrp="1"/>
          </p:cNvSpPr>
          <p:nvPr>
            <p:ph type="title"/>
          </p:nvPr>
        </p:nvSpPr>
        <p:spPr>
          <a:xfrm>
            <a:off x="540304" y="1441952"/>
            <a:ext cx="6262278" cy="1622009"/>
          </a:xfrm>
        </p:spPr>
        <p:txBody>
          <a:bodyPr/>
          <a:lstStyle>
            <a:lvl1pPr>
              <a:defRPr sz="5000" b="1">
                <a:solidFill>
                  <a:schemeClr val="bg1"/>
                </a:solidFill>
              </a:defRPr>
            </a:lvl1pPr>
          </a:lstStyle>
          <a:p>
            <a:r>
              <a:rPr lang="en-US" dirty="0"/>
              <a:t>Click to edit Master title style</a:t>
            </a:r>
            <a:endParaRPr lang="en-GB" dirty="0"/>
          </a:p>
        </p:txBody>
      </p:sp>
      <p:sp>
        <p:nvSpPr>
          <p:cNvPr id="25" name="Text Placeholder 24">
            <a:extLst>
              <a:ext uri="{FF2B5EF4-FFF2-40B4-BE49-F238E27FC236}">
                <a16:creationId xmlns:a16="http://schemas.microsoft.com/office/drawing/2014/main" id="{BF028202-9341-2543-9E48-99092A827B32}"/>
              </a:ext>
            </a:extLst>
          </p:cNvPr>
          <p:cNvSpPr>
            <a:spLocks noGrp="1"/>
          </p:cNvSpPr>
          <p:nvPr>
            <p:ph type="body" sz="quarter" idx="10"/>
          </p:nvPr>
        </p:nvSpPr>
        <p:spPr>
          <a:xfrm>
            <a:off x="539750" y="3030683"/>
            <a:ext cx="6262688" cy="1281545"/>
          </a:xfrm>
        </p:spPr>
        <p:txBody>
          <a:bodyPr/>
          <a:lstStyle>
            <a:lvl1pPr marL="12700" indent="0">
              <a:lnSpc>
                <a:spcPts val="3000"/>
              </a:lnSpc>
              <a:spcBef>
                <a:spcPts val="0"/>
              </a:spcBef>
              <a:buNone/>
              <a:tabLst/>
              <a:defRPr sz="2500">
                <a:solidFill>
                  <a:schemeClr val="tx1"/>
                </a:solidFill>
              </a:defRPr>
            </a:lvl1pPr>
            <a:lvl2pPr>
              <a:buNone/>
              <a:defRPr sz="2600">
                <a:solidFill>
                  <a:schemeClr val="bg1"/>
                </a:solidFill>
              </a:defRPr>
            </a:lvl2pPr>
            <a:lvl3pPr>
              <a:buNone/>
              <a:defRPr sz="2600">
                <a:solidFill>
                  <a:schemeClr val="bg1"/>
                </a:solidFill>
              </a:defRPr>
            </a:lvl3pPr>
            <a:lvl4pPr>
              <a:buFont typeface="Arial" panose="020B0604020202020204" pitchFamily="34" charset="0"/>
              <a:buNone/>
              <a:defRPr sz="2600">
                <a:solidFill>
                  <a:schemeClr val="bg1"/>
                </a:solidFill>
              </a:defRPr>
            </a:lvl4pPr>
            <a:lvl5pPr>
              <a:buFont typeface="Arial" panose="020B0604020202020204" pitchFamily="34" charset="0"/>
              <a:buNone/>
              <a:defRPr sz="2600">
                <a:solidFill>
                  <a:schemeClr val="bg1"/>
                </a:solidFill>
              </a:defRPr>
            </a:lvl5pPr>
          </a:lstStyle>
          <a:p>
            <a:pPr lvl="0"/>
            <a:r>
              <a:rPr lang="en-US" dirty="0"/>
              <a:t>Click to edit Master text styles</a:t>
            </a:r>
          </a:p>
        </p:txBody>
      </p:sp>
      <p:sp>
        <p:nvSpPr>
          <p:cNvPr id="26" name="Text Placeholder 24">
            <a:extLst>
              <a:ext uri="{FF2B5EF4-FFF2-40B4-BE49-F238E27FC236}">
                <a16:creationId xmlns:a16="http://schemas.microsoft.com/office/drawing/2014/main" id="{24EAD0C5-0B89-9447-9CAF-9ADE48F0D309}"/>
              </a:ext>
            </a:extLst>
          </p:cNvPr>
          <p:cNvSpPr>
            <a:spLocks noGrp="1"/>
          </p:cNvSpPr>
          <p:nvPr>
            <p:ph type="body" sz="quarter" idx="11"/>
          </p:nvPr>
        </p:nvSpPr>
        <p:spPr>
          <a:xfrm>
            <a:off x="539750" y="5576455"/>
            <a:ext cx="6262688" cy="1281545"/>
          </a:xfrm>
        </p:spPr>
        <p:txBody>
          <a:bodyPr/>
          <a:lstStyle>
            <a:lvl1pPr marL="12700" indent="0">
              <a:lnSpc>
                <a:spcPts val="3000"/>
              </a:lnSpc>
              <a:spcBef>
                <a:spcPts val="0"/>
              </a:spcBef>
              <a:buNone/>
              <a:tabLst/>
              <a:defRPr sz="2500">
                <a:solidFill>
                  <a:schemeClr val="tx1"/>
                </a:solidFill>
              </a:defRPr>
            </a:lvl1pPr>
            <a:lvl2pPr>
              <a:buNone/>
              <a:defRPr sz="2600">
                <a:solidFill>
                  <a:schemeClr val="bg1"/>
                </a:solidFill>
              </a:defRPr>
            </a:lvl2pPr>
            <a:lvl3pPr>
              <a:buNone/>
              <a:defRPr sz="2600">
                <a:solidFill>
                  <a:schemeClr val="bg1"/>
                </a:solidFill>
              </a:defRPr>
            </a:lvl3pPr>
            <a:lvl4pPr>
              <a:buFont typeface="Arial" panose="020B0604020202020204" pitchFamily="34" charset="0"/>
              <a:buNone/>
              <a:defRPr sz="2600">
                <a:solidFill>
                  <a:schemeClr val="bg1"/>
                </a:solidFill>
              </a:defRPr>
            </a:lvl4pPr>
            <a:lvl5pPr>
              <a:buFont typeface="Arial" panose="020B0604020202020204" pitchFamily="34" charset="0"/>
              <a:buNone/>
              <a:defRPr sz="2600">
                <a:solidFill>
                  <a:schemeClr val="bg1"/>
                </a:solidFill>
              </a:defRPr>
            </a:lvl5pPr>
          </a:lstStyle>
          <a:p>
            <a:pPr lvl="0"/>
            <a:r>
              <a:rPr lang="en-US" dirty="0"/>
              <a:t>Click to edit Master text styles</a:t>
            </a:r>
          </a:p>
        </p:txBody>
      </p:sp>
      <p:sp>
        <p:nvSpPr>
          <p:cNvPr id="27" name="Text Placeholder 6">
            <a:extLst>
              <a:ext uri="{FF2B5EF4-FFF2-40B4-BE49-F238E27FC236}">
                <a16:creationId xmlns:a16="http://schemas.microsoft.com/office/drawing/2014/main" id="{364B613F-FF5B-9249-ABF5-FCEF89F011FD}"/>
              </a:ext>
            </a:extLst>
          </p:cNvPr>
          <p:cNvSpPr>
            <a:spLocks noGrp="1"/>
          </p:cNvSpPr>
          <p:nvPr>
            <p:ph type="body" sz="quarter" idx="12"/>
          </p:nvPr>
        </p:nvSpPr>
        <p:spPr>
          <a:xfrm>
            <a:off x="539750" y="327079"/>
            <a:ext cx="5822950" cy="528638"/>
          </a:xfrm>
        </p:spPr>
        <p:txBody>
          <a:bodyPr/>
          <a:lstStyle>
            <a:lvl1pPr>
              <a:buNone/>
              <a:defRPr sz="1500" b="1">
                <a:solidFill>
                  <a:schemeClr val="bg1"/>
                </a:solidFill>
              </a:defRPr>
            </a:lvl1pPr>
            <a:lvl2pPr>
              <a:buNone/>
              <a:defRPr sz="1500"/>
            </a:lvl2pPr>
            <a:lvl3pPr>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US" dirty="0"/>
              <a:t>Click to edit Master text styles</a:t>
            </a:r>
          </a:p>
        </p:txBody>
      </p:sp>
    </p:spTree>
    <p:extLst>
      <p:ext uri="{BB962C8B-B14F-4D97-AF65-F5344CB8AC3E}">
        <p14:creationId xmlns:p14="http://schemas.microsoft.com/office/powerpoint/2010/main" val="214008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6/6/25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6/6/25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6/6/25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6/6/25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6/6/25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01/01/2022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cl.ac.uk/social-data" TargetMode="External"/><Relationship Id="rId2" Type="http://schemas.openxmlformats.org/officeDocument/2006/relationships/hyperlink" Target="mailto:a.musah@ucl.ac.uk" TargetMode="Externa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14.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0.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image" Target="../media/image220.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cdc.gov/mosquitoes/mosquito-control/larvicides.html"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jp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www.wsj.com/articles/brazil-to-allow-aircraft-to-spray-for-mosquitoes-to-combat-zika-1467382925" TargetMode="External"/><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0.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0.xml"/><Relationship Id="rId5" Type="http://schemas.openxmlformats.org/officeDocument/2006/relationships/image" Target="../media/image62.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hyperlink" Target="https://uclpg-msc-sgds.github.io/UCL-SODA-CPD-RStan/"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Layout" Target="../slideLayouts/slideLayout20.xml"/><Relationship Id="rId5" Type="http://schemas.openxmlformats.org/officeDocument/2006/relationships/image" Target="../media/image65.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3.png"/><Relationship Id="rId2" Type="http://schemas.openxmlformats.org/officeDocument/2006/relationships/image" Target="../media/image66.png"/><Relationship Id="rId1" Type="http://schemas.openxmlformats.org/officeDocument/2006/relationships/slideLayout" Target="../slideLayouts/slideLayout20.xml"/><Relationship Id="rId6" Type="http://schemas.openxmlformats.org/officeDocument/2006/relationships/image" Target="../media/image70.png"/><Relationship Id="rId5" Type="http://schemas.openxmlformats.org/officeDocument/2006/relationships/image" Target="../media/image72.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80.png"/><Relationship Id="rId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image" Target="../media/image79.png"/><Relationship Id="rId9"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hyperlink" Target="https://uclpg-msc-sgds.github.io/UCL-SODA-CPD-RStan/"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hyperlink" Target="https://uclpg-msc-sgds.github.io/UCL-SODA-CPD-RStan/"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com/maps/place/Charles+Bell+House,+43-45+Foley+St,+London+W1W+7TY/@51.5197582,-0.139401,16.62z/data=!4m6!3m5!1s0x48761b2a24b0769d:0x71c7d5c572aabe8e!8m2!3d51.5195652!4d-0.1390914!16s%2Fg%2F1w_vmrsy?entry=ttu"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94BD3A9-99A8-7B40-BD5F-D042F32E5001}"/>
              </a:ext>
            </a:extLst>
          </p:cNvPr>
          <p:cNvSpPr>
            <a:spLocks noGrp="1"/>
          </p:cNvSpPr>
          <p:nvPr>
            <p:ph type="body" sz="quarter" idx="12"/>
          </p:nvPr>
        </p:nvSpPr>
        <p:spPr>
          <a:xfrm>
            <a:off x="164809" y="338654"/>
            <a:ext cx="5822950" cy="528638"/>
          </a:xfrm>
        </p:spPr>
        <p:txBody>
          <a:bodyPr/>
          <a:lstStyle/>
          <a:p>
            <a:r>
              <a:rPr lang="en-GB" sz="2400" dirty="0">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0" name="Rectangle 9">
            <a:extLst>
              <a:ext uri="{FF2B5EF4-FFF2-40B4-BE49-F238E27FC236}">
                <a16:creationId xmlns:a16="http://schemas.microsoft.com/office/drawing/2014/main" id="{B77F1B39-1543-072A-3B18-1057BC58CD92}"/>
              </a:ext>
            </a:extLst>
          </p:cNvPr>
          <p:cNvSpPr/>
          <p:nvPr/>
        </p:nvSpPr>
        <p:spPr>
          <a:xfrm>
            <a:off x="0" y="1199661"/>
            <a:ext cx="12225748" cy="4278094"/>
          </a:xfrm>
          <a:prstGeom prst="rect">
            <a:avLst/>
          </a:prstGeom>
        </p:spPr>
        <p:txBody>
          <a:bodyPr wrap="square">
            <a:spAutoFit/>
          </a:bodyPr>
          <a:lstStyle/>
          <a:p>
            <a:r>
              <a:rPr lang="en-GB" sz="2400" b="1" dirty="0">
                <a:solidFill>
                  <a:schemeClr val="bg1"/>
                </a:solidFill>
                <a:latin typeface="Helvetica Neue Light" panose="02000403000000020004" pitchFamily="2" charset="0"/>
                <a:ea typeface="Helvetica Neue Light" panose="02000403000000020004" pitchFamily="2" charset="0"/>
                <a:cs typeface="Calibri Light" charset="0"/>
              </a:rPr>
              <a:t>Continuing Professional Development (CPD) course</a:t>
            </a:r>
          </a:p>
          <a:p>
            <a:r>
              <a:rPr lang="en-GB" sz="2000" dirty="0">
                <a:solidFill>
                  <a:schemeClr val="bg1"/>
                </a:solidFill>
                <a:latin typeface="Helvetica Neue Light" panose="02000403000000020004" pitchFamily="2" charset="0"/>
                <a:ea typeface="Helvetica Neue Light" panose="02000403000000020004" pitchFamily="2" charset="0"/>
                <a:cs typeface="Calibri Light" charset="0"/>
              </a:rPr>
              <a:t>Introduction To Bayesian Inference &amp; Modelling (June 2025)</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600" b="1" cap="all" dirty="0">
                <a:solidFill>
                  <a:schemeClr val="bg1"/>
                </a:solidFill>
                <a:latin typeface="Helvetica Neue Light" panose="02000403000000020004" pitchFamily="2" charset="0"/>
                <a:ea typeface="Helvetica Neue Light" panose="02000403000000020004" pitchFamily="2" charset="0"/>
                <a:cs typeface="Calibri Light" charset="0"/>
              </a:rPr>
              <a:t>Day 1: Introduction to Probability distribution</a:t>
            </a:r>
            <a:endParaRPr lang="en-GB" sz="3600" cap="all" dirty="0">
              <a:solidFill>
                <a:schemeClr val="bg1"/>
              </a:solidFill>
              <a:latin typeface="Helvetica Neue Light" panose="02000403000000020004" pitchFamily="2" charset="0"/>
              <a:ea typeface="Helvetica Neue Light" panose="02000403000000020004" pitchFamily="2" charset="0"/>
              <a:cs typeface="Calibri Light" charset="0"/>
            </a:endParaRPr>
          </a:p>
          <a:p>
            <a:endParaRPr lang="en-GB" sz="2800" cap="all" dirty="0">
              <a:solidFill>
                <a:schemeClr val="bg1"/>
              </a:solidFill>
              <a:latin typeface="Helvetica Neue Light" panose="02000403000000020004" pitchFamily="2" charset="0"/>
              <a:ea typeface="Helvetica Neue Light" panose="02000403000000020004" pitchFamily="2" charset="0"/>
              <a:cs typeface="Calibri Light" charset="0"/>
            </a:endParaRPr>
          </a:p>
          <a:p>
            <a:endParaRPr lang="en-GB" altLang="en-US" sz="16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2"/>
              </a:rPr>
              <a:t>a.musah@ucl.ac.uk</a:t>
            </a:r>
            <a:r>
              <a:rPr lang="en-GB"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UCL Geography</a:t>
            </a:r>
          </a:p>
          <a:p>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11" name="Slide Number Placeholder 3">
            <a:extLst>
              <a:ext uri="{FF2B5EF4-FFF2-40B4-BE49-F238E27FC236}">
                <a16:creationId xmlns:a16="http://schemas.microsoft.com/office/drawing/2014/main" id="{BB69E33D-BD5A-1CDA-0917-375D9B374E8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
        <p:nvSpPr>
          <p:cNvPr id="14" name="Text Placeholder 3">
            <a:extLst>
              <a:ext uri="{FF2B5EF4-FFF2-40B4-BE49-F238E27FC236}">
                <a16:creationId xmlns:a16="http://schemas.microsoft.com/office/drawing/2014/main" id="{0C8D2A74-F7A9-9489-ACA1-FDCB4D3FBAED}"/>
              </a:ext>
            </a:extLst>
          </p:cNvPr>
          <p:cNvSpPr txBox="1">
            <a:spLocks/>
          </p:cNvSpPr>
          <p:nvPr/>
        </p:nvSpPr>
        <p:spPr>
          <a:xfrm>
            <a:off x="81866" y="5981576"/>
            <a:ext cx="6262688" cy="784588"/>
          </a:xfrm>
        </p:spPr>
        <p:txBody>
          <a:bodyPr/>
          <a:lstStyle>
            <a:lvl1pPr marL="12700" indent="0" algn="l" defTabSz="914400" rtl="0" eaLnBrk="1" latinLnBrk="0" hangingPunct="1">
              <a:lnSpc>
                <a:spcPts val="3000"/>
              </a:lnSpc>
              <a:spcBef>
                <a:spcPts val="0"/>
              </a:spcBef>
              <a:buFont typeface="Arial"/>
              <a:buNone/>
              <a:tabLst/>
              <a:defRPr sz="25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None/>
              <a:defRPr sz="2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None/>
              <a:defRPr sz="2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2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2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Additional details:</a:t>
            </a:r>
          </a:p>
          <a:p>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3"/>
              </a:rPr>
              <a:t>https://www.ucl.ac.uk/social-data</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174838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D65345-257F-6AFC-1E26-43B4E1542FED}"/>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Bayesian Statistics?</a:t>
            </a:r>
          </a:p>
        </p:txBody>
      </p:sp>
      <p:sp>
        <p:nvSpPr>
          <p:cNvPr id="6" name="Slide Number Placeholder 3">
            <a:extLst>
              <a:ext uri="{FF2B5EF4-FFF2-40B4-BE49-F238E27FC236}">
                <a16:creationId xmlns:a16="http://schemas.microsoft.com/office/drawing/2014/main" id="{9C15FA47-1DB3-7E4F-9001-E35F8C80CDF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10</a:t>
            </a:fld>
            <a:endParaRPr lang="en-US" dirty="0">
              <a:solidFill>
                <a:schemeClr val="bg1"/>
              </a:solidFill>
              <a:cs typeface="ＭＳ Ｐゴシック" charset="0"/>
            </a:endParaRPr>
          </a:p>
        </p:txBody>
      </p:sp>
    </p:spTree>
    <p:extLst>
      <p:ext uri="{BB962C8B-B14F-4D97-AF65-F5344CB8AC3E}">
        <p14:creationId xmlns:p14="http://schemas.microsoft.com/office/powerpoint/2010/main" val="357944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CE33-8FC8-F3F5-2A25-4AB2D6A200F0}"/>
              </a:ext>
            </a:extLst>
          </p:cNvPr>
          <p:cNvSpPr txBox="1">
            <a:spLocks/>
          </p:cNvSpPr>
          <p:nvPr/>
        </p:nvSpPr>
        <p:spPr>
          <a:xfrm>
            <a:off x="94824" y="1091015"/>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A2AF686F-56EB-FD30-8A30-D13EBF592840}"/>
              </a:ext>
            </a:extLst>
          </p:cNvPr>
          <p:cNvSpPr txBox="1"/>
          <p:nvPr/>
        </p:nvSpPr>
        <p:spPr>
          <a:xfrm>
            <a:off x="135038" y="1771560"/>
            <a:ext cx="11921924" cy="923330"/>
          </a:xfrm>
          <a:prstGeom prst="rect">
            <a:avLst/>
          </a:prstGeom>
          <a:solidFill>
            <a:schemeClr val="accent1"/>
          </a:solid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Bayesian statistics</a:t>
            </a:r>
            <a:r>
              <a:rPr lang="en-GB" dirty="0">
                <a:latin typeface="Helvetica Neue Light" panose="02000403000000020004" pitchFamily="2" charset="0"/>
                <a:ea typeface="Helvetica Neue Light" panose="02000403000000020004" pitchFamily="2" charset="0"/>
              </a:rPr>
              <a:t>, is all about </a:t>
            </a:r>
            <a:r>
              <a:rPr lang="en-GB" b="1" dirty="0">
                <a:latin typeface="Helvetica Neue Light" panose="02000403000000020004" pitchFamily="2" charset="0"/>
                <a:ea typeface="Helvetica Neue Light" panose="02000403000000020004" pitchFamily="2" charset="0"/>
              </a:rPr>
              <a:t>uncertainty</a:t>
            </a:r>
            <a:r>
              <a:rPr lang="en-GB" dirty="0">
                <a:latin typeface="Helvetica Neue Light" panose="02000403000000020004" pitchFamily="2" charset="0"/>
                <a:ea typeface="Helvetica Neue Light" panose="02000403000000020004" pitchFamily="2" charset="0"/>
              </a:rPr>
              <a:t> (i.e., lack of complete sureness or knowledge). It is essentially the practice of expressing what you believe about something as a probability (</a:t>
            </a:r>
            <a:r>
              <a:rPr lang="en-GB" b="1" u="sng" dirty="0">
                <a:latin typeface="Helvetica Neue Light" panose="02000403000000020004" pitchFamily="2" charset="0"/>
                <a:ea typeface="Helvetica Neue Light" panose="02000403000000020004" pitchFamily="2" charset="0"/>
              </a:rPr>
              <a:t>before observing that thing)</a:t>
            </a:r>
            <a:r>
              <a:rPr lang="en-GB" dirty="0">
                <a:latin typeface="Helvetica Neue Light" panose="02000403000000020004" pitchFamily="2" charset="0"/>
                <a:ea typeface="Helvetica Neue Light" panose="02000403000000020004" pitchFamily="2" charset="0"/>
              </a:rPr>
              <a:t>;</a:t>
            </a:r>
            <a:r>
              <a:rPr lang="en-GB" b="1" dirty="0">
                <a:latin typeface="Helvetica Neue Light" panose="02000403000000020004" pitchFamily="2" charset="0"/>
                <a:ea typeface="Helvetica Neue Light" panose="02000403000000020004" pitchFamily="2" charset="0"/>
              </a:rPr>
              <a:t> </a:t>
            </a:r>
            <a:r>
              <a:rPr lang="en-GB" dirty="0">
                <a:latin typeface="Helvetica Neue Light" panose="02000403000000020004" pitchFamily="2" charset="0"/>
                <a:ea typeface="Helvetica Neue Light" panose="02000403000000020004" pitchFamily="2" charset="0"/>
              </a:rPr>
              <a:t>and then using new evidence (</a:t>
            </a:r>
            <a:r>
              <a:rPr lang="en-GB" b="1" u="sng" dirty="0">
                <a:latin typeface="Helvetica Neue Light" panose="02000403000000020004" pitchFamily="2" charset="0"/>
                <a:ea typeface="Helvetica Neue Light" panose="02000403000000020004" pitchFamily="2" charset="0"/>
              </a:rPr>
              <a:t>after observing that thing</a:t>
            </a:r>
            <a:r>
              <a:rPr lang="en-GB" dirty="0">
                <a:latin typeface="Helvetica Neue Light" panose="02000403000000020004" pitchFamily="2" charset="0"/>
                <a:ea typeface="Helvetica Neue Light" panose="02000403000000020004" pitchFamily="2" charset="0"/>
              </a:rPr>
              <a:t>) to update those beliefs thereafter.</a:t>
            </a:r>
          </a:p>
        </p:txBody>
      </p:sp>
      <p:sp>
        <p:nvSpPr>
          <p:cNvPr id="8" name="TextBox 7">
            <a:extLst>
              <a:ext uri="{FF2B5EF4-FFF2-40B4-BE49-F238E27FC236}">
                <a16:creationId xmlns:a16="http://schemas.microsoft.com/office/drawing/2014/main" id="{447AA141-FC9B-D839-289F-C61DB44D6927}"/>
              </a:ext>
            </a:extLst>
          </p:cNvPr>
          <p:cNvSpPr txBox="1"/>
          <p:nvPr/>
        </p:nvSpPr>
        <p:spPr>
          <a:xfrm>
            <a:off x="323615" y="5652257"/>
            <a:ext cx="1998304"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Basic Probabilities</a:t>
            </a:r>
          </a:p>
        </p:txBody>
      </p:sp>
      <p:sp>
        <p:nvSpPr>
          <p:cNvPr id="9" name="TextBox 8">
            <a:extLst>
              <a:ext uri="{FF2B5EF4-FFF2-40B4-BE49-F238E27FC236}">
                <a16:creationId xmlns:a16="http://schemas.microsoft.com/office/drawing/2014/main" id="{B17E9D74-CE57-0A72-CD10-D395D09ED4B8}"/>
              </a:ext>
            </a:extLst>
          </p:cNvPr>
          <p:cNvSpPr txBox="1"/>
          <p:nvPr/>
        </p:nvSpPr>
        <p:spPr>
          <a:xfrm>
            <a:off x="6898943" y="5652257"/>
            <a:ext cx="1805944"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Theorem</a:t>
            </a:r>
          </a:p>
        </p:txBody>
      </p:sp>
      <p:sp>
        <p:nvSpPr>
          <p:cNvPr id="13" name="Slide Number Placeholder 3">
            <a:extLst>
              <a:ext uri="{FF2B5EF4-FFF2-40B4-BE49-F238E27FC236}">
                <a16:creationId xmlns:a16="http://schemas.microsoft.com/office/drawing/2014/main" id="{D93ADCE3-351D-EE58-39B7-EB9D4DCA36C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14" name="Picture 13">
            <a:extLst>
              <a:ext uri="{FF2B5EF4-FFF2-40B4-BE49-F238E27FC236}">
                <a16:creationId xmlns:a16="http://schemas.microsoft.com/office/drawing/2014/main" id="{26E323FC-DFB2-AD11-A001-39A4FD3BE30E}"/>
              </a:ext>
            </a:extLst>
          </p:cNvPr>
          <p:cNvPicPr>
            <a:picLocks noChangeAspect="1"/>
          </p:cNvPicPr>
          <p:nvPr/>
        </p:nvPicPr>
        <p:blipFill rotWithShape="1">
          <a:blip r:embed="rId3"/>
          <a:srcRect l="15191" t="22616" r="53658" b="14599"/>
          <a:stretch/>
        </p:blipFill>
        <p:spPr>
          <a:xfrm>
            <a:off x="9850413" y="3089632"/>
            <a:ext cx="2289740" cy="2637101"/>
          </a:xfrm>
          <a:prstGeom prst="rect">
            <a:avLst/>
          </a:prstGeom>
        </p:spPr>
      </p:pic>
      <p:sp>
        <p:nvSpPr>
          <p:cNvPr id="16" name="TextBox 15">
            <a:extLst>
              <a:ext uri="{FF2B5EF4-FFF2-40B4-BE49-F238E27FC236}">
                <a16:creationId xmlns:a16="http://schemas.microsoft.com/office/drawing/2014/main" id="{773D1EF4-12FA-F18F-D81E-79195B50BA58}"/>
              </a:ext>
            </a:extLst>
          </p:cNvPr>
          <p:cNvSpPr txBox="1"/>
          <p:nvPr/>
        </p:nvSpPr>
        <p:spPr>
          <a:xfrm>
            <a:off x="9968078" y="5726733"/>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7" name="TextBox 16">
            <a:extLst>
              <a:ext uri="{FF2B5EF4-FFF2-40B4-BE49-F238E27FC236}">
                <a16:creationId xmlns:a16="http://schemas.microsoft.com/office/drawing/2014/main" id="{20EC1D9E-DA61-FBFD-41EB-5055528A60C0}"/>
              </a:ext>
            </a:extLst>
          </p:cNvPr>
          <p:cNvSpPr txBox="1"/>
          <p:nvPr/>
        </p:nvSpPr>
        <p:spPr>
          <a:xfrm>
            <a:off x="3237101" y="5652257"/>
            <a:ext cx="24006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Distribution</a:t>
            </a:r>
          </a:p>
        </p:txBody>
      </p:sp>
      <p:pic>
        <p:nvPicPr>
          <p:cNvPr id="19" name="Picture 18">
            <a:extLst>
              <a:ext uri="{FF2B5EF4-FFF2-40B4-BE49-F238E27FC236}">
                <a16:creationId xmlns:a16="http://schemas.microsoft.com/office/drawing/2014/main" id="{11C79B06-C05F-38D7-A95A-E8C0593433E0}"/>
              </a:ext>
            </a:extLst>
          </p:cNvPr>
          <p:cNvPicPr>
            <a:picLocks noChangeAspect="1"/>
          </p:cNvPicPr>
          <p:nvPr/>
        </p:nvPicPr>
        <p:blipFill rotWithShape="1">
          <a:blip r:embed="rId4"/>
          <a:srcRect l="931"/>
          <a:stretch/>
        </p:blipFill>
        <p:spPr>
          <a:xfrm>
            <a:off x="0" y="10649"/>
            <a:ext cx="12192000" cy="828375"/>
          </a:xfrm>
          <a:prstGeom prst="rect">
            <a:avLst/>
          </a:prstGeom>
        </p:spPr>
      </p:pic>
      <p:sp>
        <p:nvSpPr>
          <p:cNvPr id="20" name="Text Placeholder 6">
            <a:extLst>
              <a:ext uri="{FF2B5EF4-FFF2-40B4-BE49-F238E27FC236}">
                <a16:creationId xmlns:a16="http://schemas.microsoft.com/office/drawing/2014/main" id="{5A947482-F161-1500-EC4D-AAA4689C2955}"/>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pic>
        <p:nvPicPr>
          <p:cNvPr id="4" name="Picture 3">
            <a:extLst>
              <a:ext uri="{FF2B5EF4-FFF2-40B4-BE49-F238E27FC236}">
                <a16:creationId xmlns:a16="http://schemas.microsoft.com/office/drawing/2014/main" id="{F18EFD51-D35E-010C-57F3-5541D0B59470}"/>
              </a:ext>
            </a:extLst>
          </p:cNvPr>
          <p:cNvPicPr>
            <a:picLocks noChangeAspect="1"/>
          </p:cNvPicPr>
          <p:nvPr/>
        </p:nvPicPr>
        <p:blipFill rotWithShape="1">
          <a:blip r:embed="rId3"/>
          <a:srcRect l="27747" t="53835" r="66224" b="27246"/>
          <a:stretch>
            <a:fillRect/>
          </a:stretch>
        </p:blipFill>
        <p:spPr>
          <a:xfrm>
            <a:off x="11261496" y="4399869"/>
            <a:ext cx="443151" cy="794657"/>
          </a:xfrm>
          <a:prstGeom prst="rect">
            <a:avLst/>
          </a:prstGeom>
        </p:spPr>
      </p:pic>
      <p:pic>
        <p:nvPicPr>
          <p:cNvPr id="6" name="Picture 5">
            <a:extLst>
              <a:ext uri="{FF2B5EF4-FFF2-40B4-BE49-F238E27FC236}">
                <a16:creationId xmlns:a16="http://schemas.microsoft.com/office/drawing/2014/main" id="{ECAD3B7C-A597-BB39-FD8C-72B6C7523722}"/>
              </a:ext>
            </a:extLst>
          </p:cNvPr>
          <p:cNvPicPr>
            <a:picLocks noChangeAspect="1"/>
          </p:cNvPicPr>
          <p:nvPr/>
        </p:nvPicPr>
        <p:blipFill rotWithShape="1">
          <a:blip r:embed="rId3"/>
          <a:srcRect l="27747" t="53835" r="66224" b="27246"/>
          <a:stretch>
            <a:fillRect/>
          </a:stretch>
        </p:blipFill>
        <p:spPr>
          <a:xfrm>
            <a:off x="10276188" y="4402140"/>
            <a:ext cx="443151" cy="794657"/>
          </a:xfrm>
          <a:prstGeom prst="rect">
            <a:avLst/>
          </a:prstGeom>
        </p:spPr>
      </p:pic>
      <p:pic>
        <p:nvPicPr>
          <p:cNvPr id="10" name="Picture 9" descr="A black key with a circle&#10;&#10;AI-generated content may be incorrect.">
            <a:extLst>
              <a:ext uri="{FF2B5EF4-FFF2-40B4-BE49-F238E27FC236}">
                <a16:creationId xmlns:a16="http://schemas.microsoft.com/office/drawing/2014/main" id="{4CD95819-A5C8-D6DC-4071-47F28A534F66}"/>
              </a:ext>
            </a:extLst>
          </p:cNvPr>
          <p:cNvPicPr>
            <a:picLocks noChangeAspect="1"/>
          </p:cNvPicPr>
          <p:nvPr/>
        </p:nvPicPr>
        <p:blipFill>
          <a:blip r:embed="rId5"/>
          <a:stretch>
            <a:fillRect/>
          </a:stretch>
        </p:blipFill>
        <p:spPr>
          <a:xfrm>
            <a:off x="190991" y="3203230"/>
            <a:ext cx="2400656" cy="2400656"/>
          </a:xfrm>
          <a:prstGeom prst="rect">
            <a:avLst/>
          </a:prstGeom>
        </p:spPr>
      </p:pic>
      <p:pic>
        <p:nvPicPr>
          <p:cNvPr id="11" name="Picture 10" descr="A black key with a circle&#10;&#10;AI-generated content may be incorrect.">
            <a:extLst>
              <a:ext uri="{FF2B5EF4-FFF2-40B4-BE49-F238E27FC236}">
                <a16:creationId xmlns:a16="http://schemas.microsoft.com/office/drawing/2014/main" id="{4036ED5E-50A8-76AA-17FE-8BEB74599BFB}"/>
              </a:ext>
            </a:extLst>
          </p:cNvPr>
          <p:cNvPicPr>
            <a:picLocks noChangeAspect="1"/>
          </p:cNvPicPr>
          <p:nvPr/>
        </p:nvPicPr>
        <p:blipFill>
          <a:blip r:embed="rId5"/>
          <a:stretch>
            <a:fillRect/>
          </a:stretch>
        </p:blipFill>
        <p:spPr>
          <a:xfrm>
            <a:off x="3320231" y="3229453"/>
            <a:ext cx="2400656" cy="2400656"/>
          </a:xfrm>
          <a:prstGeom prst="rect">
            <a:avLst/>
          </a:prstGeom>
        </p:spPr>
      </p:pic>
      <p:pic>
        <p:nvPicPr>
          <p:cNvPr id="12" name="Picture 11" descr="A black key with a circle&#10;&#10;AI-generated content may be incorrect.">
            <a:extLst>
              <a:ext uri="{FF2B5EF4-FFF2-40B4-BE49-F238E27FC236}">
                <a16:creationId xmlns:a16="http://schemas.microsoft.com/office/drawing/2014/main" id="{47F5851D-71F1-8F35-9A7C-A03A2CAB43FC}"/>
              </a:ext>
            </a:extLst>
          </p:cNvPr>
          <p:cNvPicPr>
            <a:picLocks noChangeAspect="1"/>
          </p:cNvPicPr>
          <p:nvPr/>
        </p:nvPicPr>
        <p:blipFill>
          <a:blip r:embed="rId5"/>
          <a:stretch>
            <a:fillRect/>
          </a:stretch>
        </p:blipFill>
        <p:spPr>
          <a:xfrm>
            <a:off x="6534573" y="3251600"/>
            <a:ext cx="2400657" cy="2400657"/>
          </a:xfrm>
          <a:prstGeom prst="rect">
            <a:avLst/>
          </a:prstGeom>
        </p:spPr>
      </p:pic>
    </p:spTree>
    <p:extLst>
      <p:ext uri="{BB962C8B-B14F-4D97-AF65-F5344CB8AC3E}">
        <p14:creationId xmlns:p14="http://schemas.microsoft.com/office/powerpoint/2010/main" val="1802116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45CF5F0-F9DF-9944-90D9-FDB23A43CA9E}"/>
                  </a:ext>
                </a:extLst>
              </p:cNvPr>
              <p:cNvSpPr txBox="1"/>
              <p:nvPr/>
            </p:nvSpPr>
            <p:spPr>
              <a:xfrm>
                <a:off x="347721" y="4343300"/>
                <a:ext cx="8107680" cy="400110"/>
              </a:xfrm>
              <a:prstGeom prst="rect">
                <a:avLst/>
              </a:prstGeom>
              <a:noFill/>
              <a:ln>
                <a:noFill/>
              </a:ln>
            </p:spPr>
            <p:txBody>
              <a:bodyPr wrap="square" rtlCol="0" anchor="ctr" anchorCtr="0">
                <a:spAutoFit/>
              </a:bodyPr>
              <a:lstStyle/>
              <a:p>
                <a:pPr algn="ctr"/>
                <a14:m>
                  <m:oMathPara xmlns:m="http://schemas.openxmlformats.org/officeDocument/2006/math">
                    <m:oMathParaPr>
                      <m:jc m:val="left"/>
                    </m:oMathParaPr>
                    <m:oMath xmlns:m="http://schemas.openxmlformats.org/officeDocument/2006/math">
                      <m:r>
                        <m:rPr>
                          <m:sty m:val="p"/>
                        </m:rPr>
                        <a:rPr lang="en-GB" sz="2000" b="0" i="0" smtClean="0">
                          <a:latin typeface="Cambria Math" panose="02040503050406030204" pitchFamily="18" charset="0"/>
                          <a:ea typeface="Helvetica Neue Light" panose="02000403000000020004" pitchFamily="2" charset="0"/>
                        </a:rPr>
                        <m:t>Pr</m:t>
                      </m:r>
                      <m:d>
                        <m:dPr>
                          <m:ctrlPr>
                            <a:rPr lang="en-GB" sz="2000" b="0" i="1" smtClean="0">
                              <a:latin typeface="Cambria Math" panose="02040503050406030204" pitchFamily="18" charset="0"/>
                              <a:ea typeface="Helvetica Neue Light" panose="02000403000000020004" pitchFamily="2" charset="0"/>
                            </a:rPr>
                          </m:ctrlPr>
                        </m:dPr>
                        <m:e>
                          <m:r>
                            <m:rPr>
                              <m:sty m:val="p"/>
                            </m:rPr>
                            <a:rPr lang="en-GB" sz="2000" b="0" i="0" smtClean="0">
                              <a:latin typeface="Cambria Math" panose="02040503050406030204" pitchFamily="18" charset="0"/>
                              <a:ea typeface="Helvetica Neue Light" panose="02000403000000020004" pitchFamily="2" charset="0"/>
                            </a:rPr>
                            <m:t>Parameter</m:t>
                          </m:r>
                          <m:r>
                            <a:rPr lang="en-GB" sz="2000" b="0" i="0" smtClean="0">
                              <a:latin typeface="Cambria Math" panose="02040503050406030204" pitchFamily="18" charset="0"/>
                              <a:ea typeface="Helvetica Neue Light" panose="02000403000000020004" pitchFamily="2" charset="0"/>
                            </a:rPr>
                            <m:t> | </m:t>
                          </m:r>
                          <m:r>
                            <m:rPr>
                              <m:sty m:val="p"/>
                            </m:rPr>
                            <a:rPr lang="en-GB" sz="2000" b="0" i="0" smtClean="0">
                              <a:latin typeface="Cambria Math" panose="02040503050406030204" pitchFamily="18" charset="0"/>
                              <a:ea typeface="Helvetica Neue Light" panose="02000403000000020004" pitchFamily="2" charset="0"/>
                            </a:rPr>
                            <m:t>Data</m:t>
                          </m:r>
                        </m:e>
                      </m:d>
                      <m:r>
                        <a:rPr lang="en-GB" sz="2000" b="0" i="0" smtClean="0">
                          <a:latin typeface="Cambria Math" panose="02040503050406030204" pitchFamily="18" charset="0"/>
                          <a:ea typeface="Helvetica Neue Light" panose="02000403000000020004" pitchFamily="2" charset="0"/>
                        </a:rPr>
                        <m:t> </m:t>
                      </m:r>
                      <m:r>
                        <a:rPr lang="en-GB" sz="2000" b="0" i="1" smtClean="0">
                          <a:latin typeface="Cambria Math" panose="02040503050406030204" pitchFamily="18" charset="0"/>
                          <a:ea typeface="Cambria Math" panose="02040503050406030204" pitchFamily="18" charset="0"/>
                        </a:rPr>
                        <m:t>∝</m:t>
                      </m:r>
                      <m:r>
                        <a:rPr lang="en-GB" sz="2000" b="0" i="0" smtClean="0">
                          <a:latin typeface="Cambria Math" panose="02040503050406030204" pitchFamily="18" charset="0"/>
                          <a:ea typeface="Helvetica Neue Light" panose="02000403000000020004" pitchFamily="2" charset="0"/>
                        </a:rPr>
                        <m:t> </m:t>
                      </m:r>
                      <m:r>
                        <m:rPr>
                          <m:sty m:val="p"/>
                        </m:rPr>
                        <a:rPr lang="en-GB" sz="2000">
                          <a:latin typeface="Cambria Math" panose="02040503050406030204" pitchFamily="18" charset="0"/>
                          <a:ea typeface="Helvetica Neue Light" panose="02000403000000020004" pitchFamily="2" charset="0"/>
                        </a:rPr>
                        <m:t>Pr</m:t>
                      </m:r>
                      <m:d>
                        <m:dPr>
                          <m:endChr m:val="|"/>
                          <m:ctrlPr>
                            <a:rPr lang="en-GB" sz="2000" i="1">
                              <a:latin typeface="Cambria Math" panose="02040503050406030204" pitchFamily="18" charset="0"/>
                              <a:ea typeface="Helvetica Neue Light" panose="02000403000000020004" pitchFamily="2" charset="0"/>
                            </a:rPr>
                          </m:ctrlPr>
                        </m:dPr>
                        <m:e>
                          <m:r>
                            <m:rPr>
                              <m:sty m:val="p"/>
                            </m:rPr>
                            <a:rPr lang="en-GB" sz="2000">
                              <a:latin typeface="Cambria Math" panose="02040503050406030204" pitchFamily="18" charset="0"/>
                              <a:ea typeface="Helvetica Neue Light" panose="02000403000000020004" pitchFamily="2" charset="0"/>
                            </a:rPr>
                            <m:t>Data</m:t>
                          </m:r>
                          <m:r>
                            <a:rPr lang="en-GB" sz="2000" i="1">
                              <a:latin typeface="Cambria Math" panose="02040503050406030204" pitchFamily="18" charset="0"/>
                              <a:ea typeface="Helvetica Neue Light" panose="02000403000000020004" pitchFamily="2" charset="0"/>
                            </a:rPr>
                            <m:t> </m:t>
                          </m:r>
                        </m:e>
                      </m:d>
                      <m:r>
                        <a:rPr lang="en-GB" sz="2000" i="1">
                          <a:latin typeface="Cambria Math" panose="02040503050406030204" pitchFamily="18" charset="0"/>
                          <a:ea typeface="Helvetica Neue Light" panose="02000403000000020004" pitchFamily="2" charset="0"/>
                        </a:rPr>
                        <m:t> </m:t>
                      </m:r>
                      <m:r>
                        <m:rPr>
                          <m:sty m:val="p"/>
                        </m:rPr>
                        <a:rPr lang="en-GB" sz="2000">
                          <a:latin typeface="Cambria Math" panose="02040503050406030204" pitchFamily="18" charset="0"/>
                          <a:ea typeface="Helvetica Neue Light" panose="02000403000000020004" pitchFamily="2" charset="0"/>
                        </a:rPr>
                        <m:t>Parameter</m:t>
                      </m:r>
                      <m:r>
                        <a:rPr lang="en-GB" sz="2000" i="1">
                          <a:latin typeface="Cambria Math" panose="02040503050406030204" pitchFamily="18" charset="0"/>
                          <a:ea typeface="Helvetica Neue Light" panose="02000403000000020004" pitchFamily="2" charset="0"/>
                        </a:rPr>
                        <m:t>)</m:t>
                      </m:r>
                      <m:r>
                        <a:rPr lang="en-GB" sz="2000" b="0" i="1" smtClean="0">
                          <a:latin typeface="Cambria Math" panose="02040503050406030204" pitchFamily="18" charset="0"/>
                          <a:ea typeface="Helvetica Neue Light" panose="02000403000000020004" pitchFamily="2" charset="0"/>
                        </a:rPr>
                        <m:t> </m:t>
                      </m:r>
                      <m:r>
                        <a:rPr lang="en-GB" sz="2000" b="0" i="1" smtClean="0">
                          <a:latin typeface="Cambria Math" panose="02040503050406030204" pitchFamily="18" charset="0"/>
                          <a:ea typeface="Helvetica Neue Light" panose="02000403000000020004" pitchFamily="2" charset="0"/>
                        </a:rPr>
                        <m:t>   </m:t>
                      </m:r>
                      <m:r>
                        <a:rPr lang="en-GB" sz="2000" b="0" i="1" smtClean="0">
                          <a:latin typeface="Cambria Math" panose="02040503050406030204" pitchFamily="18" charset="0"/>
                          <a:ea typeface="Cambria Math" panose="02040503050406030204" pitchFamily="18" charset="0"/>
                        </a:rPr>
                        <m:t>×</m:t>
                      </m:r>
                      <m:r>
                        <a:rPr lang="en-GB" sz="2000" b="0" i="0" smtClean="0">
                          <a:latin typeface="Cambria Math" panose="02040503050406030204" pitchFamily="18" charset="0"/>
                          <a:ea typeface="Cambria Math" panose="02040503050406030204" pitchFamily="18" charset="0"/>
                        </a:rPr>
                        <m:t>  </m:t>
                      </m:r>
                      <m:r>
                        <m:rPr>
                          <m:sty m:val="p"/>
                        </m:rPr>
                        <a:rPr lang="en-GB" sz="2000" b="0" i="0" smtClean="0">
                          <a:latin typeface="Cambria Math" panose="02040503050406030204" pitchFamily="18" charset="0"/>
                          <a:ea typeface="Helvetica Neue Light" panose="02000403000000020004" pitchFamily="2" charset="0"/>
                        </a:rPr>
                        <m:t>Pr</m:t>
                      </m:r>
                      <m:r>
                        <a:rPr lang="en-GB" sz="2000" b="0" i="1" smtClean="0">
                          <a:latin typeface="Cambria Math" panose="02040503050406030204" pitchFamily="18" charset="0"/>
                          <a:ea typeface="Helvetica Neue Light" panose="02000403000000020004" pitchFamily="2" charset="0"/>
                        </a:rPr>
                        <m:t>⁡(</m:t>
                      </m:r>
                      <m:r>
                        <m:rPr>
                          <m:sty m:val="p"/>
                        </m:rPr>
                        <a:rPr lang="en-GB" sz="2000" b="0" i="0" smtClean="0">
                          <a:latin typeface="Cambria Math" panose="02040503050406030204" pitchFamily="18" charset="0"/>
                          <a:ea typeface="Helvetica Neue Light" panose="02000403000000020004" pitchFamily="2" charset="0"/>
                        </a:rPr>
                        <m:t>Parameter</m:t>
                      </m:r>
                      <m:r>
                        <a:rPr lang="en-GB" sz="2000" b="0" i="1" smtClean="0">
                          <a:latin typeface="Cambria Math" panose="02040503050406030204" pitchFamily="18" charset="0"/>
                          <a:ea typeface="Helvetica Neue Light" panose="02000403000000020004" pitchFamily="2" charset="0"/>
                        </a:rPr>
                        <m:t>)</m:t>
                      </m:r>
                    </m:oMath>
                  </m:oMathPara>
                </a14:m>
                <a:endParaRPr lang="en-GB" sz="2000" dirty="0">
                  <a:latin typeface="Helvetica Neue Light" panose="02000403000000020004" pitchFamily="2" charset="0"/>
                  <a:ea typeface="Helvetica Neue Light" panose="02000403000000020004" pitchFamily="2" charset="0"/>
                </a:endParaRPr>
              </a:p>
            </p:txBody>
          </p:sp>
        </mc:Choice>
        <mc:Fallback>
          <p:sp>
            <p:nvSpPr>
              <p:cNvPr id="15" name="TextBox 14">
                <a:extLst>
                  <a:ext uri="{FF2B5EF4-FFF2-40B4-BE49-F238E27FC236}">
                    <a16:creationId xmlns:a16="http://schemas.microsoft.com/office/drawing/2014/main" id="{E45CF5F0-F9DF-9944-90D9-FDB23A43CA9E}"/>
                  </a:ext>
                </a:extLst>
              </p:cNvPr>
              <p:cNvSpPr txBox="1">
                <a:spLocks noRot="1" noChangeAspect="1" noMove="1" noResize="1" noEditPoints="1" noAdjustHandles="1" noChangeArrowheads="1" noChangeShapeType="1" noTextEdit="1"/>
              </p:cNvSpPr>
              <p:nvPr/>
            </p:nvSpPr>
            <p:spPr>
              <a:xfrm>
                <a:off x="347721" y="4343300"/>
                <a:ext cx="8107680" cy="400110"/>
              </a:xfrm>
              <a:prstGeom prst="rect">
                <a:avLst/>
              </a:prstGeom>
              <a:blipFill>
                <a:blip r:embed="rId3"/>
                <a:stretch>
                  <a:fillRect b="-21212"/>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DE088B2-548C-5B1A-BFDA-EAFC6E24C0BC}"/>
                  </a:ext>
                </a:extLst>
              </p:cNvPr>
              <p:cNvSpPr txBox="1"/>
              <p:nvPr/>
            </p:nvSpPr>
            <p:spPr>
              <a:xfrm>
                <a:off x="275109" y="2097447"/>
                <a:ext cx="9117070" cy="461665"/>
              </a:xfrm>
              <a:prstGeom prst="rect">
                <a:avLst/>
              </a:prstGeom>
              <a:noFill/>
            </p:spPr>
            <p:txBody>
              <a:bodyPr wrap="square" rtlCol="0">
                <a:spAutoFit/>
              </a:bodyPr>
              <a:lstStyle/>
              <a:p>
                <a:pPr algn="l"/>
                <a:r>
                  <a:rPr lang="en-GB" sz="2400" b="1" dirty="0">
                    <a:latin typeface="Helvetica Neue Light" panose="02000403000000020004" pitchFamily="2" charset="0"/>
                    <a:ea typeface="Helvetica Neue Light" panose="02000403000000020004" pitchFamily="2" charset="0"/>
                  </a:rPr>
                  <a:t>Posterior probability </a:t>
                </a:r>
                <a14:m>
                  <m:oMath xmlns:m="http://schemas.openxmlformats.org/officeDocument/2006/math">
                    <m:r>
                      <a:rPr lang="en-GB" sz="2400" b="1" i="0"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m:t>
                    </m:r>
                  </m:oMath>
                </a14:m>
                <a:r>
                  <a:rPr lang="en-GB" sz="2400" b="1" dirty="0">
                    <a:latin typeface="Helvetica Neue Light" panose="02000403000000020004" pitchFamily="2" charset="0"/>
                    <a:ea typeface="Helvetica Neue Light" panose="02000403000000020004" pitchFamily="2" charset="0"/>
                  </a:rPr>
                  <a:t>  Likelihood Function  x  Prior Probability</a:t>
                </a:r>
              </a:p>
            </p:txBody>
          </p:sp>
        </mc:Choice>
        <mc:Fallback>
          <p:sp>
            <p:nvSpPr>
              <p:cNvPr id="5" name="TextBox 4">
                <a:extLst>
                  <a:ext uri="{FF2B5EF4-FFF2-40B4-BE49-F238E27FC236}">
                    <a16:creationId xmlns:a16="http://schemas.microsoft.com/office/drawing/2014/main" id="{EDE088B2-548C-5B1A-BFDA-EAFC6E24C0BC}"/>
                  </a:ext>
                </a:extLst>
              </p:cNvPr>
              <p:cNvSpPr txBox="1">
                <a:spLocks noRot="1" noChangeAspect="1" noMove="1" noResize="1" noEditPoints="1" noAdjustHandles="1" noChangeArrowheads="1" noChangeShapeType="1" noTextEdit="1"/>
              </p:cNvSpPr>
              <p:nvPr/>
            </p:nvSpPr>
            <p:spPr>
              <a:xfrm>
                <a:off x="275109" y="2097447"/>
                <a:ext cx="9117070" cy="461665"/>
              </a:xfrm>
              <a:prstGeom prst="rect">
                <a:avLst/>
              </a:prstGeom>
              <a:blipFill>
                <a:blip r:embed="rId4"/>
                <a:stretch>
                  <a:fillRect l="-1113" t="-13514" b="-27027"/>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7528E083-38C7-5C76-A417-E87267F6AA57}"/>
              </a:ext>
            </a:extLst>
          </p:cNvPr>
          <p:cNvSpPr txBox="1"/>
          <p:nvPr/>
        </p:nvSpPr>
        <p:spPr>
          <a:xfrm>
            <a:off x="275110" y="974518"/>
            <a:ext cx="5891748" cy="369332"/>
          </a:xfrm>
          <a:prstGeom prst="rect">
            <a:avLst/>
          </a:prstGeom>
          <a:solidFill>
            <a:schemeClr val="accent1"/>
          </a:solidFill>
          <a:ln>
            <a:solidFill>
              <a:schemeClr val="accent1"/>
            </a:solidFill>
          </a:ln>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This equation is the backbone of Bayesian Statistics</a:t>
            </a:r>
          </a:p>
        </p:txBody>
      </p:sp>
      <p:sp>
        <p:nvSpPr>
          <p:cNvPr id="9" name="TextBox 8">
            <a:extLst>
              <a:ext uri="{FF2B5EF4-FFF2-40B4-BE49-F238E27FC236}">
                <a16:creationId xmlns:a16="http://schemas.microsoft.com/office/drawing/2014/main" id="{CED72BF7-9DF7-9A95-4F1E-47BECE84B70C}"/>
              </a:ext>
            </a:extLst>
          </p:cNvPr>
          <p:cNvSpPr txBox="1"/>
          <p:nvPr/>
        </p:nvSpPr>
        <p:spPr>
          <a:xfrm>
            <a:off x="402316" y="3523186"/>
            <a:ext cx="2369756" cy="6001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100" b="1" dirty="0">
                <a:latin typeface="Helvetica Neue Light" panose="02000403000000020004" pitchFamily="2" charset="0"/>
                <a:ea typeface="Helvetica Neue Light" panose="02000403000000020004" pitchFamily="2" charset="0"/>
              </a:rPr>
              <a:t>Posterior</a:t>
            </a:r>
            <a:r>
              <a:rPr lang="en-GB" sz="1100" dirty="0">
                <a:latin typeface="Helvetica Neue Light" panose="02000403000000020004" pitchFamily="2" charset="0"/>
                <a:ea typeface="Helvetica Neue Light" panose="02000403000000020004" pitchFamily="2" charset="0"/>
              </a:rPr>
              <a:t>: Probability of our new parameter being true </a:t>
            </a:r>
            <a:r>
              <a:rPr lang="en-GB" sz="1100" b="1" dirty="0">
                <a:latin typeface="Helvetica Neue Light" panose="02000403000000020004" pitchFamily="2" charset="0"/>
                <a:ea typeface="Helvetica Neue Light" panose="02000403000000020004" pitchFamily="2" charset="0"/>
              </a:rPr>
              <a:t>after</a:t>
            </a:r>
            <a:r>
              <a:rPr lang="en-GB" sz="1100" dirty="0">
                <a:latin typeface="Helvetica Neue Light" panose="02000403000000020004" pitchFamily="2" charset="0"/>
                <a:ea typeface="Helvetica Neue Light" panose="02000403000000020004" pitchFamily="2" charset="0"/>
              </a:rPr>
              <a:t> observing the data.</a:t>
            </a:r>
          </a:p>
        </p:txBody>
      </p:sp>
      <p:sp>
        <p:nvSpPr>
          <p:cNvPr id="18" name="TextBox 17">
            <a:extLst>
              <a:ext uri="{FF2B5EF4-FFF2-40B4-BE49-F238E27FC236}">
                <a16:creationId xmlns:a16="http://schemas.microsoft.com/office/drawing/2014/main" id="{105BF99E-B6CC-33B9-88D8-8FEFB99E3983}"/>
              </a:ext>
            </a:extLst>
          </p:cNvPr>
          <p:cNvSpPr txBox="1"/>
          <p:nvPr/>
        </p:nvSpPr>
        <p:spPr>
          <a:xfrm>
            <a:off x="3115451" y="3523015"/>
            <a:ext cx="2369734" cy="6001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100" b="1" dirty="0">
                <a:latin typeface="Helvetica Neue Light" panose="02000403000000020004" pitchFamily="2" charset="0"/>
                <a:ea typeface="Helvetica Neue Light" panose="02000403000000020004" pitchFamily="2" charset="0"/>
              </a:rPr>
              <a:t>Likelihood</a:t>
            </a:r>
            <a:r>
              <a:rPr lang="en-GB" sz="1100" dirty="0">
                <a:latin typeface="Helvetica Neue Light" panose="02000403000000020004" pitchFamily="2" charset="0"/>
                <a:ea typeface="Helvetica Neue Light" panose="02000403000000020004" pitchFamily="2" charset="0"/>
              </a:rPr>
              <a:t>: Plausibility of the observed data we have, given the parameter has a specific value(s)</a:t>
            </a:r>
          </a:p>
        </p:txBody>
      </p:sp>
      <p:sp>
        <p:nvSpPr>
          <p:cNvPr id="22" name="TextBox 21">
            <a:extLst>
              <a:ext uri="{FF2B5EF4-FFF2-40B4-BE49-F238E27FC236}">
                <a16:creationId xmlns:a16="http://schemas.microsoft.com/office/drawing/2014/main" id="{1BB6E08F-B50D-4EE5-0E7C-087C9DEDC609}"/>
              </a:ext>
            </a:extLst>
          </p:cNvPr>
          <p:cNvSpPr txBox="1"/>
          <p:nvPr/>
        </p:nvSpPr>
        <p:spPr>
          <a:xfrm>
            <a:off x="5919537" y="3523015"/>
            <a:ext cx="2013065" cy="600164"/>
          </a:xfrm>
          <a:prstGeom prst="rect">
            <a:avLst/>
          </a:prstGeom>
          <a:solidFill>
            <a:schemeClr val="accent6">
              <a:lumMod val="20000"/>
              <a:lumOff val="80000"/>
            </a:schemeClr>
          </a:solidFill>
          <a:ln>
            <a:solidFill>
              <a:schemeClr val="accent6">
                <a:lumMod val="75000"/>
              </a:schemeClr>
            </a:solidFill>
          </a:ln>
        </p:spPr>
        <p:txBody>
          <a:bodyPr wrap="square" rtlCol="0">
            <a:spAutoFit/>
          </a:bodyPr>
          <a:lstStyle/>
          <a:p>
            <a:pPr algn="l"/>
            <a:r>
              <a:rPr lang="en-GB" sz="1100" b="1" dirty="0">
                <a:latin typeface="Helvetica Neue Light" panose="02000403000000020004" pitchFamily="2" charset="0"/>
                <a:ea typeface="Helvetica Neue Light" panose="02000403000000020004" pitchFamily="2" charset="0"/>
              </a:rPr>
              <a:t>Prior</a:t>
            </a:r>
            <a:r>
              <a:rPr lang="en-GB" sz="1100" dirty="0">
                <a:latin typeface="Helvetica Neue Light" panose="02000403000000020004" pitchFamily="2" charset="0"/>
                <a:ea typeface="Helvetica Neue Light" panose="02000403000000020004" pitchFamily="2" charset="0"/>
              </a:rPr>
              <a:t>: Our belief about what the parameter is, </a:t>
            </a:r>
            <a:r>
              <a:rPr lang="en-GB" sz="1100" b="1" u="sng" dirty="0">
                <a:latin typeface="Helvetica Neue Light" panose="02000403000000020004" pitchFamily="2" charset="0"/>
                <a:ea typeface="Helvetica Neue Light" panose="02000403000000020004" pitchFamily="2" charset="0"/>
              </a:rPr>
              <a:t>before</a:t>
            </a:r>
            <a:r>
              <a:rPr lang="en-GB" sz="1100" dirty="0">
                <a:latin typeface="Helvetica Neue Light" panose="02000403000000020004" pitchFamily="2" charset="0"/>
                <a:ea typeface="Helvetica Neue Light" panose="02000403000000020004" pitchFamily="2" charset="0"/>
              </a:rPr>
              <a:t> observing the data</a:t>
            </a:r>
          </a:p>
        </p:txBody>
      </p:sp>
      <p:pic>
        <p:nvPicPr>
          <p:cNvPr id="3" name="Picture 2">
            <a:extLst>
              <a:ext uri="{FF2B5EF4-FFF2-40B4-BE49-F238E27FC236}">
                <a16:creationId xmlns:a16="http://schemas.microsoft.com/office/drawing/2014/main" id="{6073E06D-4FDC-137A-19ED-4AD4ECDDC4A0}"/>
              </a:ext>
            </a:extLst>
          </p:cNvPr>
          <p:cNvPicPr>
            <a:picLocks noChangeAspect="1"/>
          </p:cNvPicPr>
          <p:nvPr/>
        </p:nvPicPr>
        <p:blipFill rotWithShape="1">
          <a:blip r:embed="rId5"/>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95DD3B48-8717-8535-6F14-4AA7FBEBC830}"/>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7" name="TextBox 16">
            <a:extLst>
              <a:ext uri="{FF2B5EF4-FFF2-40B4-BE49-F238E27FC236}">
                <a16:creationId xmlns:a16="http://schemas.microsoft.com/office/drawing/2014/main" id="{28C39FE5-023D-F7B9-9B12-42105FDF157F}"/>
              </a:ext>
            </a:extLst>
          </p:cNvPr>
          <p:cNvSpPr txBox="1"/>
          <p:nvPr/>
        </p:nvSpPr>
        <p:spPr>
          <a:xfrm>
            <a:off x="275110" y="2851089"/>
            <a:ext cx="3150221" cy="369332"/>
          </a:xfrm>
          <a:prstGeom prst="rect">
            <a:avLst/>
          </a:prstGeom>
          <a:noFill/>
        </p:spPr>
        <p:txBody>
          <a:bodyPr wrap="none" rtlCol="0">
            <a:spAutoFit/>
          </a:bodyPr>
          <a:lstStyle/>
          <a:p>
            <a:pPr marL="285750" indent="-285750" algn="l">
              <a:buFont typeface="Wingdings" pitchFamily="2" charset="2"/>
              <a:buChar char="v"/>
            </a:pPr>
            <a:r>
              <a:rPr lang="en-GB" b="1" dirty="0">
                <a:latin typeface="Helvetica Neue Light" panose="02000403000000020004" pitchFamily="2" charset="0"/>
                <a:ea typeface="Helvetica Neue Light" panose="02000403000000020004" pitchFamily="2" charset="0"/>
              </a:rPr>
              <a:t>Mathematical formulation:</a:t>
            </a:r>
          </a:p>
        </p:txBody>
      </p:sp>
      <p:sp>
        <p:nvSpPr>
          <p:cNvPr id="19" name="TextBox 18">
            <a:extLst>
              <a:ext uri="{FF2B5EF4-FFF2-40B4-BE49-F238E27FC236}">
                <a16:creationId xmlns:a16="http://schemas.microsoft.com/office/drawing/2014/main" id="{478F6676-2045-B5FE-2565-B7A8E0592E13}"/>
              </a:ext>
            </a:extLst>
          </p:cNvPr>
          <p:cNvSpPr txBox="1"/>
          <p:nvPr/>
        </p:nvSpPr>
        <p:spPr>
          <a:xfrm>
            <a:off x="402316" y="4343300"/>
            <a:ext cx="2369755" cy="430887"/>
          </a:xfrm>
          <a:prstGeom prst="rect">
            <a:avLst/>
          </a:prstGeom>
          <a:noFill/>
          <a:ln>
            <a:solidFill>
              <a:schemeClr val="accent2"/>
            </a:solidFill>
          </a:ln>
        </p:spPr>
        <p:txBody>
          <a:bodyPr wrap="square" rtlCol="0">
            <a:spAutoFit/>
          </a:bodyPr>
          <a:lstStyle/>
          <a:p>
            <a:pPr algn="l"/>
            <a:endParaRPr lang="en-GB" sz="1100" dirty="0">
              <a:latin typeface="Helvetica Neue Light" panose="02000403000000020004" pitchFamily="2" charset="0"/>
              <a:ea typeface="Helvetica Neue Light" panose="02000403000000020004" pitchFamily="2" charset="0"/>
            </a:endParaRPr>
          </a:p>
          <a:p>
            <a:pPr algn="l"/>
            <a:endParaRPr lang="en-GB" sz="1100" dirty="0">
              <a:latin typeface="Helvetica Neue Light" panose="02000403000000020004" pitchFamily="2" charset="0"/>
              <a:ea typeface="Helvetica Neue Light" panose="02000403000000020004" pitchFamily="2" charset="0"/>
            </a:endParaRPr>
          </a:p>
        </p:txBody>
      </p:sp>
      <p:cxnSp>
        <p:nvCxnSpPr>
          <p:cNvPr id="21" name="Straight Connector 20">
            <a:extLst>
              <a:ext uri="{FF2B5EF4-FFF2-40B4-BE49-F238E27FC236}">
                <a16:creationId xmlns:a16="http://schemas.microsoft.com/office/drawing/2014/main" id="{90C16985-ADC4-B3C4-9D4E-EC4A381DE970}"/>
              </a:ext>
            </a:extLst>
          </p:cNvPr>
          <p:cNvCxnSpPr>
            <a:cxnSpLocks/>
          </p:cNvCxnSpPr>
          <p:nvPr/>
        </p:nvCxnSpPr>
        <p:spPr>
          <a:xfrm>
            <a:off x="402316" y="3954073"/>
            <a:ext cx="0" cy="389227"/>
          </a:xfrm>
          <a:prstGeom prst="line">
            <a:avLst/>
          </a:prstGeom>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DA4FB9FA-C8E5-FE05-3722-3A29BA965F93}"/>
              </a:ext>
            </a:extLst>
          </p:cNvPr>
          <p:cNvSpPr txBox="1"/>
          <p:nvPr/>
        </p:nvSpPr>
        <p:spPr>
          <a:xfrm>
            <a:off x="3115429" y="4343299"/>
            <a:ext cx="2369755" cy="430887"/>
          </a:xfrm>
          <a:prstGeom prst="rect">
            <a:avLst/>
          </a:prstGeom>
          <a:noFill/>
          <a:ln>
            <a:solidFill>
              <a:schemeClr val="accent2"/>
            </a:solidFill>
          </a:ln>
        </p:spPr>
        <p:txBody>
          <a:bodyPr wrap="square" rtlCol="0">
            <a:spAutoFit/>
          </a:bodyPr>
          <a:lstStyle/>
          <a:p>
            <a:pPr algn="l"/>
            <a:endParaRPr lang="en-GB" sz="1100" dirty="0">
              <a:latin typeface="Helvetica Neue Light" panose="02000403000000020004" pitchFamily="2" charset="0"/>
              <a:ea typeface="Helvetica Neue Light" panose="02000403000000020004" pitchFamily="2" charset="0"/>
            </a:endParaRPr>
          </a:p>
          <a:p>
            <a:pPr algn="l"/>
            <a:endParaRPr lang="en-GB" sz="1100" dirty="0">
              <a:latin typeface="Helvetica Neue Light" panose="02000403000000020004" pitchFamily="2" charset="0"/>
              <a:ea typeface="Helvetica Neue Light" panose="02000403000000020004" pitchFamily="2" charset="0"/>
            </a:endParaRPr>
          </a:p>
        </p:txBody>
      </p:sp>
      <p:cxnSp>
        <p:nvCxnSpPr>
          <p:cNvPr id="24" name="Straight Connector 23">
            <a:extLst>
              <a:ext uri="{FF2B5EF4-FFF2-40B4-BE49-F238E27FC236}">
                <a16:creationId xmlns:a16="http://schemas.microsoft.com/office/drawing/2014/main" id="{503E9428-25E2-8B0C-C986-D3C7E0C36E6C}"/>
              </a:ext>
            </a:extLst>
          </p:cNvPr>
          <p:cNvCxnSpPr/>
          <p:nvPr/>
        </p:nvCxnSpPr>
        <p:spPr>
          <a:xfrm>
            <a:off x="3115450" y="4123179"/>
            <a:ext cx="0" cy="219950"/>
          </a:xfrm>
          <a:prstGeom prst="line">
            <a:avLst/>
          </a:prstGeom>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52950AA7-2BDD-51BD-676F-256C67C42E94}"/>
              </a:ext>
            </a:extLst>
          </p:cNvPr>
          <p:cNvSpPr txBox="1"/>
          <p:nvPr/>
        </p:nvSpPr>
        <p:spPr>
          <a:xfrm>
            <a:off x="5919537" y="4343299"/>
            <a:ext cx="2013065" cy="430887"/>
          </a:xfrm>
          <a:prstGeom prst="rect">
            <a:avLst/>
          </a:prstGeom>
          <a:noFill/>
          <a:ln>
            <a:solidFill>
              <a:schemeClr val="accent6">
                <a:lumMod val="75000"/>
              </a:schemeClr>
            </a:solidFill>
          </a:ln>
        </p:spPr>
        <p:txBody>
          <a:bodyPr wrap="square" rtlCol="0">
            <a:spAutoFit/>
          </a:bodyPr>
          <a:lstStyle/>
          <a:p>
            <a:pPr algn="l"/>
            <a:endParaRPr lang="en-GB" sz="1100" dirty="0">
              <a:latin typeface="Helvetica Neue Light" panose="02000403000000020004" pitchFamily="2" charset="0"/>
              <a:ea typeface="Helvetica Neue Light" panose="02000403000000020004" pitchFamily="2" charset="0"/>
            </a:endParaRPr>
          </a:p>
          <a:p>
            <a:pPr algn="l"/>
            <a:endParaRPr lang="en-GB" sz="1100" dirty="0">
              <a:latin typeface="Helvetica Neue Light" panose="02000403000000020004" pitchFamily="2" charset="0"/>
              <a:ea typeface="Helvetica Neue Light" panose="02000403000000020004" pitchFamily="2" charset="0"/>
            </a:endParaRPr>
          </a:p>
        </p:txBody>
      </p:sp>
      <p:cxnSp>
        <p:nvCxnSpPr>
          <p:cNvPr id="28" name="Straight Connector 27">
            <a:extLst>
              <a:ext uri="{FF2B5EF4-FFF2-40B4-BE49-F238E27FC236}">
                <a16:creationId xmlns:a16="http://schemas.microsoft.com/office/drawing/2014/main" id="{75322C98-4601-9856-96D1-7B4A8E5D792E}"/>
              </a:ext>
            </a:extLst>
          </p:cNvPr>
          <p:cNvCxnSpPr>
            <a:cxnSpLocks/>
          </p:cNvCxnSpPr>
          <p:nvPr/>
        </p:nvCxnSpPr>
        <p:spPr>
          <a:xfrm>
            <a:off x="5919537" y="4123179"/>
            <a:ext cx="0" cy="219950"/>
          </a:xfrm>
          <a:prstGeom prst="line">
            <a:avLst/>
          </a:prstGeom>
        </p:spPr>
        <p:style>
          <a:lnRef idx="1">
            <a:schemeClr val="accent6"/>
          </a:lnRef>
          <a:fillRef idx="0">
            <a:schemeClr val="accent6"/>
          </a:fillRef>
          <a:effectRef idx="0">
            <a:schemeClr val="accent6"/>
          </a:effectRef>
          <a:fontRef idx="minor">
            <a:schemeClr val="tx1"/>
          </a:fontRef>
        </p:style>
      </p:cxnSp>
      <p:sp>
        <p:nvSpPr>
          <p:cNvPr id="30" name="TextBox 29">
            <a:extLst>
              <a:ext uri="{FF2B5EF4-FFF2-40B4-BE49-F238E27FC236}">
                <a16:creationId xmlns:a16="http://schemas.microsoft.com/office/drawing/2014/main" id="{02362D8A-20D1-C81A-C725-560738DD6A60}"/>
              </a:ext>
            </a:extLst>
          </p:cNvPr>
          <p:cNvSpPr txBox="1"/>
          <p:nvPr/>
        </p:nvSpPr>
        <p:spPr>
          <a:xfrm>
            <a:off x="8455401" y="3429000"/>
            <a:ext cx="3475547" cy="2862322"/>
          </a:xfrm>
          <a:prstGeom prst="rect">
            <a:avLst/>
          </a:prstGeom>
          <a:noFill/>
        </p:spPr>
        <p:txBody>
          <a:bodyPr wrap="square" rtlCol="0">
            <a:spAutoFit/>
          </a:bodyPr>
          <a:lstStyle/>
          <a:p>
            <a:pPr algn="l"/>
            <a:r>
              <a:rPr lang="en-GB" sz="1200" b="1" dirty="0">
                <a:latin typeface="Helvetica Neue Light" panose="02000403000000020004" pitchFamily="2" charset="0"/>
                <a:ea typeface="Helvetica Neue Light" panose="02000403000000020004" pitchFamily="2" charset="0"/>
              </a:rPr>
              <a:t>Notes: </a:t>
            </a:r>
          </a:p>
          <a:p>
            <a:pPr algn="l"/>
            <a:endParaRPr lang="en-GB" sz="1200" dirty="0">
              <a:latin typeface="Helvetica Neue Light" panose="02000403000000020004" pitchFamily="2" charset="0"/>
              <a:ea typeface="Helvetica Neue Light" panose="02000403000000020004" pitchFamily="2" charset="0"/>
            </a:endParaRPr>
          </a:p>
          <a:p>
            <a:pPr marL="171450" indent="-171450" algn="l">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This equation comprise of conditionals, and marginal probability notation. So, an understanding of what </a:t>
            </a:r>
            <a:r>
              <a:rPr lang="en-GB" sz="1200" b="1" dirty="0">
                <a:latin typeface="Helvetica Neue Light" panose="02000403000000020004" pitchFamily="2" charset="0"/>
                <a:ea typeface="Helvetica Neue Light" panose="02000403000000020004" pitchFamily="2" charset="0"/>
              </a:rPr>
              <a:t>basic probabilities</a:t>
            </a:r>
            <a:r>
              <a:rPr lang="en-GB" sz="1200" dirty="0">
                <a:latin typeface="Helvetica Neue Light" panose="02000403000000020004" pitchFamily="2" charset="0"/>
                <a:ea typeface="Helvetica Neue Light" panose="02000403000000020004" pitchFamily="2" charset="0"/>
              </a:rPr>
              <a:t> are helps a lot.</a:t>
            </a:r>
          </a:p>
          <a:p>
            <a:pPr algn="l"/>
            <a:endParaRPr lang="en-GB" sz="1200" dirty="0">
              <a:latin typeface="Helvetica Neue Light" panose="02000403000000020004" pitchFamily="2" charset="0"/>
              <a:ea typeface="Helvetica Neue Light" panose="02000403000000020004" pitchFamily="2" charset="0"/>
            </a:endParaRPr>
          </a:p>
          <a:p>
            <a:pPr marL="171450" indent="-171450" algn="l">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These marginal or conditional probabilities are expressed as </a:t>
            </a:r>
            <a:r>
              <a:rPr lang="en-GB" sz="1200" b="1" dirty="0">
                <a:latin typeface="Helvetica Neue Light" panose="02000403000000020004" pitchFamily="2" charset="0"/>
                <a:ea typeface="Helvetica Neue Light" panose="02000403000000020004" pitchFamily="2" charset="0"/>
              </a:rPr>
              <a:t>distributions</a:t>
            </a:r>
            <a:r>
              <a:rPr lang="en-GB" sz="1200" dirty="0">
                <a:latin typeface="Helvetica Neue Light" panose="02000403000000020004" pitchFamily="2" charset="0"/>
                <a:ea typeface="Helvetica Neue Light" panose="02000403000000020004" pitchFamily="2" charset="0"/>
              </a:rPr>
              <a:t>. In essence, you are defining, transforming and manipulating </a:t>
            </a:r>
            <a:r>
              <a:rPr lang="en-GB" sz="1200" b="1" dirty="0">
                <a:latin typeface="Helvetica Neue Light" panose="02000403000000020004" pitchFamily="2" charset="0"/>
                <a:ea typeface="Helvetica Neue Light" panose="02000403000000020004" pitchFamily="2" charset="0"/>
              </a:rPr>
              <a:t>probability distributions </a:t>
            </a:r>
            <a:r>
              <a:rPr lang="en-GB" sz="1200" dirty="0">
                <a:latin typeface="Helvetica Neue Light" panose="02000403000000020004" pitchFamily="2" charset="0"/>
                <a:ea typeface="Helvetica Neue Light" panose="02000403000000020004" pitchFamily="2" charset="0"/>
              </a:rPr>
              <a:t>to express and update uncertainty.</a:t>
            </a:r>
          </a:p>
          <a:p>
            <a:pPr marL="171450" indent="-171450" algn="l">
              <a:buFont typeface="Arial" panose="020B0604020202020204" pitchFamily="34" charset="0"/>
              <a:buChar char="•"/>
            </a:pPr>
            <a:endParaRPr lang="en-GB" sz="1200" dirty="0">
              <a:latin typeface="Helvetica Neue Light" panose="02000403000000020004" pitchFamily="2" charset="0"/>
              <a:ea typeface="Helvetica Neue Light" panose="02000403000000020004" pitchFamily="2" charset="0"/>
            </a:endParaRPr>
          </a:p>
          <a:p>
            <a:pPr marL="171450" indent="-171450" algn="l">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This formulation is derived from the </a:t>
            </a:r>
            <a:r>
              <a:rPr lang="en-GB" sz="1200" b="1" dirty="0">
                <a:latin typeface="Helvetica Neue Light" panose="02000403000000020004" pitchFamily="2" charset="0"/>
                <a:ea typeface="Helvetica Neue Light" panose="02000403000000020004" pitchFamily="2" charset="0"/>
              </a:rPr>
              <a:t>Bayes’ Rule</a:t>
            </a:r>
          </a:p>
        </p:txBody>
      </p:sp>
      <p:sp>
        <p:nvSpPr>
          <p:cNvPr id="31" name="TextBox 30">
            <a:extLst>
              <a:ext uri="{FF2B5EF4-FFF2-40B4-BE49-F238E27FC236}">
                <a16:creationId xmlns:a16="http://schemas.microsoft.com/office/drawing/2014/main" id="{DFFE8A8D-6F81-35A3-AC22-CC8D00F89B63}"/>
              </a:ext>
            </a:extLst>
          </p:cNvPr>
          <p:cNvSpPr txBox="1"/>
          <p:nvPr/>
        </p:nvSpPr>
        <p:spPr>
          <a:xfrm>
            <a:off x="275109" y="1554606"/>
            <a:ext cx="3047629" cy="369332"/>
          </a:xfrm>
          <a:prstGeom prst="rect">
            <a:avLst/>
          </a:prstGeom>
          <a:noFill/>
        </p:spPr>
        <p:txBody>
          <a:bodyPr wrap="none" rtlCol="0">
            <a:spAutoFit/>
          </a:bodyPr>
          <a:lstStyle/>
          <a:p>
            <a:pPr marL="285750" indent="-285750" algn="l">
              <a:buFont typeface="Wingdings" pitchFamily="2" charset="2"/>
              <a:buChar char="v"/>
            </a:pPr>
            <a:r>
              <a:rPr lang="en-GB" b="1" dirty="0">
                <a:latin typeface="Helvetica Neue Light" panose="02000403000000020004" pitchFamily="2" charset="0"/>
                <a:ea typeface="Helvetica Neue Light" panose="02000403000000020004" pitchFamily="2" charset="0"/>
              </a:rPr>
              <a:t>User friendly formulation:</a:t>
            </a:r>
          </a:p>
        </p:txBody>
      </p:sp>
      <p:pic>
        <p:nvPicPr>
          <p:cNvPr id="33" name="Picture 32" descr="A black line drawing of a curve&#10;&#10;AI-generated content may be incorrect.">
            <a:extLst>
              <a:ext uri="{FF2B5EF4-FFF2-40B4-BE49-F238E27FC236}">
                <a16:creationId xmlns:a16="http://schemas.microsoft.com/office/drawing/2014/main" id="{0FEDC4F2-2D08-D1F2-5906-423A05CFE059}"/>
              </a:ext>
            </a:extLst>
          </p:cNvPr>
          <p:cNvPicPr>
            <a:picLocks noChangeAspect="1"/>
          </p:cNvPicPr>
          <p:nvPr/>
        </p:nvPicPr>
        <p:blipFill>
          <a:blip r:embed="rId6"/>
          <a:stretch>
            <a:fillRect/>
          </a:stretch>
        </p:blipFill>
        <p:spPr>
          <a:xfrm>
            <a:off x="3115429" y="4943053"/>
            <a:ext cx="2369755" cy="1241283"/>
          </a:xfrm>
          <a:prstGeom prst="rect">
            <a:avLst/>
          </a:prstGeom>
          <a:ln>
            <a:solidFill>
              <a:schemeClr val="accent2">
                <a:lumMod val="75000"/>
              </a:schemeClr>
            </a:solidFill>
          </a:ln>
        </p:spPr>
      </p:pic>
      <p:pic>
        <p:nvPicPr>
          <p:cNvPr id="35" name="Picture 34" descr="A graph of a person&#10;&#10;AI-generated content may be incorrect.">
            <a:extLst>
              <a:ext uri="{FF2B5EF4-FFF2-40B4-BE49-F238E27FC236}">
                <a16:creationId xmlns:a16="http://schemas.microsoft.com/office/drawing/2014/main" id="{224608BC-2714-7F2C-D03E-011230A0076E}"/>
              </a:ext>
            </a:extLst>
          </p:cNvPr>
          <p:cNvPicPr>
            <a:picLocks noChangeAspect="1"/>
          </p:cNvPicPr>
          <p:nvPr/>
        </p:nvPicPr>
        <p:blipFill>
          <a:blip r:embed="rId7"/>
          <a:srcRect l="4752" t="13256"/>
          <a:stretch>
            <a:fillRect/>
          </a:stretch>
        </p:blipFill>
        <p:spPr>
          <a:xfrm flipH="1">
            <a:off x="5918276" y="4933427"/>
            <a:ext cx="2013065" cy="1241283"/>
          </a:xfrm>
          <a:prstGeom prst="rect">
            <a:avLst/>
          </a:prstGeom>
          <a:ln>
            <a:solidFill>
              <a:schemeClr val="accent6">
                <a:lumMod val="75000"/>
              </a:schemeClr>
            </a:solidFill>
          </a:ln>
        </p:spPr>
      </p:pic>
      <p:pic>
        <p:nvPicPr>
          <p:cNvPr id="37" name="Picture 36" descr="A black line on a white background&#10;&#10;AI-generated content may be incorrect.">
            <a:extLst>
              <a:ext uri="{FF2B5EF4-FFF2-40B4-BE49-F238E27FC236}">
                <a16:creationId xmlns:a16="http://schemas.microsoft.com/office/drawing/2014/main" id="{F59C4DBB-C4A5-894A-E4C2-7AFDD4A1531C}"/>
              </a:ext>
            </a:extLst>
          </p:cNvPr>
          <p:cNvPicPr>
            <a:picLocks noChangeAspect="1"/>
          </p:cNvPicPr>
          <p:nvPr/>
        </p:nvPicPr>
        <p:blipFill>
          <a:blip r:embed="rId8"/>
          <a:srcRect l="8316" t="11587" r="9053" b="10859"/>
          <a:stretch>
            <a:fillRect/>
          </a:stretch>
        </p:blipFill>
        <p:spPr>
          <a:xfrm>
            <a:off x="402316" y="4943052"/>
            <a:ext cx="2369755" cy="1241283"/>
          </a:xfrm>
          <a:prstGeom prst="rect">
            <a:avLst/>
          </a:prstGeom>
          <a:ln>
            <a:solidFill>
              <a:schemeClr val="accent2">
                <a:lumMod val="75000"/>
              </a:schemeClr>
            </a:solidFill>
          </a:ln>
        </p:spPr>
      </p:pic>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4A35FC8-2E27-AF4F-4B65-6072D57F36E2}"/>
                  </a:ext>
                </a:extLst>
              </p:cNvPr>
              <p:cNvSpPr txBox="1"/>
              <p:nvPr/>
            </p:nvSpPr>
            <p:spPr>
              <a:xfrm>
                <a:off x="5504380" y="5369402"/>
                <a:ext cx="41389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38" name="TextBox 37">
                <a:extLst>
                  <a:ext uri="{FF2B5EF4-FFF2-40B4-BE49-F238E27FC236}">
                    <a16:creationId xmlns:a16="http://schemas.microsoft.com/office/drawing/2014/main" id="{54A35FC8-2E27-AF4F-4B65-6072D57F36E2}"/>
                  </a:ext>
                </a:extLst>
              </p:cNvPr>
              <p:cNvSpPr txBox="1">
                <a:spLocks noRot="1" noChangeAspect="1" noMove="1" noResize="1" noEditPoints="1" noAdjustHandles="1" noChangeArrowheads="1" noChangeShapeType="1" noTextEdit="1"/>
              </p:cNvSpPr>
              <p:nvPr/>
            </p:nvSpPr>
            <p:spPr>
              <a:xfrm>
                <a:off x="5504380" y="5369402"/>
                <a:ext cx="413896"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3CD16DAC-9510-88AA-D604-D9D2418DBEDA}"/>
                  </a:ext>
                </a:extLst>
              </p:cNvPr>
              <p:cNvSpPr txBox="1"/>
              <p:nvPr/>
            </p:nvSpPr>
            <p:spPr>
              <a:xfrm>
                <a:off x="2738406" y="5379027"/>
                <a:ext cx="41068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39" name="TextBox 38">
                <a:extLst>
                  <a:ext uri="{FF2B5EF4-FFF2-40B4-BE49-F238E27FC236}">
                    <a16:creationId xmlns:a16="http://schemas.microsoft.com/office/drawing/2014/main" id="{3CD16DAC-9510-88AA-D604-D9D2418DBEDA}"/>
                  </a:ext>
                </a:extLst>
              </p:cNvPr>
              <p:cNvSpPr txBox="1">
                <a:spLocks noRot="1" noChangeAspect="1" noMove="1" noResize="1" noEditPoints="1" noAdjustHandles="1" noChangeArrowheads="1" noChangeShapeType="1" noTextEdit="1"/>
              </p:cNvSpPr>
              <p:nvPr/>
            </p:nvSpPr>
            <p:spPr>
              <a:xfrm>
                <a:off x="2738406" y="5379027"/>
                <a:ext cx="410689" cy="369332"/>
              </a:xfrm>
              <a:prstGeom prst="rect">
                <a:avLst/>
              </a:prstGeom>
              <a:blipFill>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7642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3441E-6C68-4D40-26E7-383FA56C848B}"/>
            </a:ext>
          </a:extLst>
        </p:cNvPr>
        <p:cNvGrpSpPr/>
        <p:nvPr/>
      </p:nvGrpSpPr>
      <p:grpSpPr>
        <a:xfrm>
          <a:off x="0" y="0"/>
          <a:ext cx="0" cy="0"/>
          <a:chOff x="0" y="0"/>
          <a:chExt cx="0" cy="0"/>
        </a:xfrm>
      </p:grpSpPr>
      <p:pic>
        <p:nvPicPr>
          <p:cNvPr id="3" name="Picture 2" descr="A diagram of a function&#10;&#10;AI-generated content may be incorrect.">
            <a:extLst>
              <a:ext uri="{FF2B5EF4-FFF2-40B4-BE49-F238E27FC236}">
                <a16:creationId xmlns:a16="http://schemas.microsoft.com/office/drawing/2014/main" id="{812FB14C-92BA-1916-ECF9-D9A18A9AB93E}"/>
              </a:ext>
            </a:extLst>
          </p:cNvPr>
          <p:cNvPicPr>
            <a:picLocks noChangeAspect="1"/>
          </p:cNvPicPr>
          <p:nvPr/>
        </p:nvPicPr>
        <p:blipFill>
          <a:blip r:embed="rId2"/>
          <a:stretch>
            <a:fillRect/>
          </a:stretch>
        </p:blipFill>
        <p:spPr>
          <a:xfrm>
            <a:off x="94739" y="609043"/>
            <a:ext cx="7838526" cy="2819957"/>
          </a:xfrm>
          <a:prstGeom prst="rect">
            <a:avLst/>
          </a:prstGeom>
        </p:spPr>
      </p:pic>
      <p:sp>
        <p:nvSpPr>
          <p:cNvPr id="4" name="TextBox 3">
            <a:extLst>
              <a:ext uri="{FF2B5EF4-FFF2-40B4-BE49-F238E27FC236}">
                <a16:creationId xmlns:a16="http://schemas.microsoft.com/office/drawing/2014/main" id="{5BE2F022-5A25-70AD-3DB3-9DC20DC7AE12}"/>
              </a:ext>
            </a:extLst>
          </p:cNvPr>
          <p:cNvSpPr txBox="1"/>
          <p:nvPr/>
        </p:nvSpPr>
        <p:spPr>
          <a:xfrm>
            <a:off x="371742" y="6039752"/>
            <a:ext cx="1998304"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Basic Probabilities</a:t>
            </a:r>
          </a:p>
        </p:txBody>
      </p:sp>
      <p:sp>
        <p:nvSpPr>
          <p:cNvPr id="5" name="TextBox 4">
            <a:extLst>
              <a:ext uri="{FF2B5EF4-FFF2-40B4-BE49-F238E27FC236}">
                <a16:creationId xmlns:a16="http://schemas.microsoft.com/office/drawing/2014/main" id="{4B2B9488-96AC-34AF-C6DD-A0F17B7D5810}"/>
              </a:ext>
            </a:extLst>
          </p:cNvPr>
          <p:cNvSpPr txBox="1"/>
          <p:nvPr/>
        </p:nvSpPr>
        <p:spPr>
          <a:xfrm>
            <a:off x="6947070" y="6039752"/>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sp>
        <p:nvSpPr>
          <p:cNvPr id="7" name="TextBox 6">
            <a:extLst>
              <a:ext uri="{FF2B5EF4-FFF2-40B4-BE49-F238E27FC236}">
                <a16:creationId xmlns:a16="http://schemas.microsoft.com/office/drawing/2014/main" id="{AD285FC6-010D-D69B-8CB4-A9937B94C7E2}"/>
              </a:ext>
            </a:extLst>
          </p:cNvPr>
          <p:cNvSpPr txBox="1"/>
          <p:nvPr/>
        </p:nvSpPr>
        <p:spPr>
          <a:xfrm>
            <a:off x="9692000" y="6066101"/>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8" name="TextBox 7">
            <a:extLst>
              <a:ext uri="{FF2B5EF4-FFF2-40B4-BE49-F238E27FC236}">
                <a16:creationId xmlns:a16="http://schemas.microsoft.com/office/drawing/2014/main" id="{F6E5A001-E0BA-F147-0B80-AA66DF6D3BC4}"/>
              </a:ext>
            </a:extLst>
          </p:cNvPr>
          <p:cNvSpPr txBox="1"/>
          <p:nvPr/>
        </p:nvSpPr>
        <p:spPr>
          <a:xfrm>
            <a:off x="3285228" y="6039752"/>
            <a:ext cx="24006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Distribution</a:t>
            </a:r>
          </a:p>
        </p:txBody>
      </p:sp>
      <p:pic>
        <p:nvPicPr>
          <p:cNvPr id="11" name="Picture 10" descr="A black key with a circle&#10;&#10;AI-generated content may be incorrect.">
            <a:extLst>
              <a:ext uri="{FF2B5EF4-FFF2-40B4-BE49-F238E27FC236}">
                <a16:creationId xmlns:a16="http://schemas.microsoft.com/office/drawing/2014/main" id="{C8667835-DB62-6778-83BA-F94295769C8B}"/>
              </a:ext>
            </a:extLst>
          </p:cNvPr>
          <p:cNvPicPr>
            <a:picLocks noChangeAspect="1"/>
          </p:cNvPicPr>
          <p:nvPr/>
        </p:nvPicPr>
        <p:blipFill>
          <a:blip r:embed="rId3"/>
          <a:stretch>
            <a:fillRect/>
          </a:stretch>
        </p:blipFill>
        <p:spPr>
          <a:xfrm>
            <a:off x="239118" y="3785209"/>
            <a:ext cx="2206172" cy="2206172"/>
          </a:xfrm>
          <a:prstGeom prst="rect">
            <a:avLst/>
          </a:prstGeom>
        </p:spPr>
      </p:pic>
      <p:pic>
        <p:nvPicPr>
          <p:cNvPr id="12" name="Picture 11" descr="A black key with a circle&#10;&#10;AI-generated content may be incorrect.">
            <a:extLst>
              <a:ext uri="{FF2B5EF4-FFF2-40B4-BE49-F238E27FC236}">
                <a16:creationId xmlns:a16="http://schemas.microsoft.com/office/drawing/2014/main" id="{5C639884-DC2D-42C4-ECCB-AB803ACE30CA}"/>
              </a:ext>
            </a:extLst>
          </p:cNvPr>
          <p:cNvPicPr>
            <a:picLocks noChangeAspect="1"/>
          </p:cNvPicPr>
          <p:nvPr/>
        </p:nvPicPr>
        <p:blipFill>
          <a:blip r:embed="rId3"/>
          <a:stretch>
            <a:fillRect/>
          </a:stretch>
        </p:blipFill>
        <p:spPr>
          <a:xfrm>
            <a:off x="3368358" y="3811432"/>
            <a:ext cx="2206172" cy="2206172"/>
          </a:xfrm>
          <a:prstGeom prst="rect">
            <a:avLst/>
          </a:prstGeom>
        </p:spPr>
      </p:pic>
      <p:pic>
        <p:nvPicPr>
          <p:cNvPr id="13" name="Picture 12" descr="A black key with a circle&#10;&#10;AI-generated content may be incorrect.">
            <a:extLst>
              <a:ext uri="{FF2B5EF4-FFF2-40B4-BE49-F238E27FC236}">
                <a16:creationId xmlns:a16="http://schemas.microsoft.com/office/drawing/2014/main" id="{0A42A934-7E69-CAF0-C0D5-0265C754B8E4}"/>
              </a:ext>
            </a:extLst>
          </p:cNvPr>
          <p:cNvPicPr>
            <a:picLocks noChangeAspect="1"/>
          </p:cNvPicPr>
          <p:nvPr/>
        </p:nvPicPr>
        <p:blipFill>
          <a:blip r:embed="rId3"/>
          <a:stretch>
            <a:fillRect/>
          </a:stretch>
        </p:blipFill>
        <p:spPr>
          <a:xfrm>
            <a:off x="6582701" y="3833580"/>
            <a:ext cx="2206172" cy="2206172"/>
          </a:xfrm>
          <a:prstGeom prst="rect">
            <a:avLst/>
          </a:prstGeom>
        </p:spPr>
      </p:pic>
      <p:sp>
        <p:nvSpPr>
          <p:cNvPr id="14" name="TextBox 13">
            <a:extLst>
              <a:ext uri="{FF2B5EF4-FFF2-40B4-BE49-F238E27FC236}">
                <a16:creationId xmlns:a16="http://schemas.microsoft.com/office/drawing/2014/main" id="{1C5E201D-BC69-AEF1-9EBA-981C21062D8C}"/>
              </a:ext>
            </a:extLst>
          </p:cNvPr>
          <p:cNvSpPr txBox="1"/>
          <p:nvPr/>
        </p:nvSpPr>
        <p:spPr>
          <a:xfrm>
            <a:off x="239118" y="79584"/>
            <a:ext cx="5891748" cy="369332"/>
          </a:xfrm>
          <a:prstGeom prst="rect">
            <a:avLst/>
          </a:prstGeom>
          <a:solidFill>
            <a:schemeClr val="accent1"/>
          </a:solidFill>
          <a:ln>
            <a:solidFill>
              <a:schemeClr val="accent1"/>
            </a:solidFill>
          </a:ln>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This equation is the backbone of Bayesian Statistics</a:t>
            </a:r>
          </a:p>
        </p:txBody>
      </p:sp>
      <p:pic>
        <p:nvPicPr>
          <p:cNvPr id="15" name="Picture 14" descr="A green circle with a white check mark&#10;&#10;AI-generated content may be incorrect.">
            <a:extLst>
              <a:ext uri="{FF2B5EF4-FFF2-40B4-BE49-F238E27FC236}">
                <a16:creationId xmlns:a16="http://schemas.microsoft.com/office/drawing/2014/main" id="{603C1AC0-88A0-E93B-B558-73CC69458344}"/>
              </a:ext>
            </a:extLst>
          </p:cNvPr>
          <p:cNvPicPr>
            <a:picLocks noChangeAspect="1"/>
          </p:cNvPicPr>
          <p:nvPr/>
        </p:nvPicPr>
        <p:blipFill>
          <a:blip r:embed="rId4"/>
          <a:stretch>
            <a:fillRect/>
          </a:stretch>
        </p:blipFill>
        <p:spPr>
          <a:xfrm>
            <a:off x="1601013" y="3626413"/>
            <a:ext cx="414334" cy="414334"/>
          </a:xfrm>
          <a:prstGeom prst="rect">
            <a:avLst/>
          </a:prstGeom>
        </p:spPr>
      </p:pic>
      <p:pic>
        <p:nvPicPr>
          <p:cNvPr id="16" name="Picture 15" descr="A green circle with a white check mark&#10;&#10;AI-generated content may be incorrect.">
            <a:extLst>
              <a:ext uri="{FF2B5EF4-FFF2-40B4-BE49-F238E27FC236}">
                <a16:creationId xmlns:a16="http://schemas.microsoft.com/office/drawing/2014/main" id="{73B3D1C7-4D9C-F583-A9DB-2CEC1A948899}"/>
              </a:ext>
            </a:extLst>
          </p:cNvPr>
          <p:cNvPicPr>
            <a:picLocks noChangeAspect="1"/>
          </p:cNvPicPr>
          <p:nvPr/>
        </p:nvPicPr>
        <p:blipFill>
          <a:blip r:embed="rId4"/>
          <a:stretch>
            <a:fillRect/>
          </a:stretch>
        </p:blipFill>
        <p:spPr>
          <a:xfrm>
            <a:off x="4775745" y="3626413"/>
            <a:ext cx="414334" cy="414334"/>
          </a:xfrm>
          <a:prstGeom prst="rect">
            <a:avLst/>
          </a:prstGeom>
        </p:spPr>
      </p:pic>
      <p:pic>
        <p:nvPicPr>
          <p:cNvPr id="17" name="Picture 16" descr="A green circle with a white check mark&#10;&#10;AI-generated content may be incorrect.">
            <a:extLst>
              <a:ext uri="{FF2B5EF4-FFF2-40B4-BE49-F238E27FC236}">
                <a16:creationId xmlns:a16="http://schemas.microsoft.com/office/drawing/2014/main" id="{198488EF-6127-78BA-3975-D774CCA3B57D}"/>
              </a:ext>
            </a:extLst>
          </p:cNvPr>
          <p:cNvPicPr>
            <a:picLocks noChangeAspect="1"/>
          </p:cNvPicPr>
          <p:nvPr/>
        </p:nvPicPr>
        <p:blipFill>
          <a:blip r:embed="rId4"/>
          <a:stretch>
            <a:fillRect/>
          </a:stretch>
        </p:blipFill>
        <p:spPr>
          <a:xfrm>
            <a:off x="7983453" y="3626413"/>
            <a:ext cx="414334" cy="414334"/>
          </a:xfrm>
          <a:prstGeom prst="rect">
            <a:avLst/>
          </a:prstGeom>
        </p:spPr>
      </p:pic>
      <p:pic>
        <p:nvPicPr>
          <p:cNvPr id="2" name="Picture 1" descr="Icon&#10;&#10;Description automatically generated">
            <a:extLst>
              <a:ext uri="{FF2B5EF4-FFF2-40B4-BE49-F238E27FC236}">
                <a16:creationId xmlns:a16="http://schemas.microsoft.com/office/drawing/2014/main" id="{0176F849-27C7-9C78-8AA5-E6E8CAA390F3}"/>
              </a:ext>
            </a:extLst>
          </p:cNvPr>
          <p:cNvPicPr>
            <a:picLocks noChangeAspect="1"/>
          </p:cNvPicPr>
          <p:nvPr/>
        </p:nvPicPr>
        <p:blipFill rotWithShape="1">
          <a:blip r:embed="rId5"/>
          <a:srcRect l="55626" t="17243" r="17273" b="17243"/>
          <a:stretch/>
        </p:blipFill>
        <p:spPr>
          <a:xfrm>
            <a:off x="9685689" y="3342344"/>
            <a:ext cx="1909039" cy="2637101"/>
          </a:xfrm>
          <a:prstGeom prst="rect">
            <a:avLst/>
          </a:prstGeom>
        </p:spPr>
      </p:pic>
      <p:pic>
        <p:nvPicPr>
          <p:cNvPr id="19" name="Picture 18" descr="A black rectangular object&#10;&#10;AI-generated content may be incorrect.">
            <a:extLst>
              <a:ext uri="{FF2B5EF4-FFF2-40B4-BE49-F238E27FC236}">
                <a16:creationId xmlns:a16="http://schemas.microsoft.com/office/drawing/2014/main" id="{81F52BD3-3C84-A8EE-317C-8CBBEFE1BC19}"/>
              </a:ext>
            </a:extLst>
          </p:cNvPr>
          <p:cNvPicPr>
            <a:picLocks noChangeAspect="1"/>
          </p:cNvPicPr>
          <p:nvPr/>
        </p:nvPicPr>
        <p:blipFill>
          <a:blip r:embed="rId6"/>
          <a:stretch>
            <a:fillRect/>
          </a:stretch>
        </p:blipFill>
        <p:spPr>
          <a:xfrm>
            <a:off x="10382654" y="4660894"/>
            <a:ext cx="673100" cy="1282700"/>
          </a:xfrm>
          <a:prstGeom prst="rect">
            <a:avLst/>
          </a:prstGeom>
        </p:spPr>
      </p:pic>
      <p:sp>
        <p:nvSpPr>
          <p:cNvPr id="20" name="Slide Number Placeholder 3">
            <a:extLst>
              <a:ext uri="{FF2B5EF4-FFF2-40B4-BE49-F238E27FC236}">
                <a16:creationId xmlns:a16="http://schemas.microsoft.com/office/drawing/2014/main" id="{AE3F4C3B-C301-30AF-1C82-10E87777377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8667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ED6466-8E30-B274-34E9-C703DF899488}"/>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Basic Probability – what is it?</a:t>
            </a:r>
          </a:p>
        </p:txBody>
      </p:sp>
      <p:sp>
        <p:nvSpPr>
          <p:cNvPr id="6" name="Slide Number Placeholder 3">
            <a:extLst>
              <a:ext uri="{FF2B5EF4-FFF2-40B4-BE49-F238E27FC236}">
                <a16:creationId xmlns:a16="http://schemas.microsoft.com/office/drawing/2014/main" id="{9C15FA47-1DB3-7E4F-9001-E35F8C80CDF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14</a:t>
            </a:fld>
            <a:endParaRPr lang="en-US" dirty="0">
              <a:solidFill>
                <a:schemeClr val="bg1"/>
              </a:solidFill>
              <a:cs typeface="ＭＳ Ｐゴシック" charset="0"/>
            </a:endParaRPr>
          </a:p>
        </p:txBody>
      </p:sp>
    </p:spTree>
    <p:extLst>
      <p:ext uri="{BB962C8B-B14F-4D97-AF65-F5344CB8AC3E}">
        <p14:creationId xmlns:p14="http://schemas.microsoft.com/office/powerpoint/2010/main" val="1604962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256869"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
        <p:nvSpPr>
          <p:cNvPr id="10" name="TextBox 9">
            <a:extLst>
              <a:ext uri="{FF2B5EF4-FFF2-40B4-BE49-F238E27FC236}">
                <a16:creationId xmlns:a16="http://schemas.microsoft.com/office/drawing/2014/main" id="{CFEC84FB-D25C-0748-8734-806327CFE6A8}"/>
              </a:ext>
            </a:extLst>
          </p:cNvPr>
          <p:cNvSpPr txBox="1"/>
          <p:nvPr/>
        </p:nvSpPr>
        <p:spPr>
          <a:xfrm>
            <a:off x="256869" y="1999348"/>
            <a:ext cx="11678262" cy="1015663"/>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Probability is the language of uncertainty. It quantifies the uncertainty of a defined event, taking a value between 0 and 1. An event with a probability near zero implies that it is very unlikely to occur, while a probability near one implies that it is very likely.</a:t>
            </a:r>
          </a:p>
        </p:txBody>
      </p:sp>
      <p:pic>
        <p:nvPicPr>
          <p:cNvPr id="7" name="Picture 6">
            <a:extLst>
              <a:ext uri="{FF2B5EF4-FFF2-40B4-BE49-F238E27FC236}">
                <a16:creationId xmlns:a16="http://schemas.microsoft.com/office/drawing/2014/main" id="{BC3FACC6-BDC6-2320-5044-C7680562EBA5}"/>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0CD7C877-E35D-F902-2318-F3F7FF369380}"/>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2" name="TextBox 1">
            <a:extLst>
              <a:ext uri="{FF2B5EF4-FFF2-40B4-BE49-F238E27FC236}">
                <a16:creationId xmlns:a16="http://schemas.microsoft.com/office/drawing/2014/main" id="{23EC3EFC-3ACD-75D4-2FB7-C239476173E9}"/>
              </a:ext>
            </a:extLst>
          </p:cNvPr>
          <p:cNvSpPr txBox="1"/>
          <p:nvPr/>
        </p:nvSpPr>
        <p:spPr>
          <a:xfrm>
            <a:off x="256869" y="3516086"/>
            <a:ext cx="6770948" cy="2769989"/>
          </a:xfrm>
          <a:prstGeom prst="rect">
            <a:avLst/>
          </a:prstGeom>
          <a:solidFill>
            <a:schemeClr val="accent1">
              <a:lumMod val="20000"/>
              <a:lumOff val="80000"/>
            </a:schemeClr>
          </a:solidFill>
          <a:ln>
            <a:solidFill>
              <a:schemeClr val="accent1">
                <a:lumMod val="60000"/>
                <a:lumOff val="40000"/>
              </a:schemeClr>
            </a:solidFill>
          </a:ln>
        </p:spPr>
        <p:txBody>
          <a:bodyPr wrap="square" rtlCol="0">
            <a:spAutoFit/>
          </a:bodyPr>
          <a:lstStyle/>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usual notation for a probability is: </a:t>
            </a:r>
            <a:r>
              <a:rPr lang="en-GB" sz="1600" b="1" dirty="0">
                <a:latin typeface="Helvetica Neue Light" panose="02000403000000020004" pitchFamily="2" charset="0"/>
                <a:ea typeface="Helvetica Neue Light" panose="02000403000000020004" pitchFamily="2" charset="0"/>
              </a:rPr>
              <a:t>Pr( ) </a:t>
            </a:r>
            <a:r>
              <a:rPr lang="en-GB" sz="1600" dirty="0">
                <a:latin typeface="Helvetica Neue Light" panose="02000403000000020004" pitchFamily="2" charset="0"/>
                <a:ea typeface="Helvetica Neue Light" panose="02000403000000020004" pitchFamily="2" charset="0"/>
              </a:rPr>
              <a:t>or </a:t>
            </a:r>
            <a:r>
              <a:rPr lang="en-GB" sz="1600" b="1" dirty="0">
                <a:latin typeface="Helvetica Neue Light" panose="02000403000000020004" pitchFamily="2" charset="0"/>
                <a:ea typeface="Helvetica Neue Light" panose="02000403000000020004" pitchFamily="2" charset="0"/>
              </a:rPr>
              <a:t>P( ) </a:t>
            </a:r>
            <a:r>
              <a:rPr lang="en-GB" sz="1600" dirty="0">
                <a:latin typeface="Helvetica Neue Light" panose="02000403000000020004" pitchFamily="2" charset="0"/>
                <a:ea typeface="Helvetica Neue Light" panose="02000403000000020004" pitchFamily="2" charset="0"/>
              </a:rPr>
              <a:t>or </a:t>
            </a:r>
            <a:r>
              <a:rPr lang="en-GB" sz="1600" b="1" dirty="0">
                <a:latin typeface="Helvetica Neue Light" panose="02000403000000020004" pitchFamily="2" charset="0"/>
                <a:ea typeface="Helvetica Neue Light" panose="02000403000000020004" pitchFamily="2" charset="0"/>
              </a:rPr>
              <a:t>Prob( ). </a:t>
            </a:r>
            <a:r>
              <a:rPr lang="en-GB" sz="1600" dirty="0">
                <a:latin typeface="Helvetica Neue Light" panose="02000403000000020004" pitchFamily="2" charset="0"/>
                <a:ea typeface="Helvetica Neue Light" panose="02000403000000020004" pitchFamily="2" charset="0"/>
              </a:rPr>
              <a:t>We will use the notation for </a:t>
            </a:r>
            <a:r>
              <a:rPr lang="en-GB" sz="1600" b="1" dirty="0">
                <a:latin typeface="Helvetica Neue Light" panose="02000403000000020004" pitchFamily="2" charset="0"/>
                <a:ea typeface="Helvetica Neue Light" panose="02000403000000020004" pitchFamily="2" charset="0"/>
              </a:rPr>
              <a:t>Pr( )</a:t>
            </a:r>
            <a:r>
              <a:rPr lang="en-GB" sz="1600" dirty="0">
                <a:latin typeface="Helvetica Neue Light" panose="02000403000000020004" pitchFamily="2" charset="0"/>
                <a:ea typeface="Helvetica Neue Light" panose="02000403000000020004" pitchFamily="2" charset="0"/>
              </a:rPr>
              <a:t> throughout this lecture.</a:t>
            </a:r>
          </a:p>
          <a:p>
            <a:pPr marL="285750" indent="-285750" algn="l">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A probability,  </a:t>
            </a:r>
            <a:r>
              <a:rPr lang="en-GB" sz="1600" b="1" dirty="0">
                <a:latin typeface="Helvetica Neue Light" panose="02000403000000020004" pitchFamily="2" charset="0"/>
                <a:ea typeface="Helvetica Neue Light" panose="02000403000000020004" pitchFamily="2" charset="0"/>
              </a:rPr>
              <a:t>Pr( )</a:t>
            </a:r>
            <a:r>
              <a:rPr lang="en-GB" sz="1600" dirty="0">
                <a:latin typeface="Helvetica Neue Light" panose="02000403000000020004" pitchFamily="2" charset="0"/>
                <a:ea typeface="Helvetica Neue Light" panose="02000403000000020004" pitchFamily="2" charset="0"/>
              </a:rPr>
              <a:t> is always defined in relation to an event ‘E’ which has a set number of outcomes. The outcomes are calculated within a sample space (or population size), which is the total number of all possible outcomes that event ‘E’</a:t>
            </a:r>
          </a:p>
          <a:p>
            <a:pPr marL="285750" indent="-285750" algn="l">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We can write this and say </a:t>
            </a:r>
            <a:r>
              <a:rPr lang="en-GB" sz="1600" b="1" dirty="0" err="1">
                <a:latin typeface="Helvetica Neue Light" panose="02000403000000020004" pitchFamily="2" charset="0"/>
                <a:ea typeface="Helvetica Neue Light" panose="02000403000000020004" pitchFamily="2" charset="0"/>
              </a:rPr>
              <a:t>Pr</a:t>
            </a:r>
            <a:r>
              <a:rPr lang="en-GB" sz="1600" b="1" dirty="0">
                <a:latin typeface="Helvetica Neue Light" panose="02000403000000020004" pitchFamily="2" charset="0"/>
                <a:ea typeface="Helvetica Neue Light" panose="02000403000000020004" pitchFamily="2" charset="0"/>
              </a:rPr>
              <a:t>(E)</a:t>
            </a:r>
            <a:r>
              <a:rPr lang="en-GB" sz="1600" dirty="0">
                <a:latin typeface="Helvetica Neue Light" panose="02000403000000020004" pitchFamily="2" charset="0"/>
                <a:ea typeface="Helvetica Neue Light" panose="02000403000000020004" pitchFamily="2" charset="0"/>
              </a:rPr>
              <a:t>, which is read as “</a:t>
            </a:r>
            <a:r>
              <a:rPr lang="en-GB" sz="1600" b="1" dirty="0">
                <a:latin typeface="Helvetica Neue Light" panose="02000403000000020004" pitchFamily="2" charset="0"/>
                <a:ea typeface="Helvetica Neue Light" panose="02000403000000020004" pitchFamily="2" charset="0"/>
              </a:rPr>
              <a:t>the probability that event E will occur</a:t>
            </a:r>
            <a:r>
              <a:rPr lang="en-GB" sz="1600" dirty="0">
                <a:latin typeface="Helvetica Neue Light" panose="02000403000000020004" pitchFamily="2" charset="0"/>
                <a:ea typeface="Helvetica Neue Light" panose="02000403000000020004" pitchFamily="2" charset="0"/>
              </a:rPr>
              <a:t>”</a:t>
            </a:r>
          </a:p>
          <a:p>
            <a:pPr algn="l"/>
            <a:endParaRPr lang="en-GB" sz="1400" dirty="0">
              <a:latin typeface="Helvetica Neue Light" panose="02000403000000020004" pitchFamily="2" charset="0"/>
              <a:ea typeface="Helvetica Neue Light" panose="02000403000000020004" pitchFamily="2" charset="0"/>
            </a:endParaRPr>
          </a:p>
        </p:txBody>
      </p:sp>
      <p:sp>
        <p:nvSpPr>
          <p:cNvPr id="6" name="TextBox 5">
            <a:extLst>
              <a:ext uri="{FF2B5EF4-FFF2-40B4-BE49-F238E27FC236}">
                <a16:creationId xmlns:a16="http://schemas.microsoft.com/office/drawing/2014/main" id="{3E6F8D6B-F123-6FA6-A31B-45825E0A142F}"/>
              </a:ext>
            </a:extLst>
          </p:cNvPr>
          <p:cNvSpPr txBox="1"/>
          <p:nvPr/>
        </p:nvSpPr>
        <p:spPr>
          <a:xfrm>
            <a:off x="7250801" y="3516086"/>
            <a:ext cx="4777592" cy="1015663"/>
          </a:xfrm>
          <a:prstGeom prst="rect">
            <a:avLst/>
          </a:prstGeom>
          <a:noFill/>
        </p:spPr>
        <p:txBody>
          <a:bodyPr wrap="square" rtlCol="0">
            <a:spAutoFit/>
          </a:bodyPr>
          <a:lstStyle/>
          <a:p>
            <a:pPr algn="l"/>
            <a:r>
              <a:rPr lang="en-GB" sz="1200" dirty="0">
                <a:latin typeface="Helvetica Neue Light" panose="02000403000000020004" pitchFamily="2" charset="0"/>
                <a:ea typeface="Helvetica Neue Light" panose="02000403000000020004" pitchFamily="2" charset="0"/>
              </a:rPr>
              <a:t>Note 1: When we say uncertainty, we are referring to lack of complete sureness (or knowledge) about an event.</a:t>
            </a:r>
          </a:p>
          <a:p>
            <a:pPr algn="l"/>
            <a:endParaRPr lang="en-GB" sz="1200" dirty="0">
              <a:latin typeface="Helvetica Neue Light" panose="02000403000000020004" pitchFamily="2" charset="0"/>
              <a:ea typeface="Helvetica Neue Light" panose="02000403000000020004" pitchFamily="2" charset="0"/>
            </a:endParaRPr>
          </a:p>
          <a:p>
            <a:pPr algn="l"/>
            <a:r>
              <a:rPr lang="en-GB" sz="1200" dirty="0">
                <a:latin typeface="Helvetica Neue Light" panose="02000403000000020004" pitchFamily="2" charset="0"/>
                <a:ea typeface="Helvetica Neue Light" panose="02000403000000020004" pitchFamily="2" charset="0"/>
              </a:rPr>
              <a:t>Note 2: There are three key terms here, which will be defined in the next slide – An event, an outcome, and a sample space.</a:t>
            </a:r>
          </a:p>
        </p:txBody>
      </p:sp>
    </p:spTree>
    <p:extLst>
      <p:ext uri="{BB962C8B-B14F-4D97-AF65-F5344CB8AC3E}">
        <p14:creationId xmlns:p14="http://schemas.microsoft.com/office/powerpoint/2010/main" val="2971186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256869" y="972692"/>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Basic terminology: event, outcome &amp; sample space</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
        <p:nvSpPr>
          <p:cNvPr id="10" name="TextBox 9">
            <a:extLst>
              <a:ext uri="{FF2B5EF4-FFF2-40B4-BE49-F238E27FC236}">
                <a16:creationId xmlns:a16="http://schemas.microsoft.com/office/drawing/2014/main" id="{CFEC84FB-D25C-0748-8734-806327CFE6A8}"/>
              </a:ext>
            </a:extLst>
          </p:cNvPr>
          <p:cNvSpPr txBox="1"/>
          <p:nvPr/>
        </p:nvSpPr>
        <p:spPr>
          <a:xfrm>
            <a:off x="316461" y="1603478"/>
            <a:ext cx="11678262" cy="1614096"/>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In probability, the following means: </a:t>
            </a: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An </a:t>
            </a:r>
            <a:r>
              <a:rPr kumimoji="0" lang="en-GB" sz="1600" b="1"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outcome</a:t>
            </a: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 simply refers to a single result that can emerge from a study.</a:t>
            </a: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An </a:t>
            </a:r>
            <a:r>
              <a:rPr kumimoji="0" lang="en-GB" sz="1600" b="1"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event</a:t>
            </a: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 is referred to as the set of outcomes that share a common characteristic in a study.</a:t>
            </a: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A </a:t>
            </a:r>
            <a:r>
              <a:rPr kumimoji="0" lang="en-GB" sz="1600" b="1"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sample space </a:t>
            </a: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is the set of </a:t>
            </a:r>
            <a:r>
              <a:rPr kumimoji="0" lang="en-GB" sz="1600" b="0" i="0" u="sng"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all possible outcomes </a:t>
            </a: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observed in a study.</a:t>
            </a:r>
          </a:p>
        </p:txBody>
      </p:sp>
      <p:pic>
        <p:nvPicPr>
          <p:cNvPr id="7" name="Picture 6">
            <a:extLst>
              <a:ext uri="{FF2B5EF4-FFF2-40B4-BE49-F238E27FC236}">
                <a16:creationId xmlns:a16="http://schemas.microsoft.com/office/drawing/2014/main" id="{594C3665-C517-9C0D-2CDB-AAB55D4CA1D5}"/>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65927834-81E7-7814-B033-4409AC48C8F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2" name="TextBox 1">
            <a:extLst>
              <a:ext uri="{FF2B5EF4-FFF2-40B4-BE49-F238E27FC236}">
                <a16:creationId xmlns:a16="http://schemas.microsoft.com/office/drawing/2014/main" id="{B4AC3341-D1A5-6CDA-76AF-BCB47F3EE66B}"/>
              </a:ext>
            </a:extLst>
          </p:cNvPr>
          <p:cNvSpPr txBox="1"/>
          <p:nvPr/>
        </p:nvSpPr>
        <p:spPr>
          <a:xfrm>
            <a:off x="290335" y="3360604"/>
            <a:ext cx="11678262" cy="1938992"/>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Example 1: We are conducting a mosquito infestation survey in 7 households in a village, where a home is either </a:t>
            </a:r>
            <a:r>
              <a:rPr lang="en-GB" sz="1200" b="1" dirty="0">
                <a:latin typeface="Helvetica Neue Light" panose="02000403000000020004" pitchFamily="2" charset="0"/>
                <a:ea typeface="Helvetica Neue Light" panose="02000403000000020004" pitchFamily="2" charset="0"/>
              </a:rPr>
              <a:t>infested</a:t>
            </a:r>
            <a:r>
              <a:rPr lang="en-GB" sz="1200" dirty="0">
                <a:latin typeface="Helvetica Neue Light" panose="02000403000000020004" pitchFamily="2" charset="0"/>
                <a:ea typeface="Helvetica Neue Light" panose="02000403000000020004" pitchFamily="2" charset="0"/>
              </a:rPr>
              <a:t> or </a:t>
            </a:r>
            <a:r>
              <a:rPr lang="en-GB" sz="1200" b="1" dirty="0">
                <a:latin typeface="Helvetica Neue Light" panose="02000403000000020004" pitchFamily="2" charset="0"/>
                <a:ea typeface="Helvetica Neue Light" panose="02000403000000020004" pitchFamily="2" charset="0"/>
              </a:rPr>
              <a:t>not infested</a:t>
            </a:r>
            <a:r>
              <a:rPr lang="en-GB" sz="1200" dirty="0">
                <a:latin typeface="Helvetica Neue Light" panose="02000403000000020004" pitchFamily="2" charset="0"/>
                <a:ea typeface="Helvetica Neue Light" panose="02000403000000020004" pitchFamily="2" charset="0"/>
              </a:rPr>
              <a:t>. The dataset collected was as follows = </a:t>
            </a:r>
            <a:r>
              <a:rPr lang="en-GB" sz="1200" b="1" dirty="0">
                <a:latin typeface="Helvetica Neue Light" panose="02000403000000020004" pitchFamily="2" charset="0"/>
                <a:ea typeface="Helvetica Neue Light" panose="02000403000000020004" pitchFamily="2" charset="0"/>
              </a:rPr>
              <a:t>Infested, Not Infested, Not Infested, Not Infested, Infested, Not Infested, Infested</a:t>
            </a:r>
          </a:p>
          <a:p>
            <a:pPr algn="l"/>
            <a:endParaRPr lang="en-GB" sz="1200" dirty="0">
              <a:latin typeface="Helvetica Neue Light" panose="02000403000000020004" pitchFamily="2" charset="0"/>
              <a:ea typeface="Helvetica Neue Light" panose="02000403000000020004" pitchFamily="2" charset="0"/>
            </a:endParaRPr>
          </a:p>
          <a:p>
            <a:pPr lvl="1"/>
            <a:r>
              <a:rPr lang="en-GB" sz="1200" b="1" dirty="0">
                <a:latin typeface="Helvetica Neue Light" panose="02000403000000020004" pitchFamily="2" charset="0"/>
                <a:ea typeface="Helvetica Neue Light" panose="02000403000000020004" pitchFamily="2" charset="0"/>
              </a:rPr>
              <a:t>Outcome</a:t>
            </a:r>
            <a:r>
              <a:rPr lang="en-GB" sz="1200" dirty="0">
                <a:latin typeface="Helvetica Neue Light" panose="02000403000000020004" pitchFamily="2" charset="0"/>
                <a:ea typeface="Helvetica Neue Light" panose="02000403000000020004" pitchFamily="2" charset="0"/>
              </a:rPr>
              <a:t>: Each home “Infested” or ”Not infested” is an individual outcome, so in our dataset, the first entry “Infested” is one outcome and so on.</a:t>
            </a:r>
          </a:p>
          <a:p>
            <a:pPr lvl="1"/>
            <a:endParaRPr lang="en-GB" sz="1200" dirty="0">
              <a:latin typeface="Helvetica Neue Light" panose="02000403000000020004" pitchFamily="2" charset="0"/>
              <a:ea typeface="Helvetica Neue Light" panose="02000403000000020004" pitchFamily="2" charset="0"/>
            </a:endParaRPr>
          </a:p>
          <a:p>
            <a:pPr lvl="1"/>
            <a:r>
              <a:rPr lang="en-GB" sz="1200" b="1" dirty="0">
                <a:latin typeface="Helvetica Neue Light" panose="02000403000000020004" pitchFamily="2" charset="0"/>
                <a:ea typeface="Helvetica Neue Light" panose="02000403000000020004" pitchFamily="2" charset="0"/>
              </a:rPr>
              <a:t>Event</a:t>
            </a:r>
            <a:r>
              <a:rPr lang="en-GB" sz="1200" dirty="0">
                <a:latin typeface="Helvetica Neue Light" panose="02000403000000020004" pitchFamily="2" charset="0"/>
                <a:ea typeface="Helvetica Neue Light" panose="02000403000000020004" pitchFamily="2" charset="0"/>
              </a:rPr>
              <a:t>: The event “</a:t>
            </a:r>
            <a:r>
              <a:rPr lang="en-GB" sz="1200" u="sng" dirty="0">
                <a:latin typeface="Helvetica Neue Light" panose="02000403000000020004" pitchFamily="2" charset="0"/>
                <a:ea typeface="Helvetica Neue Light" panose="02000403000000020004" pitchFamily="2" charset="0"/>
              </a:rPr>
              <a:t>Infested</a:t>
            </a:r>
            <a:r>
              <a:rPr lang="en-GB" sz="1200" dirty="0">
                <a:latin typeface="Helvetica Neue Light" panose="02000403000000020004" pitchFamily="2" charset="0"/>
                <a:ea typeface="Helvetica Neue Light" panose="02000403000000020004" pitchFamily="2" charset="0"/>
              </a:rPr>
              <a:t>” consists of all 3 homes (i.e., 1</a:t>
            </a:r>
            <a:r>
              <a:rPr lang="en-GB" sz="1200" baseline="30000" dirty="0">
                <a:latin typeface="Helvetica Neue Light" panose="02000403000000020004" pitchFamily="2" charset="0"/>
                <a:ea typeface="Helvetica Neue Light" panose="02000403000000020004" pitchFamily="2" charset="0"/>
              </a:rPr>
              <a:t>st</a:t>
            </a:r>
            <a:r>
              <a:rPr lang="en-GB" sz="1200" dirty="0">
                <a:latin typeface="Helvetica Neue Light" panose="02000403000000020004" pitchFamily="2" charset="0"/>
                <a:ea typeface="Helvetica Neue Light" panose="02000403000000020004" pitchFamily="2" charset="0"/>
              </a:rPr>
              <a:t>, 5</a:t>
            </a:r>
            <a:r>
              <a:rPr lang="en-GB" sz="1200" baseline="30000" dirty="0">
                <a:latin typeface="Helvetica Neue Light" panose="02000403000000020004" pitchFamily="2" charset="0"/>
                <a:ea typeface="Helvetica Neue Light" panose="02000403000000020004" pitchFamily="2" charset="0"/>
              </a:rPr>
              <a:t>th</a:t>
            </a:r>
            <a:r>
              <a:rPr lang="en-GB" sz="1200" dirty="0">
                <a:latin typeface="Helvetica Neue Light" panose="02000403000000020004" pitchFamily="2" charset="0"/>
                <a:ea typeface="Helvetica Neue Light" panose="02000403000000020004" pitchFamily="2" charset="0"/>
              </a:rPr>
              <a:t> and 7</a:t>
            </a:r>
            <a:r>
              <a:rPr lang="en-GB" sz="1200" baseline="30000" dirty="0">
                <a:latin typeface="Helvetica Neue Light" panose="02000403000000020004" pitchFamily="2" charset="0"/>
                <a:ea typeface="Helvetica Neue Light" panose="02000403000000020004" pitchFamily="2" charset="0"/>
              </a:rPr>
              <a:t>th</a:t>
            </a:r>
            <a:r>
              <a:rPr lang="en-GB" sz="1200" dirty="0">
                <a:latin typeface="Helvetica Neue Light" panose="02000403000000020004" pitchFamily="2" charset="0"/>
                <a:ea typeface="Helvetica Neue Light" panose="02000403000000020004" pitchFamily="2" charset="0"/>
              </a:rPr>
              <a:t>) that are infested i.e., the number of outcomes is 3 infested homes in this event </a:t>
            </a:r>
          </a:p>
          <a:p>
            <a:pPr lvl="1"/>
            <a:r>
              <a:rPr lang="en-GB" sz="1200" dirty="0">
                <a:latin typeface="Helvetica Neue Light" panose="02000403000000020004" pitchFamily="2" charset="0"/>
                <a:ea typeface="Helvetica Neue Light" panose="02000403000000020004" pitchFamily="2" charset="0"/>
              </a:rPr>
              <a:t>	Suppose the event is “</a:t>
            </a:r>
            <a:r>
              <a:rPr lang="en-GB" sz="1200" u="sng" dirty="0">
                <a:latin typeface="Helvetica Neue Light" panose="02000403000000020004" pitchFamily="2" charset="0"/>
                <a:ea typeface="Helvetica Neue Light" panose="02000403000000020004" pitchFamily="2" charset="0"/>
              </a:rPr>
              <a:t>Not infested</a:t>
            </a:r>
            <a:r>
              <a:rPr lang="en-GB" sz="1200" dirty="0">
                <a:latin typeface="Helvetica Neue Light" panose="02000403000000020004" pitchFamily="2" charset="0"/>
                <a:ea typeface="Helvetica Neue Light" panose="02000403000000020004" pitchFamily="2" charset="0"/>
              </a:rPr>
              <a:t>”, then it will consist of all 4 homes (i.e., 2</a:t>
            </a:r>
            <a:r>
              <a:rPr lang="en-GB" sz="1200" baseline="30000" dirty="0">
                <a:latin typeface="Helvetica Neue Light" panose="02000403000000020004" pitchFamily="2" charset="0"/>
                <a:ea typeface="Helvetica Neue Light" panose="02000403000000020004" pitchFamily="2" charset="0"/>
              </a:rPr>
              <a:t>nd</a:t>
            </a:r>
            <a:r>
              <a:rPr lang="en-GB" sz="1200" dirty="0">
                <a:latin typeface="Helvetica Neue Light" panose="02000403000000020004" pitchFamily="2" charset="0"/>
                <a:ea typeface="Helvetica Neue Light" panose="02000403000000020004" pitchFamily="2" charset="0"/>
              </a:rPr>
              <a:t>, 3</a:t>
            </a:r>
            <a:r>
              <a:rPr lang="en-GB" sz="1200" baseline="30000" dirty="0">
                <a:latin typeface="Helvetica Neue Light" panose="02000403000000020004" pitchFamily="2" charset="0"/>
                <a:ea typeface="Helvetica Neue Light" panose="02000403000000020004" pitchFamily="2" charset="0"/>
              </a:rPr>
              <a:t>rd</a:t>
            </a:r>
            <a:r>
              <a:rPr lang="en-GB" sz="1200" dirty="0">
                <a:latin typeface="Helvetica Neue Light" panose="02000403000000020004" pitchFamily="2" charset="0"/>
                <a:ea typeface="Helvetica Neue Light" panose="02000403000000020004" pitchFamily="2" charset="0"/>
              </a:rPr>
              <a:t>, 4</a:t>
            </a:r>
            <a:r>
              <a:rPr lang="en-GB" sz="1200" baseline="30000" dirty="0">
                <a:latin typeface="Helvetica Neue Light" panose="02000403000000020004" pitchFamily="2" charset="0"/>
                <a:ea typeface="Helvetica Neue Light" panose="02000403000000020004" pitchFamily="2" charset="0"/>
              </a:rPr>
              <a:t>th</a:t>
            </a:r>
            <a:r>
              <a:rPr lang="en-GB" sz="1200" dirty="0">
                <a:latin typeface="Helvetica Neue Light" panose="02000403000000020004" pitchFamily="2" charset="0"/>
                <a:ea typeface="Helvetica Neue Light" panose="02000403000000020004" pitchFamily="2" charset="0"/>
              </a:rPr>
              <a:t> and 6</a:t>
            </a:r>
            <a:r>
              <a:rPr lang="en-GB" sz="1200" baseline="30000" dirty="0">
                <a:latin typeface="Helvetica Neue Light" panose="02000403000000020004" pitchFamily="2" charset="0"/>
                <a:ea typeface="Helvetica Neue Light" panose="02000403000000020004" pitchFamily="2" charset="0"/>
              </a:rPr>
              <a:t>th</a:t>
            </a:r>
            <a:r>
              <a:rPr lang="en-GB" sz="1200" dirty="0">
                <a:latin typeface="Helvetica Neue Light" panose="02000403000000020004" pitchFamily="2" charset="0"/>
                <a:ea typeface="Helvetica Neue Light" panose="02000403000000020004" pitchFamily="2" charset="0"/>
              </a:rPr>
              <a:t>) that not infested. In this instances, its 4 outcomes in this event. </a:t>
            </a:r>
          </a:p>
          <a:p>
            <a:pPr lvl="1"/>
            <a:endParaRPr lang="en-GB" sz="1200" dirty="0">
              <a:latin typeface="Helvetica Neue Light" panose="02000403000000020004" pitchFamily="2" charset="0"/>
              <a:ea typeface="Helvetica Neue Light" panose="02000403000000020004" pitchFamily="2" charset="0"/>
            </a:endParaRPr>
          </a:p>
          <a:p>
            <a:pPr lvl="1"/>
            <a:r>
              <a:rPr lang="en-GB" sz="1200" b="1" dirty="0">
                <a:latin typeface="Helvetica Neue Light" panose="02000403000000020004" pitchFamily="2" charset="0"/>
                <a:ea typeface="Helvetica Neue Light" panose="02000403000000020004" pitchFamily="2" charset="0"/>
              </a:rPr>
              <a:t>Sample space</a:t>
            </a:r>
            <a:r>
              <a:rPr lang="en-GB" sz="1200" dirty="0">
                <a:latin typeface="Helvetica Neue Light" panose="02000403000000020004" pitchFamily="2" charset="0"/>
                <a:ea typeface="Helvetica Neue Light" panose="02000403000000020004" pitchFamily="2" charset="0"/>
              </a:rPr>
              <a:t>: The possible outcomes that can emerge: {Infested, Not infested}</a:t>
            </a:r>
          </a:p>
          <a:p>
            <a:pPr lvl="1"/>
            <a:r>
              <a:rPr lang="en-GB" sz="1200" dirty="0">
                <a:latin typeface="Helvetica Neue Light" panose="02000403000000020004" pitchFamily="2" charset="0"/>
                <a:ea typeface="Helvetica Neue Light" panose="02000403000000020004" pitchFamily="2" charset="0"/>
              </a:rPr>
              <a:t>All observed sample space that include 7 outcomes = {Infested, Not Infested, Not Infested, Not Infested, Infested, Not Infested, Infested}</a:t>
            </a:r>
          </a:p>
        </p:txBody>
      </p:sp>
      <p:sp>
        <p:nvSpPr>
          <p:cNvPr id="6" name="TextBox 5">
            <a:extLst>
              <a:ext uri="{FF2B5EF4-FFF2-40B4-BE49-F238E27FC236}">
                <a16:creationId xmlns:a16="http://schemas.microsoft.com/office/drawing/2014/main" id="{7E502D3A-6711-3BEC-8BF8-87879E407DD8}"/>
              </a:ext>
            </a:extLst>
          </p:cNvPr>
          <p:cNvSpPr txBox="1"/>
          <p:nvPr/>
        </p:nvSpPr>
        <p:spPr>
          <a:xfrm>
            <a:off x="290335" y="5375360"/>
            <a:ext cx="11678262" cy="1019895"/>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400" dirty="0">
                <a:latin typeface="Helvetica Neue Light" panose="02000403000000020004" pitchFamily="2" charset="0"/>
                <a:ea typeface="Helvetica Neue Light" panose="02000403000000020004" pitchFamily="2" charset="0"/>
              </a:rPr>
              <a:t>Remember, </a:t>
            </a:r>
            <a:r>
              <a:rPr lang="en-GB" sz="1400" b="1" dirty="0">
                <a:latin typeface="Helvetica Neue Light" panose="02000403000000020004" pitchFamily="2" charset="0"/>
                <a:ea typeface="Helvetica Neue Light" panose="02000403000000020004" pitchFamily="2" charset="0"/>
              </a:rPr>
              <a:t>Pr(E), the probability that an event ‘E’ will occur. </a:t>
            </a:r>
            <a:r>
              <a:rPr lang="en-GB" sz="1400" dirty="0">
                <a:latin typeface="Helvetica Neue Light" panose="02000403000000020004" pitchFamily="2" charset="0"/>
                <a:ea typeface="Helvetica Neue Light" panose="02000403000000020004" pitchFamily="2" charset="0"/>
              </a:rPr>
              <a:t>This is what the notation for the above example will look like: </a:t>
            </a:r>
          </a:p>
          <a:p>
            <a:pPr marL="285750" indent="-285750">
              <a:lnSpc>
                <a:spcPct val="150000"/>
              </a:lnSpc>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The probability that a house is infested with mosquitoes = </a:t>
            </a:r>
            <a:r>
              <a:rPr lang="en-GB" sz="1400" b="1" dirty="0">
                <a:latin typeface="Helvetica Neue Light" panose="02000403000000020004" pitchFamily="2" charset="0"/>
                <a:ea typeface="Helvetica Neue Light" panose="02000403000000020004" pitchFamily="2" charset="0"/>
              </a:rPr>
              <a:t>Pr(Infested)</a:t>
            </a:r>
          </a:p>
          <a:p>
            <a:pPr marL="285750" indent="-285750">
              <a:lnSpc>
                <a:spcPct val="150000"/>
              </a:lnSpc>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The probability that a house is not infested with mosquitoes = </a:t>
            </a:r>
            <a:r>
              <a:rPr lang="en-GB" sz="1400" b="1" dirty="0">
                <a:latin typeface="Helvetica Neue Light" panose="02000403000000020004" pitchFamily="2" charset="0"/>
                <a:ea typeface="Helvetica Neue Light" panose="02000403000000020004" pitchFamily="2" charset="0"/>
              </a:rPr>
              <a:t>Pr(Not infested)</a:t>
            </a:r>
          </a:p>
        </p:txBody>
      </p:sp>
    </p:spTree>
    <p:extLst>
      <p:ext uri="{BB962C8B-B14F-4D97-AF65-F5344CB8AC3E}">
        <p14:creationId xmlns:p14="http://schemas.microsoft.com/office/powerpoint/2010/main" val="4247572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686634C-9589-31DB-E1D8-3165F4DA10C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01DDE8F-0FD9-8804-FF4C-BD1A8A205B77}"/>
              </a:ext>
            </a:extLst>
          </p:cNvPr>
          <p:cNvSpPr txBox="1">
            <a:spLocks/>
          </p:cNvSpPr>
          <p:nvPr/>
        </p:nvSpPr>
        <p:spPr>
          <a:xfrm>
            <a:off x="256869" y="972692"/>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Basic terminology: event, outcome &amp; sample space</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9CBE9AD8-07AF-1113-959C-A84F8C836E0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
        <p:nvSpPr>
          <p:cNvPr id="10" name="TextBox 9">
            <a:extLst>
              <a:ext uri="{FF2B5EF4-FFF2-40B4-BE49-F238E27FC236}">
                <a16:creationId xmlns:a16="http://schemas.microsoft.com/office/drawing/2014/main" id="{BAE82AC4-302E-71C9-7AB2-F0B18C8030BB}"/>
              </a:ext>
            </a:extLst>
          </p:cNvPr>
          <p:cNvSpPr txBox="1"/>
          <p:nvPr/>
        </p:nvSpPr>
        <p:spPr>
          <a:xfrm>
            <a:off x="316461" y="1603478"/>
            <a:ext cx="11678262" cy="1614096"/>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In probability, the following means: </a:t>
            </a: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An </a:t>
            </a:r>
            <a:r>
              <a:rPr kumimoji="0" lang="en-GB" sz="1600" b="1"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outcome</a:t>
            </a: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 simply refers to a single result that can emerge from a study.</a:t>
            </a: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An </a:t>
            </a:r>
            <a:r>
              <a:rPr kumimoji="0" lang="en-GB" sz="1600" b="1"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event</a:t>
            </a: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 is referred to as the set of outcomes that share a common characteristic in a study.</a:t>
            </a:r>
          </a:p>
          <a:p>
            <a:pPr marL="342900" marR="0" lvl="0" indent="-34290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A </a:t>
            </a:r>
            <a:r>
              <a:rPr kumimoji="0" lang="en-GB" sz="1600" b="1"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sample space </a:t>
            </a: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is the set of </a:t>
            </a:r>
            <a:r>
              <a:rPr kumimoji="0" lang="en-GB" sz="1600" b="0" i="0" u="sng"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all possible outcomes </a:t>
            </a:r>
            <a:r>
              <a:rPr kumimoji="0" lang="en-GB" sz="1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observed in a study.</a:t>
            </a:r>
          </a:p>
        </p:txBody>
      </p:sp>
      <p:pic>
        <p:nvPicPr>
          <p:cNvPr id="7" name="Picture 6">
            <a:extLst>
              <a:ext uri="{FF2B5EF4-FFF2-40B4-BE49-F238E27FC236}">
                <a16:creationId xmlns:a16="http://schemas.microsoft.com/office/drawing/2014/main" id="{772B5BF9-762F-F02C-65B8-476973A3A0BC}"/>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E357F943-5AFC-7368-B55C-7B8309AAA22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40ED30-9042-FC1D-7D6D-60E0E04DA1F2}"/>
                  </a:ext>
                </a:extLst>
              </p:cNvPr>
              <p:cNvSpPr txBox="1"/>
              <p:nvPr/>
            </p:nvSpPr>
            <p:spPr>
              <a:xfrm>
                <a:off x="233062" y="3429000"/>
                <a:ext cx="11792808" cy="1754326"/>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Example 2: We are performing a survey to know the burden of Obesity by measuring BMI status of 10 people whose BMI can range anywhere between 15.0kg/m</a:t>
                </a:r>
                <a:r>
                  <a:rPr lang="en-GB" sz="1200" baseline="30000" dirty="0">
                    <a:latin typeface="Helvetica Neue Light" panose="02000403000000020004" pitchFamily="2" charset="0"/>
                    <a:ea typeface="Helvetica Neue Light" panose="02000403000000020004" pitchFamily="2" charset="0"/>
                  </a:rPr>
                  <a:t>2</a:t>
                </a:r>
                <a:r>
                  <a:rPr lang="en-GB" sz="1200" dirty="0">
                    <a:latin typeface="Helvetica Neue Light" panose="02000403000000020004" pitchFamily="2" charset="0"/>
                    <a:ea typeface="Helvetica Neue Light" panose="02000403000000020004" pitchFamily="2" charset="0"/>
                  </a:rPr>
                  <a:t> to 66.0kg/m</a:t>
                </a:r>
                <a:r>
                  <a:rPr lang="en-GB" sz="1200" baseline="30000" dirty="0">
                    <a:latin typeface="Helvetica Neue Light" panose="02000403000000020004" pitchFamily="2" charset="0"/>
                    <a:ea typeface="Helvetica Neue Light" panose="02000403000000020004" pitchFamily="2" charset="0"/>
                  </a:rPr>
                  <a:t>2</a:t>
                </a:r>
                <a:r>
                  <a:rPr lang="en-GB" sz="1200" dirty="0">
                    <a:latin typeface="Helvetica Neue Light" panose="02000403000000020004" pitchFamily="2" charset="0"/>
                    <a:ea typeface="Helvetica Neue Light" panose="02000403000000020004" pitchFamily="2" charset="0"/>
                  </a:rPr>
                  <a:t>. The data collected was as follows = </a:t>
                </a:r>
                <a:r>
                  <a:rPr lang="en-GB" sz="1200" b="1" dirty="0">
                    <a:latin typeface="Helvetica Neue Light" panose="02000403000000020004" pitchFamily="2" charset="0"/>
                    <a:ea typeface="Helvetica Neue Light" panose="02000403000000020004" pitchFamily="2" charset="0"/>
                  </a:rPr>
                  <a:t>18.9, 24.7, 32.4, 40.1, 21.4, 29.2, 24.5, 16.3, 19.7, 30.3</a:t>
                </a:r>
              </a:p>
              <a:p>
                <a:endParaRPr lang="en-GB" sz="1200" dirty="0">
                  <a:latin typeface="Helvetica Neue Light" panose="02000403000000020004" pitchFamily="2" charset="0"/>
                  <a:ea typeface="Helvetica Neue Light" panose="02000403000000020004" pitchFamily="2" charset="0"/>
                </a:endParaRPr>
              </a:p>
              <a:p>
                <a:pPr lvl="1"/>
                <a:r>
                  <a:rPr lang="en-GB" sz="1200" b="1" dirty="0">
                    <a:latin typeface="Helvetica Neue Light" panose="02000403000000020004" pitchFamily="2" charset="0"/>
                    <a:ea typeface="Helvetica Neue Light" panose="02000403000000020004" pitchFamily="2" charset="0"/>
                  </a:rPr>
                  <a:t>Outcome</a:t>
                </a:r>
                <a:r>
                  <a:rPr lang="en-GB" sz="1200" dirty="0">
                    <a:latin typeface="Helvetica Neue Light" panose="02000403000000020004" pitchFamily="2" charset="0"/>
                    <a:ea typeface="Helvetica Neue Light" panose="02000403000000020004" pitchFamily="2" charset="0"/>
                  </a:rPr>
                  <a:t>: Each BMI value, such as 18.9, 24.7, or 32.4 and so on, is an individual outcome. The 8</a:t>
                </a:r>
                <a:r>
                  <a:rPr lang="en-GB" sz="1200" baseline="30000" dirty="0">
                    <a:latin typeface="Helvetica Neue Light" panose="02000403000000020004" pitchFamily="2" charset="0"/>
                    <a:ea typeface="Helvetica Neue Light" panose="02000403000000020004" pitchFamily="2" charset="0"/>
                  </a:rPr>
                  <a:t>th</a:t>
                </a:r>
                <a:r>
                  <a:rPr lang="en-GB" sz="1200" dirty="0">
                    <a:latin typeface="Helvetica Neue Light" panose="02000403000000020004" pitchFamily="2" charset="0"/>
                    <a:ea typeface="Helvetica Neue Light" panose="02000403000000020004" pitchFamily="2" charset="0"/>
                  </a:rPr>
                  <a:t> entry 16.3 is one outcome.</a:t>
                </a:r>
              </a:p>
              <a:p>
                <a:pPr lvl="1"/>
                <a:endParaRPr lang="en-GB" sz="1200" dirty="0">
                  <a:latin typeface="Helvetica Neue Light" panose="02000403000000020004" pitchFamily="2" charset="0"/>
                  <a:ea typeface="Helvetica Neue Light" panose="02000403000000020004" pitchFamily="2" charset="0"/>
                </a:endParaRPr>
              </a:p>
              <a:p>
                <a:pPr lvl="1"/>
                <a:r>
                  <a:rPr lang="en-GB" sz="1200" b="1" dirty="0">
                    <a:latin typeface="Helvetica Neue Light" panose="02000403000000020004" pitchFamily="2" charset="0"/>
                    <a:ea typeface="Helvetica Neue Light" panose="02000403000000020004" pitchFamily="2" charset="0"/>
                  </a:rPr>
                  <a:t>Event</a:t>
                </a:r>
                <a:r>
                  <a:rPr lang="en-GB" sz="1200" dirty="0">
                    <a:latin typeface="Helvetica Neue Light" panose="02000403000000020004" pitchFamily="2" charset="0"/>
                    <a:ea typeface="Helvetica Neue Light" panose="02000403000000020004" pitchFamily="2" charset="0"/>
                  </a:rPr>
                  <a:t>: We are interested Obesity (BMI </a:t>
                </a:r>
                <a14:m>
                  <m:oMath xmlns:m="http://schemas.openxmlformats.org/officeDocument/2006/math">
                    <m:r>
                      <a:rPr lang="en-GB" sz="1200" i="1" smtClean="0">
                        <a:latin typeface="Cambria Math" panose="02040503050406030204" pitchFamily="18" charset="0"/>
                        <a:ea typeface="Cambria Math" panose="02040503050406030204" pitchFamily="18" charset="0"/>
                      </a:rPr>
                      <m:t>≥</m:t>
                    </m:r>
                  </m:oMath>
                </a14:m>
                <a:r>
                  <a:rPr lang="en-GB" sz="1200" dirty="0">
                    <a:latin typeface="Helvetica Neue Light" panose="02000403000000020004" pitchFamily="2" charset="0"/>
                    <a:ea typeface="Helvetica Neue Light" panose="02000403000000020004" pitchFamily="2" charset="0"/>
                  </a:rPr>
                  <a:t> 30) therefore the observed values meet this criteria {32.4, 40.1, 30.3}. This event contains 3 outcomes. </a:t>
                </a:r>
              </a:p>
              <a:p>
                <a:pPr lvl="1"/>
                <a:endParaRPr lang="en-GB" sz="1200" dirty="0">
                  <a:latin typeface="Helvetica Neue Light" panose="02000403000000020004" pitchFamily="2" charset="0"/>
                  <a:ea typeface="Helvetica Neue Light" panose="02000403000000020004" pitchFamily="2" charset="0"/>
                </a:endParaRPr>
              </a:p>
              <a:p>
                <a:pPr lvl="1"/>
                <a:r>
                  <a:rPr lang="en-GB" sz="1200" b="1" dirty="0">
                    <a:latin typeface="Helvetica Neue Light" panose="02000403000000020004" pitchFamily="2" charset="0"/>
                    <a:ea typeface="Helvetica Neue Light" panose="02000403000000020004" pitchFamily="2" charset="0"/>
                  </a:rPr>
                  <a:t>Sample space</a:t>
                </a:r>
                <a:r>
                  <a:rPr lang="en-GB" sz="1200" dirty="0">
                    <a:latin typeface="Helvetica Neue Light" panose="02000403000000020004" pitchFamily="2" charset="0"/>
                    <a:ea typeface="Helvetica Neue Light" panose="02000403000000020004" pitchFamily="2" charset="0"/>
                  </a:rPr>
                  <a:t>: The possible outcome that can emerge can be any continuous BMI measurements within this range 15.0kg/m</a:t>
                </a:r>
                <a:r>
                  <a:rPr lang="en-GB" sz="1200" baseline="30000" dirty="0">
                    <a:latin typeface="Helvetica Neue Light" panose="02000403000000020004" pitchFamily="2" charset="0"/>
                    <a:ea typeface="Helvetica Neue Light" panose="02000403000000020004" pitchFamily="2" charset="0"/>
                  </a:rPr>
                  <a:t>2</a:t>
                </a:r>
                <a:r>
                  <a:rPr lang="en-GB" sz="1200" dirty="0">
                    <a:latin typeface="Helvetica Neue Light" panose="02000403000000020004" pitchFamily="2" charset="0"/>
                    <a:ea typeface="Helvetica Neue Light" panose="02000403000000020004" pitchFamily="2" charset="0"/>
                  </a:rPr>
                  <a:t> to 66.0kg/m</a:t>
                </a:r>
                <a:r>
                  <a:rPr lang="en-GB" sz="1200" baseline="30000" dirty="0">
                    <a:latin typeface="Helvetica Neue Light" panose="02000403000000020004" pitchFamily="2" charset="0"/>
                    <a:ea typeface="Helvetica Neue Light" panose="02000403000000020004" pitchFamily="2" charset="0"/>
                  </a:rPr>
                  <a:t>2</a:t>
                </a:r>
              </a:p>
              <a:p>
                <a:pPr lvl="1"/>
                <a:r>
                  <a:rPr lang="en-GB" sz="1200" dirty="0">
                    <a:latin typeface="Helvetica Neue Light" panose="02000403000000020004" pitchFamily="2" charset="0"/>
                    <a:ea typeface="Helvetica Neue Light" panose="02000403000000020004" pitchFamily="2" charset="0"/>
                  </a:rPr>
                  <a:t>All observed sample space that includes 10 BMI outcomes = {18.9, 24.7, </a:t>
                </a:r>
                <a:r>
                  <a:rPr lang="en-GB" sz="1200" b="1" dirty="0">
                    <a:latin typeface="Helvetica Neue Light" panose="02000403000000020004" pitchFamily="2" charset="0"/>
                    <a:ea typeface="Helvetica Neue Light" panose="02000403000000020004" pitchFamily="2" charset="0"/>
                  </a:rPr>
                  <a:t>32.4, 40.1</a:t>
                </a:r>
                <a:r>
                  <a:rPr lang="en-GB" sz="1200" dirty="0">
                    <a:latin typeface="Helvetica Neue Light" panose="02000403000000020004" pitchFamily="2" charset="0"/>
                    <a:ea typeface="Helvetica Neue Light" panose="02000403000000020004" pitchFamily="2" charset="0"/>
                  </a:rPr>
                  <a:t>, 21.4, 29.2, 24.5, 16.3, 19.7, </a:t>
                </a:r>
                <a:r>
                  <a:rPr lang="en-GB" sz="1200" b="1" dirty="0">
                    <a:latin typeface="Helvetica Neue Light" panose="02000403000000020004" pitchFamily="2" charset="0"/>
                    <a:ea typeface="Helvetica Neue Light" panose="02000403000000020004" pitchFamily="2" charset="0"/>
                  </a:rPr>
                  <a:t>30.3</a:t>
                </a:r>
                <a:r>
                  <a:rPr lang="en-GB" sz="1200" dirty="0">
                    <a:latin typeface="Helvetica Neue Light" panose="02000403000000020004" pitchFamily="2" charset="0"/>
                    <a:ea typeface="Helvetica Neue Light" panose="02000403000000020004" pitchFamily="2" charset="0"/>
                  </a:rPr>
                  <a:t>}</a:t>
                </a:r>
              </a:p>
            </p:txBody>
          </p:sp>
        </mc:Choice>
        <mc:Fallback xmlns="">
          <p:sp>
            <p:nvSpPr>
              <p:cNvPr id="5" name="TextBox 4">
                <a:extLst>
                  <a:ext uri="{FF2B5EF4-FFF2-40B4-BE49-F238E27FC236}">
                    <a16:creationId xmlns:a16="http://schemas.microsoft.com/office/drawing/2014/main" id="{F840ED30-9042-FC1D-7D6D-60E0E04DA1F2}"/>
                  </a:ext>
                </a:extLst>
              </p:cNvPr>
              <p:cNvSpPr txBox="1">
                <a:spLocks noRot="1" noChangeAspect="1" noMove="1" noResize="1" noEditPoints="1" noAdjustHandles="1" noChangeArrowheads="1" noChangeShapeType="1" noTextEdit="1"/>
              </p:cNvSpPr>
              <p:nvPr/>
            </p:nvSpPr>
            <p:spPr>
              <a:xfrm>
                <a:off x="233062" y="3429000"/>
                <a:ext cx="11792808" cy="1754326"/>
              </a:xfrm>
              <a:prstGeom prst="rect">
                <a:avLst/>
              </a:prstGeom>
              <a:blipFill>
                <a:blip r:embed="rId4"/>
                <a:stretch>
                  <a:fillRect t="-719" b="-1439"/>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94C4A045-C522-7355-19B1-2D3F6BD8EC66}"/>
              </a:ext>
            </a:extLst>
          </p:cNvPr>
          <p:cNvSpPr txBox="1"/>
          <p:nvPr/>
        </p:nvSpPr>
        <p:spPr>
          <a:xfrm>
            <a:off x="256869" y="5394752"/>
            <a:ext cx="11678262" cy="696729"/>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400" dirty="0">
                <a:latin typeface="Helvetica Neue Light" panose="02000403000000020004" pitchFamily="2" charset="0"/>
                <a:ea typeface="Helvetica Neue Light" panose="02000403000000020004" pitchFamily="2" charset="0"/>
              </a:rPr>
              <a:t>Remember, </a:t>
            </a:r>
            <a:r>
              <a:rPr lang="en-GB" sz="1400" b="1" dirty="0">
                <a:latin typeface="Helvetica Neue Light" panose="02000403000000020004" pitchFamily="2" charset="0"/>
                <a:ea typeface="Helvetica Neue Light" panose="02000403000000020004" pitchFamily="2" charset="0"/>
              </a:rPr>
              <a:t>Pr(E), the probability that an event ‘E’ will occur. </a:t>
            </a:r>
            <a:r>
              <a:rPr lang="en-GB" sz="1400" dirty="0">
                <a:latin typeface="Helvetica Neue Light" panose="02000403000000020004" pitchFamily="2" charset="0"/>
                <a:ea typeface="Helvetica Neue Light" panose="02000403000000020004" pitchFamily="2" charset="0"/>
              </a:rPr>
              <a:t>This is what the notation for the above example will look like: </a:t>
            </a:r>
          </a:p>
          <a:p>
            <a:pPr marL="285750" indent="-285750">
              <a:lnSpc>
                <a:spcPct val="150000"/>
              </a:lnSpc>
              <a:buFont typeface="Arial" panose="020B0604020202020204" pitchFamily="34" charset="0"/>
              <a:buChar char="•"/>
            </a:pPr>
            <a:r>
              <a:rPr lang="en-GB" sz="1400" dirty="0">
                <a:latin typeface="Helvetica Neue Light" panose="02000403000000020004" pitchFamily="2" charset="0"/>
                <a:ea typeface="Helvetica Neue Light" panose="02000403000000020004" pitchFamily="2" charset="0"/>
              </a:rPr>
              <a:t>Probability that a person from this cohort is obese = </a:t>
            </a:r>
            <a:r>
              <a:rPr lang="en-GB" sz="1400" b="1" dirty="0">
                <a:latin typeface="Helvetica Neue Light" panose="02000403000000020004" pitchFamily="2" charset="0"/>
                <a:ea typeface="Helvetica Neue Light" panose="02000403000000020004" pitchFamily="2" charset="0"/>
              </a:rPr>
              <a:t>Pr(Obesity)</a:t>
            </a:r>
          </a:p>
        </p:txBody>
      </p:sp>
    </p:spTree>
    <p:extLst>
      <p:ext uri="{BB962C8B-B14F-4D97-AF65-F5344CB8AC3E}">
        <p14:creationId xmlns:p14="http://schemas.microsoft.com/office/powerpoint/2010/main" val="3402983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3202DB-DB6B-E64F-9951-4452B82492F4}"/>
                  </a:ext>
                </a:extLst>
              </p:cNvPr>
              <p:cNvSpPr txBox="1"/>
              <p:nvPr/>
            </p:nvSpPr>
            <p:spPr>
              <a:xfrm>
                <a:off x="162495" y="4527937"/>
                <a:ext cx="11867010" cy="394595"/>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500" dirty="0">
                    <a:latin typeface="Helvetica Neue Light" panose="02000403000000020004" pitchFamily="2" charset="0"/>
                    <a:ea typeface="Helvetica Neue Light" panose="02000403000000020004" pitchFamily="2" charset="0"/>
                  </a:rPr>
                  <a:t>Probability that a person from this cohort is obese = Pr(Obesity) = (set number of students BMI</a:t>
                </a:r>
                <a14:m>
                  <m:oMath xmlns:m="http://schemas.openxmlformats.org/officeDocument/2006/math">
                    <m:r>
                      <a:rPr lang="en-GB" sz="1500" i="1" smtClean="0">
                        <a:latin typeface="Cambria Math" panose="02040503050406030204" pitchFamily="18" charset="0"/>
                        <a:ea typeface="Cambria Math" panose="02040503050406030204" pitchFamily="18" charset="0"/>
                      </a:rPr>
                      <m:t>≥</m:t>
                    </m:r>
                  </m:oMath>
                </a14:m>
                <a:r>
                  <a:rPr lang="en-GB" sz="1500" dirty="0">
                    <a:latin typeface="Helvetica Neue Light" panose="02000403000000020004" pitchFamily="2" charset="0"/>
                    <a:ea typeface="Helvetica Neue Light" panose="02000403000000020004" pitchFamily="2" charset="0"/>
                  </a:rPr>
                  <a:t>30/sample size) = 3/10 = 0.30 = 30.00%</a:t>
                </a:r>
              </a:p>
            </p:txBody>
          </p:sp>
        </mc:Choice>
        <mc:Fallback xmlns="">
          <p:sp>
            <p:nvSpPr>
              <p:cNvPr id="14" name="TextBox 13">
                <a:extLst>
                  <a:ext uri="{FF2B5EF4-FFF2-40B4-BE49-F238E27FC236}">
                    <a16:creationId xmlns:a16="http://schemas.microsoft.com/office/drawing/2014/main" id="{543202DB-DB6B-E64F-9951-4452B82492F4}"/>
                  </a:ext>
                </a:extLst>
              </p:cNvPr>
              <p:cNvSpPr txBox="1">
                <a:spLocks noRot="1" noChangeAspect="1" noMove="1" noResize="1" noEditPoints="1" noAdjustHandles="1" noChangeArrowheads="1" noChangeShapeType="1" noTextEdit="1"/>
              </p:cNvSpPr>
              <p:nvPr/>
            </p:nvSpPr>
            <p:spPr>
              <a:xfrm>
                <a:off x="162495" y="4527937"/>
                <a:ext cx="11867010" cy="394595"/>
              </a:xfrm>
              <a:prstGeom prst="rect">
                <a:avLst/>
              </a:prstGeom>
              <a:blipFill>
                <a:blip r:embed="rId3"/>
                <a:stretch>
                  <a:fillRect l="-214" b="-12121"/>
                </a:stretch>
              </a:blipFill>
              <a:ln>
                <a:solidFill>
                  <a:schemeClr val="accent6"/>
                </a:solidFill>
              </a:ln>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D13526C1-58D1-C44B-9B5A-64F208F0F98B}"/>
              </a:ext>
            </a:extLst>
          </p:cNvPr>
          <p:cNvSpPr txBox="1"/>
          <p:nvPr/>
        </p:nvSpPr>
        <p:spPr>
          <a:xfrm>
            <a:off x="99800" y="2467602"/>
            <a:ext cx="11867010" cy="393698"/>
          </a:xfrm>
          <a:prstGeom prst="rect">
            <a:avLst/>
          </a:prstGeom>
          <a:solidFill>
            <a:schemeClr val="accent6">
              <a:lumMod val="20000"/>
              <a:lumOff val="80000"/>
            </a:schemeClr>
          </a:solidFill>
          <a:ln>
            <a:solidFill>
              <a:schemeClr val="accent6"/>
            </a:solidFill>
          </a:ln>
        </p:spPr>
        <p:txBody>
          <a:bodyPr wrap="square" rtlCol="0">
            <a:spAutoFit/>
          </a:bodyPr>
          <a:lstStyle/>
          <a:p>
            <a:pPr>
              <a:lnSpc>
                <a:spcPct val="150000"/>
              </a:lnSpc>
            </a:pPr>
            <a:r>
              <a:rPr lang="en-GB" sz="1500" dirty="0">
                <a:latin typeface="Helvetica Neue Light" panose="02000403000000020004" pitchFamily="2" charset="0"/>
                <a:ea typeface="Helvetica Neue Light" panose="02000403000000020004" pitchFamily="2" charset="0"/>
              </a:rPr>
              <a:t>Probability that a house is infested with mosquitoes = Pr(Infested) = (set number of households infested/sample size) = 3/7 = 0.4285 = 42.85% </a:t>
            </a:r>
          </a:p>
        </p:txBody>
      </p:sp>
      <p:sp>
        <p:nvSpPr>
          <p:cNvPr id="9" name="TextBox 8">
            <a:extLst>
              <a:ext uri="{FF2B5EF4-FFF2-40B4-BE49-F238E27FC236}">
                <a16:creationId xmlns:a16="http://schemas.microsoft.com/office/drawing/2014/main" id="{56528706-7F5C-6744-81DC-4E6A7615B197}"/>
              </a:ext>
            </a:extLst>
          </p:cNvPr>
          <p:cNvSpPr txBox="1"/>
          <p:nvPr/>
        </p:nvSpPr>
        <p:spPr>
          <a:xfrm>
            <a:off x="141376" y="5282905"/>
            <a:ext cx="11845891" cy="1015663"/>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sz="2000" dirty="0">
                <a:latin typeface="Helvetica Neue Light" panose="02000403000000020004" pitchFamily="2" charset="0"/>
                <a:ea typeface="Helvetica Neue Light" panose="02000403000000020004" pitchFamily="2" charset="0"/>
              </a:rPr>
              <a:t>The above instance dealing with ‘single events’ are typical examples of an </a:t>
            </a:r>
            <a:r>
              <a:rPr lang="en-GB" sz="2000" b="1" dirty="0">
                <a:latin typeface="Helvetica Neue Light" panose="02000403000000020004" pitchFamily="2" charset="0"/>
                <a:ea typeface="Helvetica Neue Light" panose="02000403000000020004" pitchFamily="2" charset="0"/>
              </a:rPr>
              <a:t>Unconditional Probability. </a:t>
            </a:r>
          </a:p>
          <a:p>
            <a:pPr algn="l"/>
            <a:endParaRPr lang="en-GB" sz="2000" b="1" dirty="0">
              <a:latin typeface="Helvetica Neue Light" panose="02000403000000020004" pitchFamily="2" charset="0"/>
              <a:ea typeface="Helvetica Neue Light" panose="02000403000000020004" pitchFamily="2" charset="0"/>
            </a:endParaRPr>
          </a:p>
          <a:p>
            <a:pPr algn="l"/>
            <a:r>
              <a:rPr lang="en-GB" sz="2000" dirty="0">
                <a:latin typeface="Helvetica Neue Light" panose="02000403000000020004" pitchFamily="2" charset="0"/>
                <a:ea typeface="Helvetica Neue Light" panose="02000403000000020004" pitchFamily="2" charset="0"/>
              </a:rPr>
              <a:t>There are three major types of probabilities: </a:t>
            </a:r>
            <a:r>
              <a:rPr lang="en-GB" sz="2000" b="1" dirty="0">
                <a:latin typeface="Helvetica Neue Light" panose="02000403000000020004" pitchFamily="2" charset="0"/>
                <a:ea typeface="Helvetica Neue Light" panose="02000403000000020004" pitchFamily="2" charset="0"/>
              </a:rPr>
              <a:t>Unconditional</a:t>
            </a:r>
            <a:r>
              <a:rPr lang="en-GB" sz="2000" dirty="0">
                <a:latin typeface="Helvetica Neue Light" panose="02000403000000020004" pitchFamily="2" charset="0"/>
                <a:ea typeface="Helvetica Neue Light" panose="02000403000000020004" pitchFamily="2" charset="0"/>
              </a:rPr>
              <a:t>, </a:t>
            </a:r>
            <a:r>
              <a:rPr lang="en-GB" sz="2000" b="1" dirty="0">
                <a:latin typeface="Helvetica Neue Light" panose="02000403000000020004" pitchFamily="2" charset="0"/>
                <a:ea typeface="Helvetica Neue Light" panose="02000403000000020004" pitchFamily="2" charset="0"/>
              </a:rPr>
              <a:t>Joint</a:t>
            </a:r>
            <a:r>
              <a:rPr lang="en-GB" sz="2000" dirty="0">
                <a:latin typeface="Helvetica Neue Light" panose="02000403000000020004" pitchFamily="2" charset="0"/>
                <a:ea typeface="Helvetica Neue Light" panose="02000403000000020004" pitchFamily="2" charset="0"/>
              </a:rPr>
              <a:t> and </a:t>
            </a:r>
            <a:r>
              <a:rPr lang="en-GB" sz="2000" b="1" dirty="0">
                <a:latin typeface="Helvetica Neue Light" panose="02000403000000020004" pitchFamily="2" charset="0"/>
                <a:ea typeface="Helvetica Neue Light" panose="02000403000000020004" pitchFamily="2" charset="0"/>
              </a:rPr>
              <a:t>Conditional</a:t>
            </a:r>
            <a:r>
              <a:rPr lang="en-GB" sz="2000" dirty="0">
                <a:latin typeface="Helvetica Neue Light" panose="02000403000000020004" pitchFamily="2" charset="0"/>
                <a:ea typeface="Helvetica Neue Light" panose="02000403000000020004" pitchFamily="2" charset="0"/>
              </a:rPr>
              <a:t> probability. </a:t>
            </a:r>
            <a:r>
              <a:rPr lang="en-GB" sz="2000" b="1" dirty="0">
                <a:latin typeface="Helvetica Neue Light" panose="02000403000000020004" pitchFamily="2" charset="0"/>
                <a:ea typeface="Helvetica Neue Light" panose="02000403000000020004" pitchFamily="2" charset="0"/>
              </a:rPr>
              <a:t> </a:t>
            </a:r>
          </a:p>
        </p:txBody>
      </p:sp>
      <p:pic>
        <p:nvPicPr>
          <p:cNvPr id="6" name="Picture 5">
            <a:extLst>
              <a:ext uri="{FF2B5EF4-FFF2-40B4-BE49-F238E27FC236}">
                <a16:creationId xmlns:a16="http://schemas.microsoft.com/office/drawing/2014/main" id="{3288680E-9FAD-F95B-7B78-8482B911C7E7}"/>
              </a:ext>
            </a:extLst>
          </p:cNvPr>
          <p:cNvPicPr>
            <a:picLocks noChangeAspect="1"/>
          </p:cNvPicPr>
          <p:nvPr/>
        </p:nvPicPr>
        <p:blipFill rotWithShape="1">
          <a:blip r:embed="rId4"/>
          <a:srcRect l="931"/>
          <a:stretch/>
        </p:blipFill>
        <p:spPr>
          <a:xfrm>
            <a:off x="0" y="10649"/>
            <a:ext cx="12192000" cy="828375"/>
          </a:xfrm>
          <a:prstGeom prst="rect">
            <a:avLst/>
          </a:prstGeom>
        </p:spPr>
      </p:pic>
      <p:sp>
        <p:nvSpPr>
          <p:cNvPr id="7" name="Text Placeholder 6">
            <a:extLst>
              <a:ext uri="{FF2B5EF4-FFF2-40B4-BE49-F238E27FC236}">
                <a16:creationId xmlns:a16="http://schemas.microsoft.com/office/drawing/2014/main" id="{2E8F6C65-93FE-FDC0-613F-721FF8F19193}"/>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2" name="TextBox 1">
            <a:extLst>
              <a:ext uri="{FF2B5EF4-FFF2-40B4-BE49-F238E27FC236}">
                <a16:creationId xmlns:a16="http://schemas.microsoft.com/office/drawing/2014/main" id="{759884BD-C6B5-5166-85CE-84A8E7C2AB48}"/>
              </a:ext>
            </a:extLst>
          </p:cNvPr>
          <p:cNvSpPr txBox="1"/>
          <p:nvPr/>
        </p:nvSpPr>
        <p:spPr>
          <a:xfrm>
            <a:off x="225190" y="1028940"/>
            <a:ext cx="11678262" cy="3385542"/>
          </a:xfrm>
          <a:prstGeom prst="rect">
            <a:avLst/>
          </a:prstGeom>
          <a:noFill/>
        </p:spPr>
        <p:txBody>
          <a:bodyPr wrap="square" rtlCol="0">
            <a:spAutoFit/>
          </a:bodyPr>
          <a:lstStyle/>
          <a:p>
            <a:pPr algn="l"/>
            <a:r>
              <a:rPr lang="en-GB" sz="1500" dirty="0">
                <a:latin typeface="Helvetica Neue Light" panose="02000403000000020004" pitchFamily="2" charset="0"/>
                <a:ea typeface="Helvetica Neue Light" panose="02000403000000020004" pitchFamily="2" charset="0"/>
              </a:rPr>
              <a:t>Example 1: </a:t>
            </a:r>
            <a:r>
              <a:rPr lang="en-GB" sz="1600" dirty="0">
                <a:latin typeface="Helvetica Neue Light" panose="02000403000000020004" pitchFamily="2" charset="0"/>
                <a:ea typeface="Helvetica Neue Light" panose="02000403000000020004" pitchFamily="2" charset="0"/>
              </a:rPr>
              <a:t>We are conducting a mosquito infestation survey in 7 households in a village</a:t>
            </a:r>
            <a:r>
              <a:rPr lang="en-GB" sz="1500" dirty="0">
                <a:latin typeface="Helvetica Neue Light" panose="02000403000000020004" pitchFamily="2" charset="0"/>
                <a:ea typeface="Helvetica Neue Light" panose="02000403000000020004" pitchFamily="2" charset="0"/>
              </a:rPr>
              <a:t>. We want to know the probability </a:t>
            </a:r>
            <a:r>
              <a:rPr lang="en-GB" sz="1600" dirty="0">
                <a:latin typeface="Helvetica Neue Light" panose="02000403000000020004" pitchFamily="2" charset="0"/>
                <a:ea typeface="Helvetica Neue Light" panose="02000403000000020004" pitchFamily="2" charset="0"/>
              </a:rPr>
              <a:t>that a house is infested with mosquitoes:</a:t>
            </a:r>
            <a:r>
              <a:rPr lang="en-GB" sz="1500" dirty="0">
                <a:latin typeface="Helvetica Neue Light" panose="02000403000000020004" pitchFamily="2" charset="0"/>
                <a:ea typeface="Helvetica Neue Light" panose="02000403000000020004" pitchFamily="2" charset="0"/>
              </a:rPr>
              <a:t> </a:t>
            </a:r>
          </a:p>
          <a:p>
            <a:pPr algn="l"/>
            <a:r>
              <a:rPr lang="en-GB" sz="1500" dirty="0">
                <a:latin typeface="Helvetica Neue Light" panose="02000403000000020004" pitchFamily="2" charset="0"/>
                <a:ea typeface="Helvetica Neue Light" panose="02000403000000020004" pitchFamily="2" charset="0"/>
              </a:rPr>
              <a:t> </a:t>
            </a:r>
          </a:p>
          <a:p>
            <a:pPr lvl="1"/>
            <a:r>
              <a:rPr lang="en-GB" sz="1500" dirty="0">
                <a:latin typeface="Helvetica Neue Light" panose="02000403000000020004" pitchFamily="2" charset="0"/>
                <a:ea typeface="Helvetica Neue Light" panose="02000403000000020004" pitchFamily="2" charset="0"/>
              </a:rPr>
              <a:t>Event: </a:t>
            </a:r>
            <a:r>
              <a:rPr lang="en-GB" sz="1600" dirty="0">
                <a:latin typeface="Helvetica Neue Light" panose="02000403000000020004" pitchFamily="2" charset="0"/>
                <a:ea typeface="Helvetica Neue Light" panose="02000403000000020004" pitchFamily="2" charset="0"/>
              </a:rPr>
              <a:t>The event “</a:t>
            </a:r>
            <a:r>
              <a:rPr lang="en-GB" sz="1600" u="sng" dirty="0">
                <a:latin typeface="Helvetica Neue Light" panose="02000403000000020004" pitchFamily="2" charset="0"/>
                <a:ea typeface="Helvetica Neue Light" panose="02000403000000020004" pitchFamily="2" charset="0"/>
              </a:rPr>
              <a:t>Infested</a:t>
            </a:r>
            <a:r>
              <a:rPr lang="en-GB" sz="1600" dirty="0">
                <a:latin typeface="Helvetica Neue Light" panose="02000403000000020004" pitchFamily="2" charset="0"/>
                <a:ea typeface="Helvetica Neue Light" panose="02000403000000020004" pitchFamily="2" charset="0"/>
              </a:rPr>
              <a:t>” consists of all 3 outcomes (i.e., 1</a:t>
            </a:r>
            <a:r>
              <a:rPr lang="en-GB" sz="1600" baseline="30000" dirty="0">
                <a:latin typeface="Helvetica Neue Light" panose="02000403000000020004" pitchFamily="2" charset="0"/>
                <a:ea typeface="Helvetica Neue Light" panose="02000403000000020004" pitchFamily="2" charset="0"/>
              </a:rPr>
              <a:t>st</a:t>
            </a:r>
            <a:r>
              <a:rPr lang="en-GB" sz="1600" dirty="0">
                <a:latin typeface="Helvetica Neue Light" panose="02000403000000020004" pitchFamily="2" charset="0"/>
                <a:ea typeface="Helvetica Neue Light" panose="02000403000000020004" pitchFamily="2" charset="0"/>
              </a:rPr>
              <a:t>, 5</a:t>
            </a:r>
            <a:r>
              <a:rPr lang="en-GB" sz="1600" baseline="30000" dirty="0">
                <a:latin typeface="Helvetica Neue Light" panose="02000403000000020004" pitchFamily="2" charset="0"/>
                <a:ea typeface="Helvetica Neue Light" panose="02000403000000020004" pitchFamily="2" charset="0"/>
              </a:rPr>
              <a:t>th</a:t>
            </a:r>
            <a:r>
              <a:rPr lang="en-GB" sz="1600" dirty="0">
                <a:latin typeface="Helvetica Neue Light" panose="02000403000000020004" pitchFamily="2" charset="0"/>
                <a:ea typeface="Helvetica Neue Light" panose="02000403000000020004" pitchFamily="2" charset="0"/>
              </a:rPr>
              <a:t> and 7</a:t>
            </a:r>
            <a:r>
              <a:rPr lang="en-GB" sz="1600" baseline="30000" dirty="0">
                <a:latin typeface="Helvetica Neue Light" panose="02000403000000020004" pitchFamily="2" charset="0"/>
                <a:ea typeface="Helvetica Neue Light" panose="02000403000000020004" pitchFamily="2" charset="0"/>
              </a:rPr>
              <a:t>th </a:t>
            </a:r>
            <a:r>
              <a:rPr lang="en-GB" sz="1600" dirty="0">
                <a:latin typeface="Helvetica Neue Light" panose="02000403000000020004" pitchFamily="2" charset="0"/>
                <a:ea typeface="Helvetica Neue Light" panose="02000403000000020004" pitchFamily="2" charset="0"/>
              </a:rPr>
              <a:t>home) that are infested</a:t>
            </a:r>
          </a:p>
          <a:p>
            <a:pPr lvl="1"/>
            <a:r>
              <a:rPr lang="en-GB" sz="1500" dirty="0">
                <a:latin typeface="Helvetica Neue Light" panose="02000403000000020004" pitchFamily="2" charset="0"/>
                <a:ea typeface="Helvetica Neue Light" panose="02000403000000020004" pitchFamily="2" charset="0"/>
              </a:rPr>
              <a:t>Sample space: All observed 7 outcomes = {I</a:t>
            </a:r>
            <a:r>
              <a:rPr lang="en-GB" sz="1500" b="1" dirty="0">
                <a:latin typeface="Helvetica Neue Light" panose="02000403000000020004" pitchFamily="2" charset="0"/>
                <a:ea typeface="Helvetica Neue Light" panose="02000403000000020004" pitchFamily="2" charset="0"/>
              </a:rPr>
              <a:t>nfested</a:t>
            </a:r>
            <a:r>
              <a:rPr lang="en-GB" sz="1500" dirty="0">
                <a:latin typeface="Helvetica Neue Light" panose="02000403000000020004" pitchFamily="2" charset="0"/>
                <a:ea typeface="Helvetica Neue Light" panose="02000403000000020004" pitchFamily="2" charset="0"/>
              </a:rPr>
              <a:t>, Not Infested, Not Infested, Not Infested, </a:t>
            </a:r>
            <a:r>
              <a:rPr lang="en-GB" sz="1500" b="1" dirty="0">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 Not Infested, </a:t>
            </a:r>
            <a:r>
              <a:rPr lang="en-GB" sz="1500" b="1" dirty="0">
                <a:latin typeface="Helvetica Neue Light" panose="02000403000000020004" pitchFamily="2" charset="0"/>
                <a:ea typeface="Helvetica Neue Light" panose="02000403000000020004" pitchFamily="2" charset="0"/>
              </a:rPr>
              <a:t>Infested</a:t>
            </a:r>
            <a:r>
              <a:rPr lang="en-GB" sz="1500" dirty="0">
                <a:latin typeface="Helvetica Neue Light" panose="02000403000000020004" pitchFamily="2" charset="0"/>
                <a:ea typeface="Helvetica Neue Light" panose="02000403000000020004" pitchFamily="2" charset="0"/>
              </a:rPr>
              <a:t>}</a:t>
            </a:r>
          </a:p>
          <a:p>
            <a:pPr algn="l"/>
            <a:endParaRPr lang="en-GB" sz="1500" dirty="0">
              <a:latin typeface="Helvetica Neue Light" panose="02000403000000020004" pitchFamily="2" charset="0"/>
              <a:ea typeface="Helvetica Neue Light" panose="02000403000000020004" pitchFamily="2" charset="0"/>
            </a:endParaRPr>
          </a:p>
          <a:p>
            <a:pPr algn="l"/>
            <a:endParaRPr lang="en-GB" sz="1500" dirty="0">
              <a:latin typeface="Helvetica Neue Light" panose="02000403000000020004" pitchFamily="2" charset="0"/>
              <a:ea typeface="Helvetica Neue Light" panose="02000403000000020004" pitchFamily="2" charset="0"/>
            </a:endParaRPr>
          </a:p>
          <a:p>
            <a:pPr algn="l"/>
            <a:endParaRPr lang="en-GB" sz="1500" dirty="0">
              <a:latin typeface="Helvetica Neue Light" panose="02000403000000020004" pitchFamily="2" charset="0"/>
              <a:ea typeface="Helvetica Neue Light" panose="02000403000000020004" pitchFamily="2" charset="0"/>
            </a:endParaRPr>
          </a:p>
          <a:p>
            <a:endParaRPr lang="en-GB" sz="1500" dirty="0">
              <a:latin typeface="Helvetica Neue Light" panose="02000403000000020004" pitchFamily="2" charset="0"/>
              <a:ea typeface="Helvetica Neue Light" panose="02000403000000020004" pitchFamily="2" charset="0"/>
            </a:endParaRPr>
          </a:p>
          <a:p>
            <a:r>
              <a:rPr lang="en-GB" sz="1500" dirty="0">
                <a:latin typeface="Helvetica Neue Light" panose="02000403000000020004" pitchFamily="2" charset="0"/>
                <a:ea typeface="Helvetica Neue Light" panose="02000403000000020004" pitchFamily="2" charset="0"/>
              </a:rPr>
              <a:t>Example 2: We are performing a survey to know the burden of Obesity by measuring BMI status of 10 people. We want to know the probability </a:t>
            </a:r>
            <a:r>
              <a:rPr lang="en-GB" sz="1600" dirty="0">
                <a:latin typeface="Helvetica Neue Light" panose="02000403000000020004" pitchFamily="2" charset="0"/>
                <a:ea typeface="Helvetica Neue Light" panose="02000403000000020004" pitchFamily="2" charset="0"/>
              </a:rPr>
              <a:t>that a person’s obese:</a:t>
            </a:r>
            <a:endParaRPr lang="en-GB" sz="1500" dirty="0">
              <a:latin typeface="Helvetica Neue Light" panose="02000403000000020004" pitchFamily="2" charset="0"/>
              <a:ea typeface="Helvetica Neue Light" panose="02000403000000020004" pitchFamily="2" charset="0"/>
            </a:endParaRPr>
          </a:p>
          <a:p>
            <a:endParaRPr lang="en-GB" sz="1500" dirty="0">
              <a:latin typeface="Helvetica Neue Light" panose="02000403000000020004" pitchFamily="2" charset="0"/>
              <a:ea typeface="Helvetica Neue Light" panose="02000403000000020004" pitchFamily="2" charset="0"/>
            </a:endParaRPr>
          </a:p>
          <a:p>
            <a:pPr lvl="1"/>
            <a:r>
              <a:rPr lang="en-GB" sz="1500" dirty="0">
                <a:latin typeface="Helvetica Neue Light" panose="02000403000000020004" pitchFamily="2" charset="0"/>
                <a:ea typeface="Helvetica Neue Light" panose="02000403000000020004" pitchFamily="2" charset="0"/>
              </a:rPr>
              <a:t>Event: This event contains 3 outcomes that meet the criteria of obesity status (BMI ≥ 30) i.e., {32.4, 40.1, 30.3}. </a:t>
            </a:r>
          </a:p>
          <a:p>
            <a:pPr lvl="1"/>
            <a:r>
              <a:rPr lang="en-GB" sz="1500" dirty="0">
                <a:latin typeface="Helvetica Neue Light" panose="02000403000000020004" pitchFamily="2" charset="0"/>
                <a:ea typeface="Helvetica Neue Light" panose="02000403000000020004" pitchFamily="2" charset="0"/>
              </a:rPr>
              <a:t>Sample space: All observed 10 BMI outcomes = {18.9, 24.7, </a:t>
            </a:r>
            <a:r>
              <a:rPr lang="en-GB" sz="1500" b="1" dirty="0">
                <a:latin typeface="Helvetica Neue Light" panose="02000403000000020004" pitchFamily="2" charset="0"/>
                <a:ea typeface="Helvetica Neue Light" panose="02000403000000020004" pitchFamily="2" charset="0"/>
              </a:rPr>
              <a:t>32.4, 40.1</a:t>
            </a:r>
            <a:r>
              <a:rPr lang="en-GB" sz="1500" dirty="0">
                <a:latin typeface="Helvetica Neue Light" panose="02000403000000020004" pitchFamily="2" charset="0"/>
                <a:ea typeface="Helvetica Neue Light" panose="02000403000000020004" pitchFamily="2" charset="0"/>
              </a:rPr>
              <a:t>, 21.4, 29.2, 24.5, 16.3, 19.7, </a:t>
            </a:r>
            <a:r>
              <a:rPr lang="en-GB" sz="1500" b="1" dirty="0">
                <a:latin typeface="Helvetica Neue Light" panose="02000403000000020004" pitchFamily="2" charset="0"/>
                <a:ea typeface="Helvetica Neue Light" panose="02000403000000020004" pitchFamily="2" charset="0"/>
              </a:rPr>
              <a:t>30.3</a:t>
            </a:r>
            <a:r>
              <a:rPr lang="en-GB" sz="1500" dirty="0">
                <a:latin typeface="Helvetica Neue Light" panose="02000403000000020004" pitchFamily="2" charset="0"/>
                <a:ea typeface="Helvetica Neue Light" panose="02000403000000020004" pitchFamily="2" charset="0"/>
              </a:rPr>
              <a:t>}</a:t>
            </a:r>
          </a:p>
        </p:txBody>
      </p:sp>
    </p:spTree>
    <p:extLst>
      <p:ext uri="{BB962C8B-B14F-4D97-AF65-F5344CB8AC3E}">
        <p14:creationId xmlns:p14="http://schemas.microsoft.com/office/powerpoint/2010/main" val="397049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
        <p:nvSpPr>
          <p:cNvPr id="11" name="Title 1">
            <a:extLst>
              <a:ext uri="{FF2B5EF4-FFF2-40B4-BE49-F238E27FC236}">
                <a16:creationId xmlns:a16="http://schemas.microsoft.com/office/drawing/2014/main" id="{503DF847-CAD1-5546-9895-D8DD94A61220}"/>
              </a:ext>
            </a:extLst>
          </p:cNvPr>
          <p:cNvSpPr txBox="1">
            <a:spLocks/>
          </p:cNvSpPr>
          <p:nvPr/>
        </p:nvSpPr>
        <p:spPr>
          <a:xfrm>
            <a:off x="146701" y="1039625"/>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Unconditional Probabilities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824EFF1B-59F3-9F45-9709-338DD7A1A78E}"/>
              </a:ext>
            </a:extLst>
          </p:cNvPr>
          <p:cNvSpPr txBox="1"/>
          <p:nvPr/>
        </p:nvSpPr>
        <p:spPr>
          <a:xfrm>
            <a:off x="256869" y="1800560"/>
            <a:ext cx="11678262" cy="646331"/>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An unconditional probability is the chance (or likelihood) that a particular event will occur, without regards to external events that occurred in the past, or present or in the future.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5E9330-76F1-824B-9B1D-9CA4D2740780}"/>
                  </a:ext>
                </a:extLst>
              </p:cNvPr>
              <p:cNvSpPr txBox="1"/>
              <p:nvPr/>
            </p:nvSpPr>
            <p:spPr>
              <a:xfrm>
                <a:off x="620320" y="5163917"/>
                <a:ext cx="4305880" cy="1089273"/>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dirty="0">
                    <a:latin typeface="Helvetica Neue Light" panose="02000403000000020004" pitchFamily="2" charset="0"/>
                    <a:ea typeface="Helvetica Neue Light" panose="02000403000000020004" pitchFamily="2" charset="0"/>
                  </a:rPr>
                  <a:t>Probability that E will occur</a:t>
                </a:r>
              </a:p>
              <a:p>
                <a:pPr algn="ctr"/>
                <a:endParaRPr lang="en-GB" b="0" i="0" dirty="0">
                  <a:latin typeface="Cambria Math" panose="02040503050406030204" pitchFamily="18" charset="0"/>
                  <a:ea typeface="Helvetica Neue Light" panose="02000403000000020004" pitchFamily="2" charset="0"/>
                </a:endParaRPr>
              </a:p>
              <a:p>
                <a:pPr algn="ctr"/>
                <a14:m>
                  <m:oMath xmlns:m="http://schemas.openxmlformats.org/officeDocument/2006/math">
                    <m:r>
                      <m:rPr>
                        <m:sty m:val="p"/>
                      </m:rPr>
                      <a:rPr lang="en-GB" b="0" i="0" smtClean="0">
                        <a:latin typeface="Cambria Math" panose="02040503050406030204" pitchFamily="18" charset="0"/>
                        <a:ea typeface="Helvetica Neue Light" panose="02000403000000020004" pitchFamily="2" charset="0"/>
                      </a:rPr>
                      <m:t>Pr</m:t>
                    </m:r>
                    <m:d>
                      <m:dPr>
                        <m:ctrlPr>
                          <a:rPr lang="en-GB" b="0" i="1" smtClean="0">
                            <a:latin typeface="Cambria Math" panose="02040503050406030204" pitchFamily="18" charset="0"/>
                            <a:ea typeface="Helvetica Neue Light" panose="02000403000000020004" pitchFamily="2" charset="0"/>
                          </a:rPr>
                        </m:ctrlPr>
                      </m:dPr>
                      <m:e>
                        <m:r>
                          <m:rPr>
                            <m:sty m:val="p"/>
                          </m:rPr>
                          <a:rPr lang="en-GB" b="0" i="0" smtClean="0">
                            <a:latin typeface="Cambria Math" panose="02040503050406030204" pitchFamily="18" charset="0"/>
                            <a:ea typeface="Helvetica Neue Light" panose="02000403000000020004" pitchFamily="2" charset="0"/>
                          </a:rPr>
                          <m:t>E</m:t>
                        </m:r>
                      </m:e>
                    </m:d>
                    <m:r>
                      <a:rPr lang="en-GB" b="0" i="0" smtClean="0">
                        <a:latin typeface="Cambria Math" panose="02040503050406030204" pitchFamily="18" charset="0"/>
                        <a:ea typeface="Helvetica Neue Light" panose="02000403000000020004" pitchFamily="2" charset="0"/>
                      </a:rPr>
                      <m:t>= </m:t>
                    </m:r>
                    <m:f>
                      <m:fPr>
                        <m:ctrlPr>
                          <a:rPr lang="en-GB"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Number</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of</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observed</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outcomes</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n</m:t>
                        </m:r>
                        <m:r>
                          <a:rPr lang="en-GB" b="0" i="0" smtClean="0">
                            <a:latin typeface="Cambria Math" panose="02040503050406030204" pitchFamily="18" charset="0"/>
                            <a:ea typeface="Helvetica Neue Light" panose="02000403000000020004" pitchFamily="2" charset="0"/>
                          </a:rPr>
                          <m:t>)</m:t>
                        </m:r>
                      </m:num>
                      <m:den>
                        <m:r>
                          <m:rPr>
                            <m:sty m:val="p"/>
                          </m:rPr>
                          <a:rPr lang="en-GB" b="0" i="0" smtClean="0">
                            <a:latin typeface="Cambria Math" panose="02040503050406030204" pitchFamily="18" charset="0"/>
                            <a:ea typeface="Helvetica Neue Light" panose="02000403000000020004" pitchFamily="2" charset="0"/>
                          </a:rPr>
                          <m:t>Total</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sample</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space</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N</m:t>
                        </m:r>
                        <m:r>
                          <a:rPr lang="en-GB" b="0" i="0" smtClean="0">
                            <a:latin typeface="Cambria Math" panose="02040503050406030204" pitchFamily="18" charset="0"/>
                            <a:ea typeface="Helvetica Neue Light" panose="02000403000000020004" pitchFamily="2" charset="0"/>
                          </a:rPr>
                          <m:t>)</m:t>
                        </m:r>
                      </m:den>
                    </m:f>
                    <m:r>
                      <a:rPr lang="en-GB" b="0" i="0" smtClean="0">
                        <a:latin typeface="Cambria Math" panose="02040503050406030204" pitchFamily="18" charset="0"/>
                        <a:ea typeface="Helvetica Neue Light" panose="02000403000000020004" pitchFamily="2" charset="0"/>
                      </a:rPr>
                      <m:t>= </m:t>
                    </m:r>
                    <m:f>
                      <m:fPr>
                        <m:ctrlPr>
                          <a:rPr lang="en-GB" b="0"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n</m:t>
                        </m:r>
                      </m:num>
                      <m:den>
                        <m:r>
                          <m:rPr>
                            <m:sty m:val="p"/>
                          </m:rPr>
                          <a:rPr lang="en-GB" b="0" i="0" smtClean="0">
                            <a:latin typeface="Cambria Math" panose="02040503050406030204" pitchFamily="18" charset="0"/>
                            <a:ea typeface="Helvetica Neue Light" panose="02000403000000020004" pitchFamily="2" charset="0"/>
                          </a:rPr>
                          <m:t>N</m:t>
                        </m:r>
                      </m:den>
                    </m:f>
                  </m:oMath>
                </a14:m>
                <a:r>
                  <a:rPr lang="en-GB" dirty="0">
                    <a:latin typeface="Helvetica Neue Light" panose="02000403000000020004" pitchFamily="2" charset="0"/>
                    <a:ea typeface="Helvetica Neue Light" panose="02000403000000020004" pitchFamily="2" charset="0"/>
                  </a:rPr>
                  <a:t> </a:t>
                </a:r>
              </a:p>
            </p:txBody>
          </p:sp>
        </mc:Choice>
        <mc:Fallback xmlns="">
          <p:sp>
            <p:nvSpPr>
              <p:cNvPr id="13" name="TextBox 12">
                <a:extLst>
                  <a:ext uri="{FF2B5EF4-FFF2-40B4-BE49-F238E27FC236}">
                    <a16:creationId xmlns:a16="http://schemas.microsoft.com/office/drawing/2014/main" id="{F35E9330-76F1-824B-9B1D-9CA4D2740780}"/>
                  </a:ext>
                </a:extLst>
              </p:cNvPr>
              <p:cNvSpPr txBox="1">
                <a:spLocks noRot="1" noChangeAspect="1" noMove="1" noResize="1" noEditPoints="1" noAdjustHandles="1" noChangeArrowheads="1" noChangeShapeType="1" noTextEdit="1"/>
              </p:cNvSpPr>
              <p:nvPr/>
            </p:nvSpPr>
            <p:spPr>
              <a:xfrm>
                <a:off x="620320" y="5163917"/>
                <a:ext cx="4305880" cy="1089273"/>
              </a:xfrm>
              <a:prstGeom prst="rect">
                <a:avLst/>
              </a:prstGeom>
              <a:blipFill>
                <a:blip r:embed="rId4"/>
                <a:stretch>
                  <a:fillRect t="-2299" b="-2299"/>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01A48-A199-1A4B-90BA-07AF74E824ED}"/>
                  </a:ext>
                </a:extLst>
              </p:cNvPr>
              <p:cNvSpPr txBox="1"/>
              <p:nvPr/>
            </p:nvSpPr>
            <p:spPr>
              <a:xfrm>
                <a:off x="5223548" y="5163917"/>
                <a:ext cx="4305881" cy="1138004"/>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Probability that E will NOT occur</a:t>
                </a:r>
              </a:p>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E</m:t>
                          </m:r>
                          <m:r>
                            <a:rPr lang="en-GB" sz="1600" b="0" i="0" smtClean="0">
                              <a:latin typeface="Cambria Math" panose="02040503050406030204" pitchFamily="18" charset="0"/>
                              <a:ea typeface="Helvetica Neue Light" panose="02000403000000020004" pitchFamily="2" charset="0"/>
                            </a:rPr>
                            <m:t>′</m:t>
                          </m:r>
                        </m:e>
                      </m:d>
                      <m:r>
                        <a:rPr lang="en-GB" sz="1600" b="0" i="0" smtClean="0">
                          <a:latin typeface="Cambria Math" panose="02040503050406030204" pitchFamily="18" charset="0"/>
                          <a:ea typeface="Helvetica Neue Light" panose="02000403000000020004" pitchFamily="2" charset="0"/>
                        </a:rPr>
                        <m:t>=1 −</m:t>
                      </m:r>
                      <m:d>
                        <m:dPr>
                          <m:ctrlPr>
                            <a:rPr lang="en-GB" sz="1600" b="0" i="1" smtClean="0">
                              <a:latin typeface="Cambria Math" panose="02040503050406030204" pitchFamily="18" charset="0"/>
                              <a:ea typeface="Helvetica Neue Light" panose="02000403000000020004" pitchFamily="2" charset="0"/>
                            </a:rPr>
                          </m:ctrlPr>
                        </m:dPr>
                        <m:e>
                          <m:f>
                            <m:fPr>
                              <m:ctrlPr>
                                <a:rPr lang="en-GB" sz="1600" i="1">
                                  <a:latin typeface="Cambria Math" panose="02040503050406030204" pitchFamily="18" charset="0"/>
                                  <a:ea typeface="Helvetica Neue Light" panose="02000403000000020004" pitchFamily="2" charset="0"/>
                                </a:rPr>
                              </m:ctrlPr>
                            </m:fPr>
                            <m:num>
                              <m:r>
                                <m:rPr>
                                  <m:sty m:val="p"/>
                                </m:rPr>
                                <a:rPr lang="en-GB" sz="1600">
                                  <a:latin typeface="Cambria Math" panose="02040503050406030204" pitchFamily="18" charset="0"/>
                                  <a:ea typeface="Helvetica Neue Light" panose="02000403000000020004" pitchFamily="2" charset="0"/>
                                </a:rPr>
                                <m:t>Number</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of</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trials</m:t>
                              </m:r>
                              <m:r>
                                <a:rPr lang="en-GB" sz="1600">
                                  <a:latin typeface="Cambria Math" panose="02040503050406030204" pitchFamily="18" charset="0"/>
                                  <a:ea typeface="Helvetica Neue Light" panose="02000403000000020004" pitchFamily="2" charset="0"/>
                                </a:rPr>
                                <m:t> </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n</m:t>
                                  </m:r>
                                </m:e>
                              </m:d>
                            </m:num>
                            <m:den>
                              <m:r>
                                <m:rPr>
                                  <m:sty m:val="p"/>
                                </m:rPr>
                                <a:rPr lang="en-GB" sz="1600">
                                  <a:latin typeface="Cambria Math" panose="02040503050406030204" pitchFamily="18" charset="0"/>
                                  <a:ea typeface="Helvetica Neue Light" panose="02000403000000020004" pitchFamily="2" charset="0"/>
                                </a:rPr>
                                <m:t>Total</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sample</m:t>
                              </m:r>
                              <m:r>
                                <a:rPr lang="en-GB" sz="160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size</m:t>
                              </m:r>
                              <m:r>
                                <a:rPr lang="en-GB" sz="1600">
                                  <a:latin typeface="Cambria Math" panose="02040503050406030204" pitchFamily="18" charset="0"/>
                                  <a:ea typeface="Helvetica Neue Light" panose="02000403000000020004" pitchFamily="2" charset="0"/>
                                </a:rPr>
                                <m:t> </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N</m:t>
                                  </m:r>
                                </m:e>
                              </m:d>
                            </m:den>
                          </m:f>
                        </m:e>
                      </m:d>
                      <m:r>
                        <a:rPr lang="en-GB" sz="1600" b="0" i="0" smtClean="0">
                          <a:latin typeface="Cambria Math" panose="02040503050406030204" pitchFamily="18" charset="0"/>
                          <a:ea typeface="Helvetica Neue Light" panose="02000403000000020004" pitchFamily="2" charset="0"/>
                        </a:rPr>
                        <m:t>=1−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n</m:t>
                          </m:r>
                        </m:num>
                        <m:den>
                          <m:r>
                            <m:rPr>
                              <m:sty m:val="p"/>
                            </m:rPr>
                            <a:rPr lang="en-GB" sz="1600" b="0" i="0" smtClean="0">
                              <a:latin typeface="Cambria Math" panose="02040503050406030204" pitchFamily="18" charset="0"/>
                              <a:ea typeface="Helvetica Neue Light" panose="02000403000000020004" pitchFamily="2" charset="0"/>
                            </a:rPr>
                            <m:t>N</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4" name="TextBox 13">
                <a:extLst>
                  <a:ext uri="{FF2B5EF4-FFF2-40B4-BE49-F238E27FC236}">
                    <a16:creationId xmlns:a16="http://schemas.microsoft.com/office/drawing/2014/main" id="{BF601A48-A199-1A4B-90BA-07AF74E824ED}"/>
                  </a:ext>
                </a:extLst>
              </p:cNvPr>
              <p:cNvSpPr txBox="1">
                <a:spLocks noRot="1" noChangeAspect="1" noMove="1" noResize="1" noEditPoints="1" noAdjustHandles="1" noChangeArrowheads="1" noChangeShapeType="1" noTextEdit="1"/>
              </p:cNvSpPr>
              <p:nvPr/>
            </p:nvSpPr>
            <p:spPr>
              <a:xfrm>
                <a:off x="5223548" y="5163917"/>
                <a:ext cx="4305881" cy="1138004"/>
              </a:xfrm>
              <a:prstGeom prst="rect">
                <a:avLst/>
              </a:prstGeom>
              <a:blipFill>
                <a:blip r:embed="rId5"/>
                <a:stretch>
                  <a:fillRect t="-1099" b="-2198"/>
                </a:stretch>
              </a:blipFill>
              <a:ln>
                <a:solidFill>
                  <a:schemeClr val="accent1"/>
                </a:solidFill>
              </a:ln>
            </p:spPr>
            <p:txBody>
              <a:bodyPr/>
              <a:lstStyle/>
              <a:p>
                <a:r>
                  <a:rPr lang="en-GB">
                    <a:noFill/>
                  </a:rPr>
                  <a:t> </a:t>
                </a:r>
              </a:p>
            </p:txBody>
          </p:sp>
        </mc:Fallback>
      </mc:AlternateContent>
      <p:sp>
        <p:nvSpPr>
          <p:cNvPr id="15" name="TextBox 14">
            <a:extLst>
              <a:ext uri="{FF2B5EF4-FFF2-40B4-BE49-F238E27FC236}">
                <a16:creationId xmlns:a16="http://schemas.microsoft.com/office/drawing/2014/main" id="{17C82F05-8110-A445-A234-9C94E3ADA519}"/>
              </a:ext>
            </a:extLst>
          </p:cNvPr>
          <p:cNvSpPr txBox="1"/>
          <p:nvPr/>
        </p:nvSpPr>
        <p:spPr>
          <a:xfrm>
            <a:off x="228502" y="2769760"/>
            <a:ext cx="11678262" cy="2585323"/>
          </a:xfrm>
          <a:prstGeom prst="rect">
            <a:avLst/>
          </a:prstGeom>
          <a:noFill/>
        </p:spPr>
        <p:txBody>
          <a:bodyPr wrap="square" rtlCol="0">
            <a:spAutoFit/>
          </a:bodyPr>
          <a:lstStyle/>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Usually, the set outcome of a single event can be affected by any number of factors; however, with unconditional probabilities, the likelihood of an event ending with a specific result does not account for other conditions that may affect it.</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An </a:t>
            </a:r>
            <a:r>
              <a:rPr lang="en-GB" b="1" dirty="0">
                <a:latin typeface="Helvetica Neue Light" panose="02000403000000020004" pitchFamily="2" charset="0"/>
                <a:ea typeface="Helvetica Neue Light" panose="02000403000000020004" pitchFamily="2" charset="0"/>
              </a:rPr>
              <a:t>Unconditional Probability </a:t>
            </a:r>
            <a:r>
              <a:rPr lang="en-GB" dirty="0">
                <a:latin typeface="Helvetica Neue Light" panose="02000403000000020004" pitchFamily="2" charset="0"/>
                <a:ea typeface="Helvetica Neue Light" panose="02000403000000020004" pitchFamily="2" charset="0"/>
              </a:rPr>
              <a:t>is also called a </a:t>
            </a:r>
            <a:r>
              <a:rPr lang="en-GB" b="1" dirty="0">
                <a:latin typeface="Helvetica Neue Light" panose="02000403000000020004" pitchFamily="2" charset="0"/>
                <a:ea typeface="Helvetica Neue Light" panose="02000403000000020004" pitchFamily="2" charset="0"/>
              </a:rPr>
              <a:t>‘Marginal Probability’</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dirty="0">
                <a:latin typeface="Helvetica Neue Light" panose="02000403000000020004" pitchFamily="2" charset="0"/>
                <a:ea typeface="Helvetica Neue Light" panose="02000403000000020004" pitchFamily="2" charset="0"/>
              </a:rPr>
              <a:t>When there’s data - unconditional (or marginal) probabilities are calculated accordingly as follows: </a:t>
            </a: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endParaRPr lang="en-GB" dirty="0">
              <a:latin typeface="Helvetica Neue Light" panose="02000403000000020004" pitchFamily="2" charset="0"/>
              <a:ea typeface="Helvetica Neue Light" panose="02000403000000020004" pitchFamily="2" charset="0"/>
            </a:endParaRPr>
          </a:p>
        </p:txBody>
      </p:sp>
      <p:sp>
        <p:nvSpPr>
          <p:cNvPr id="3" name="TextBox 2">
            <a:extLst>
              <a:ext uri="{FF2B5EF4-FFF2-40B4-BE49-F238E27FC236}">
                <a16:creationId xmlns:a16="http://schemas.microsoft.com/office/drawing/2014/main" id="{447B23AB-CB4D-B34A-91F1-4416C4ADAF6F}"/>
              </a:ext>
            </a:extLst>
          </p:cNvPr>
          <p:cNvSpPr txBox="1"/>
          <p:nvPr/>
        </p:nvSpPr>
        <p:spPr>
          <a:xfrm>
            <a:off x="5223548" y="6424839"/>
            <a:ext cx="4305881" cy="338554"/>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We call this </a:t>
            </a:r>
            <a:r>
              <a:rPr lang="en-GB" sz="1600" b="1" dirty="0">
                <a:latin typeface="Helvetica Neue Light" panose="02000403000000020004" pitchFamily="2" charset="0"/>
                <a:ea typeface="Helvetica Neue Light" panose="02000403000000020004" pitchFamily="2" charset="0"/>
              </a:rPr>
              <a:t>complement</a:t>
            </a:r>
            <a:r>
              <a:rPr lang="en-GB" sz="1600" dirty="0">
                <a:latin typeface="Helvetica Neue Light" panose="02000403000000020004" pitchFamily="2" charset="0"/>
                <a:ea typeface="Helvetica Neue Light" panose="02000403000000020004" pitchFamily="2" charset="0"/>
              </a:rPr>
              <a:t> of E (i.e., E’)</a:t>
            </a:r>
          </a:p>
        </p:txBody>
      </p:sp>
      <p:sp>
        <p:nvSpPr>
          <p:cNvPr id="5" name="TextBox 4">
            <a:extLst>
              <a:ext uri="{FF2B5EF4-FFF2-40B4-BE49-F238E27FC236}">
                <a16:creationId xmlns:a16="http://schemas.microsoft.com/office/drawing/2014/main" id="{160B8CF1-8963-C54E-9E99-6F6AD4037B79}"/>
              </a:ext>
            </a:extLst>
          </p:cNvPr>
          <p:cNvSpPr txBox="1"/>
          <p:nvPr/>
        </p:nvSpPr>
        <p:spPr>
          <a:xfrm>
            <a:off x="9672012" y="4997409"/>
            <a:ext cx="1899668" cy="1785104"/>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Note 1: </a:t>
            </a:r>
          </a:p>
          <a:p>
            <a:pPr algn="l"/>
            <a:r>
              <a:rPr lang="en-GB" sz="1100" dirty="0">
                <a:latin typeface="Helvetica Neue Light" panose="02000403000000020004" pitchFamily="2" charset="0"/>
                <a:ea typeface="Helvetica Neue Light" panose="02000403000000020004" pitchFamily="2" charset="0"/>
              </a:rPr>
              <a:t>P(E) + P(E’) = 1</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Note 2: </a:t>
            </a:r>
          </a:p>
          <a:p>
            <a:pPr algn="l"/>
            <a:r>
              <a:rPr lang="en-GB" sz="1100" dirty="0">
                <a:latin typeface="Helvetica Neue Light" panose="02000403000000020004" pitchFamily="2" charset="0"/>
                <a:ea typeface="Helvetica Neue Light" panose="02000403000000020004" pitchFamily="2" charset="0"/>
              </a:rPr>
              <a:t>It is basic a prevalence or proportion value</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Note 3:</a:t>
            </a:r>
          </a:p>
          <a:p>
            <a:pPr algn="l"/>
            <a:r>
              <a:rPr lang="en-GB" sz="1100" dirty="0">
                <a:latin typeface="Helvetica Neue Light" panose="02000403000000020004" pitchFamily="2" charset="0"/>
                <a:ea typeface="Helvetica Neue Light" panose="02000403000000020004" pitchFamily="2" charset="0"/>
              </a:rPr>
              <a:t>Union (U) in set theory is also the total sample size</a:t>
            </a:r>
          </a:p>
        </p:txBody>
      </p:sp>
      <p:pic>
        <p:nvPicPr>
          <p:cNvPr id="7" name="Picture 6">
            <a:extLst>
              <a:ext uri="{FF2B5EF4-FFF2-40B4-BE49-F238E27FC236}">
                <a16:creationId xmlns:a16="http://schemas.microsoft.com/office/drawing/2014/main" id="{9CE17524-3CE9-E502-35C2-A6EF584510B9}"/>
              </a:ext>
            </a:extLst>
          </p:cNvPr>
          <p:cNvPicPr>
            <a:picLocks noChangeAspect="1"/>
          </p:cNvPicPr>
          <p:nvPr/>
        </p:nvPicPr>
        <p:blipFill rotWithShape="1">
          <a:blip r:embed="rId6"/>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E514CE2E-D625-396B-1F38-80656B5E57E3}"/>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12411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3" name="Slide Number Placeholder 3">
            <a:extLst>
              <a:ext uri="{FF2B5EF4-FFF2-40B4-BE49-F238E27FC236}">
                <a16:creationId xmlns:a16="http://schemas.microsoft.com/office/drawing/2014/main" id="{F5000B7A-338D-DED1-025C-9C886324226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2</a:t>
            </a:fld>
            <a:endParaRPr lang="en-US" dirty="0">
              <a:solidFill>
                <a:schemeClr val="bg1"/>
              </a:solidFill>
              <a:cs typeface="ＭＳ Ｐゴシック"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
        <p:nvSpPr>
          <p:cNvPr id="11" name="Title 1">
            <a:extLst>
              <a:ext uri="{FF2B5EF4-FFF2-40B4-BE49-F238E27FC236}">
                <a16:creationId xmlns:a16="http://schemas.microsoft.com/office/drawing/2014/main" id="{503DF847-CAD1-5546-9895-D8DD94A61220}"/>
              </a:ext>
            </a:extLst>
          </p:cNvPr>
          <p:cNvSpPr txBox="1">
            <a:spLocks/>
          </p:cNvSpPr>
          <p:nvPr/>
        </p:nvSpPr>
        <p:spPr>
          <a:xfrm>
            <a:off x="190991" y="960308"/>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Joint Probabilities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5" name="Picture 4">
            <a:extLst>
              <a:ext uri="{FF2B5EF4-FFF2-40B4-BE49-F238E27FC236}">
                <a16:creationId xmlns:a16="http://schemas.microsoft.com/office/drawing/2014/main" id="{8F8AC1BF-8D9E-14A5-C0AF-90691E549B4A}"/>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6" name="Text Placeholder 6">
            <a:extLst>
              <a:ext uri="{FF2B5EF4-FFF2-40B4-BE49-F238E27FC236}">
                <a16:creationId xmlns:a16="http://schemas.microsoft.com/office/drawing/2014/main" id="{9EF85F62-6503-AF55-1036-C4160B6E75D9}"/>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530FEC-B0A4-542B-E6B3-3FE44A183449}"/>
                  </a:ext>
                </a:extLst>
              </p:cNvPr>
              <p:cNvSpPr txBox="1"/>
              <p:nvPr/>
            </p:nvSpPr>
            <p:spPr>
              <a:xfrm>
                <a:off x="256869" y="1713316"/>
                <a:ext cx="11678262" cy="646331"/>
              </a:xfrm>
              <a:prstGeom prst="rect">
                <a:avLst/>
              </a:prstGeom>
              <a:solidFill>
                <a:schemeClr val="accent1">
                  <a:lumMod val="20000"/>
                  <a:lumOff val="80000"/>
                </a:schemeClr>
              </a:solidFill>
              <a:ln>
                <a:solidFill>
                  <a:schemeClr val="accent1"/>
                </a:solidFill>
              </a:ln>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A joint probability refers to the likelihood of more than one event occurring at the same time. For example, if there are two events i.e.,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1</m:t>
                        </m:r>
                      </m:sub>
                    </m:sSub>
                  </m:oMath>
                </a14:m>
                <a:r>
                  <a:rPr lang="en-GB"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2</m:t>
                        </m:r>
                      </m:sub>
                    </m:sSub>
                  </m:oMath>
                </a14:m>
                <a:r>
                  <a:rPr lang="en-GB" dirty="0">
                    <a:latin typeface="Helvetica Neue Light" panose="02000403000000020004" pitchFamily="2" charset="0"/>
                    <a:ea typeface="Helvetica Neue Light" panose="02000403000000020004" pitchFamily="2" charset="0"/>
                  </a:rPr>
                  <a:t>, the joint probability is the chance that both events will occur at the same time.</a:t>
                </a:r>
              </a:p>
            </p:txBody>
          </p:sp>
        </mc:Choice>
        <mc:Fallback xmlns="">
          <p:sp>
            <p:nvSpPr>
              <p:cNvPr id="2" name="TextBox 1">
                <a:extLst>
                  <a:ext uri="{FF2B5EF4-FFF2-40B4-BE49-F238E27FC236}">
                    <a16:creationId xmlns:a16="http://schemas.microsoft.com/office/drawing/2014/main" id="{BE530FEC-B0A4-542B-E6B3-3FE44A183449}"/>
                  </a:ext>
                </a:extLst>
              </p:cNvPr>
              <p:cNvSpPr txBox="1">
                <a:spLocks noRot="1" noChangeAspect="1" noMove="1" noResize="1" noEditPoints="1" noAdjustHandles="1" noChangeArrowheads="1" noChangeShapeType="1" noTextEdit="1"/>
              </p:cNvSpPr>
              <p:nvPr/>
            </p:nvSpPr>
            <p:spPr>
              <a:xfrm>
                <a:off x="256869" y="1713316"/>
                <a:ext cx="11678262" cy="646331"/>
              </a:xfrm>
              <a:prstGeom prst="rect">
                <a:avLst/>
              </a:prstGeom>
              <a:blipFill>
                <a:blip r:embed="rId4"/>
                <a:stretch>
                  <a:fillRect l="-325" t="-3774" r="-434" b="-11321"/>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18881E1-F9BD-3745-9466-91F3B0BB23E5}"/>
                  </a:ext>
                </a:extLst>
              </p:cNvPr>
              <p:cNvSpPr txBox="1"/>
              <p:nvPr/>
            </p:nvSpPr>
            <p:spPr>
              <a:xfrm>
                <a:off x="2549475" y="5141186"/>
                <a:ext cx="6979954" cy="1034835"/>
              </a:xfrm>
              <a:prstGeom prst="rect">
                <a:avLst/>
              </a:prstGeom>
              <a:solidFill>
                <a:schemeClr val="accent1">
                  <a:lumMod val="20000"/>
                  <a:lumOff val="80000"/>
                </a:schemeClr>
              </a:solidFill>
              <a:ln>
                <a:solidFill>
                  <a:schemeClr val="accent1"/>
                </a:solidFill>
              </a:ln>
            </p:spPr>
            <p:txBody>
              <a:bodyPr wrap="square" rtlCol="0">
                <a:spAutoFit/>
              </a:bodyPr>
              <a:lstStyle/>
              <a:p>
                <a:pPr algn="ctr"/>
                <a:endParaRPr lang="en-GB" sz="12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ea typeface="Helvetica Neue Light" panose="02000403000000020004" pitchFamily="2" charset="0"/>
                        </a:rPr>
                        <m:t>Pr</m:t>
                      </m:r>
                      <m:d>
                        <m:dPr>
                          <m:ctrlPr>
                            <a:rPr lang="en-GB" b="0" i="1" smtClean="0">
                              <a:latin typeface="Cambria Math" panose="02040503050406030204" pitchFamily="18" charset="0"/>
                              <a:ea typeface="Helvetica Neue Light" panose="02000403000000020004" pitchFamily="2" charset="0"/>
                            </a:rPr>
                          </m:ctrlPr>
                        </m:dPr>
                        <m:e>
                          <m:sSub>
                            <m:sSubPr>
                              <m:ctrlPr>
                                <a:rPr lang="en-GB" b="0"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1" smtClean="0">
                                  <a:latin typeface="Cambria Math" panose="02040503050406030204" pitchFamily="18" charset="0"/>
                                  <a:ea typeface="Helvetica Neue Light" panose="02000403000000020004" pitchFamily="2" charset="0"/>
                                </a:rPr>
                                <m:t>1</m:t>
                              </m:r>
                            </m:sub>
                          </m:sSub>
                          <m:r>
                            <a:rPr lang="en-GB" b="0" i="1" smtClean="0">
                              <a:latin typeface="Cambria Math" panose="02040503050406030204" pitchFamily="18" charset="0"/>
                              <a:ea typeface="Helvetica Neue Light" panose="02000403000000020004" pitchFamily="2" charset="0"/>
                            </a:rPr>
                            <m:t> &amp;</m:t>
                          </m:r>
                          <m:sSub>
                            <m:sSubPr>
                              <m:ctrlPr>
                                <a:rPr lang="en-GB" i="1">
                                  <a:latin typeface="Cambria Math" panose="02040503050406030204" pitchFamily="18" charset="0"/>
                                  <a:ea typeface="Helvetica Neue Light" panose="02000403000000020004" pitchFamily="2" charset="0"/>
                                </a:rPr>
                              </m:ctrlPr>
                            </m:sSubPr>
                            <m:e>
                              <m:r>
                                <a:rPr lang="en-GB" b="0" i="0" smtClean="0">
                                  <a:latin typeface="Cambria Math" panose="02040503050406030204" pitchFamily="18" charset="0"/>
                                  <a:ea typeface="Helvetica Neue Light" panose="02000403000000020004" pitchFamily="2" charset="0"/>
                                </a:rPr>
                                <m:t> </m:t>
                              </m:r>
                              <m:r>
                                <m:rPr>
                                  <m:sty m:val="p"/>
                                </m:rPr>
                                <a:rPr lang="en-GB">
                                  <a:latin typeface="Cambria Math" panose="02040503050406030204" pitchFamily="18" charset="0"/>
                                  <a:ea typeface="Helvetica Neue Light" panose="02000403000000020004" pitchFamily="2" charset="0"/>
                                </a:rPr>
                                <m:t>E</m:t>
                              </m:r>
                            </m:e>
                            <m:sub>
                              <m:r>
                                <a:rPr lang="en-GB" b="0" i="1" smtClean="0">
                                  <a:latin typeface="Cambria Math" panose="02040503050406030204" pitchFamily="18" charset="0"/>
                                  <a:ea typeface="Helvetica Neue Light" panose="02000403000000020004" pitchFamily="2" charset="0"/>
                                </a:rPr>
                                <m:t>2</m:t>
                              </m:r>
                            </m:sub>
                          </m:sSub>
                        </m:e>
                      </m:d>
                      <m:r>
                        <a:rPr lang="en-GB" b="0" i="0" smtClean="0">
                          <a:latin typeface="Cambria Math" panose="02040503050406030204" pitchFamily="18" charset="0"/>
                          <a:ea typeface="Helvetica Neue Light" panose="02000403000000020004" pitchFamily="2" charset="0"/>
                        </a:rPr>
                        <m:t>= </m:t>
                      </m:r>
                      <m:f>
                        <m:fPr>
                          <m:ctrlPr>
                            <a:rPr lang="en-GB"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Number</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of</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observed</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outcomes</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in</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both</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events</m:t>
                          </m:r>
                          <m:r>
                            <a:rPr lang="en-GB" b="0" i="0" smtClean="0">
                              <a:latin typeface="Cambria Math" panose="02040503050406030204" pitchFamily="18" charset="0"/>
                              <a:ea typeface="Helvetica Neue Light" panose="02000403000000020004" pitchFamily="2" charset="0"/>
                            </a:rPr>
                            <m:t> </m:t>
                          </m:r>
                        </m:num>
                        <m:den>
                          <m:r>
                            <m:rPr>
                              <m:sty m:val="p"/>
                            </m:rPr>
                            <a:rPr lang="en-GB" b="0" i="0" smtClean="0">
                              <a:latin typeface="Cambria Math" panose="02040503050406030204" pitchFamily="18" charset="0"/>
                              <a:ea typeface="Helvetica Neue Light" panose="02000403000000020004" pitchFamily="2" charset="0"/>
                            </a:rPr>
                            <m:t>Grand</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total</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in</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that</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sample</m:t>
                          </m:r>
                          <m:r>
                            <a:rPr lang="en-GB" b="0" i="0" smtClean="0">
                              <a:latin typeface="Cambria Math" panose="02040503050406030204" pitchFamily="18" charset="0"/>
                              <a:ea typeface="Helvetica Neue Light" panose="02000403000000020004" pitchFamily="2" charset="0"/>
                            </a:rPr>
                            <m:t> </m:t>
                          </m:r>
                          <m:r>
                            <m:rPr>
                              <m:sty m:val="p"/>
                            </m:rPr>
                            <a:rPr lang="en-GB" b="0" i="0" smtClean="0">
                              <a:latin typeface="Cambria Math" panose="02040503050406030204" pitchFamily="18" charset="0"/>
                              <a:ea typeface="Helvetica Neue Light" panose="02000403000000020004" pitchFamily="2" charset="0"/>
                            </a:rPr>
                            <m:t>space</m:t>
                          </m:r>
                        </m:den>
                      </m:f>
                    </m:oMath>
                  </m:oMathPara>
                </a14:m>
                <a:endParaRPr lang="en-GB" dirty="0">
                  <a:latin typeface="Helvetica Neue Light" panose="02000403000000020004" pitchFamily="2" charset="0"/>
                  <a:ea typeface="Helvetica Neue Light" panose="02000403000000020004" pitchFamily="2" charset="0"/>
                </a:endParaRPr>
              </a:p>
              <a:p>
                <a:pPr algn="ctr"/>
                <a:endParaRPr lang="en-GB" sz="1200" dirty="0">
                  <a:latin typeface="Helvetica Neue Light" panose="02000403000000020004" pitchFamily="2" charset="0"/>
                  <a:ea typeface="Helvetica Neue Light" panose="02000403000000020004" pitchFamily="2" charset="0"/>
                </a:endParaRPr>
              </a:p>
            </p:txBody>
          </p:sp>
        </mc:Choice>
        <mc:Fallback xmlns="">
          <p:sp>
            <p:nvSpPr>
              <p:cNvPr id="3" name="TextBox 2">
                <a:extLst>
                  <a:ext uri="{FF2B5EF4-FFF2-40B4-BE49-F238E27FC236}">
                    <a16:creationId xmlns:a16="http://schemas.microsoft.com/office/drawing/2014/main" id="{718881E1-F9BD-3745-9466-91F3B0BB23E5}"/>
                  </a:ext>
                </a:extLst>
              </p:cNvPr>
              <p:cNvSpPr txBox="1">
                <a:spLocks noRot="1" noChangeAspect="1" noMove="1" noResize="1" noEditPoints="1" noAdjustHandles="1" noChangeArrowheads="1" noChangeShapeType="1" noTextEdit="1"/>
              </p:cNvSpPr>
              <p:nvPr/>
            </p:nvSpPr>
            <p:spPr>
              <a:xfrm>
                <a:off x="2549475" y="5141186"/>
                <a:ext cx="6979954" cy="1034835"/>
              </a:xfrm>
              <a:prstGeom prst="rect">
                <a:avLst/>
              </a:prstGeom>
              <a:blipFill>
                <a:blip r:embed="rId5"/>
                <a:stretch>
                  <a:fillRect/>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874537-51E0-6FE9-9002-EE4220BF1DDC}"/>
                  </a:ext>
                </a:extLst>
              </p:cNvPr>
              <p:cNvSpPr txBox="1"/>
              <p:nvPr/>
            </p:nvSpPr>
            <p:spPr>
              <a:xfrm>
                <a:off x="200321" y="2783217"/>
                <a:ext cx="11678262" cy="2062103"/>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To simply put this –  it is basically the probability of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oMath>
                </a14:m>
                <a:r>
                  <a:rPr lang="en-GB" sz="1600" dirty="0">
                    <a:latin typeface="Helvetica Neue Light" panose="02000403000000020004" pitchFamily="2" charset="0"/>
                    <a:ea typeface="Helvetica Neue Light" panose="02000403000000020004" pitchFamily="2" charset="0"/>
                  </a:rPr>
                  <a:t> and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oMath>
                </a14:m>
                <a:r>
                  <a:rPr lang="en-GB" sz="1600" dirty="0">
                    <a:latin typeface="Helvetica Neue Light" panose="02000403000000020004" pitchFamily="2" charset="0"/>
                    <a:ea typeface="Helvetica Neue Light" panose="02000403000000020004" pitchFamily="2" charset="0"/>
                  </a:rPr>
                  <a:t> when they happen at the same time. Best seen specifically in </a:t>
                </a:r>
                <a:r>
                  <a:rPr lang="en-GB" sz="1600" b="1" dirty="0">
                    <a:latin typeface="Helvetica Neue Light" panose="02000403000000020004" pitchFamily="2" charset="0"/>
                    <a:ea typeface="Helvetica Neue Light" panose="02000403000000020004" pitchFamily="2" charset="0"/>
                  </a:rPr>
                  <a:t>contingency tables</a:t>
                </a:r>
                <a:r>
                  <a:rPr lang="en-GB" sz="1600" dirty="0">
                    <a:latin typeface="Helvetica Neue Light" panose="02000403000000020004" pitchFamily="2" charset="0"/>
                    <a:ea typeface="Helvetica Neue Light" panose="02000403000000020004" pitchFamily="2" charset="0"/>
                  </a:rPr>
                  <a:t>.</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There are several notation for representing joint probabilities: </a:t>
                </a:r>
              </a:p>
              <a:p>
                <a:pPr marL="285750" indent="-285750" algn="l">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lvl="1"/>
                <a:r>
                  <a:rPr lang="en-GB" sz="1600" dirty="0">
                    <a:latin typeface="Helvetica Neue Light" panose="02000403000000020004" pitchFamily="2" charset="0"/>
                    <a:ea typeface="Helvetica Neue Light" panose="02000403000000020004" pitchFamily="2" charset="0"/>
                  </a:rPr>
                  <a:t>Pr(E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&amp;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is joint probability of events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r>
                      <a:rPr lang="en-GB" sz="1600">
                        <a:latin typeface="Cambria Math" panose="02040503050406030204" pitchFamily="18" charset="0"/>
                        <a:ea typeface="Helvetica Neue Light" panose="02000403000000020004" pitchFamily="2" charset="0"/>
                      </a:rPr>
                      <m:t>&amp; </m:t>
                    </m:r>
                    <m:r>
                      <a:rPr lang="en-GB" sz="1600" b="0" i="0" smtClean="0">
                        <a:latin typeface="Cambria Math" panose="02040503050406030204" pitchFamily="18" charset="0"/>
                        <a:ea typeface="Helvetica Neue Light" panose="02000403000000020004" pitchFamily="2" charset="0"/>
                      </a:rPr>
                      <m:t> </m:t>
                    </m:r>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oMath>
                </a14:m>
                <a:r>
                  <a:rPr lang="en-GB" sz="1600" dirty="0">
                    <a:latin typeface="Helvetica Neue Light" panose="02000403000000020004" pitchFamily="2" charset="0"/>
                    <a:ea typeface="Helvetica Neue Light" panose="02000403000000020004" pitchFamily="2" charset="0"/>
                  </a:rPr>
                  <a:t>; where </a:t>
                </a:r>
                <a14:m>
                  <m:oMath xmlns:m="http://schemas.openxmlformats.org/officeDocument/2006/math">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and</m:t>
                    </m:r>
                    <m:r>
                      <a:rPr lang="en-GB" sz="1600" b="0" i="0" smtClean="0">
                        <a:latin typeface="Cambria Math" panose="02040503050406030204" pitchFamily="18" charset="0"/>
                        <a:ea typeface="Helvetica Neue Light" panose="02000403000000020004" pitchFamily="2" charset="0"/>
                      </a:rPr>
                      <m:t> </m:t>
                    </m:r>
                    <m:sSub>
                      <m:sSubPr>
                        <m:ctrlPr>
                          <a:rPr lang="en-GB" sz="1600" i="1">
                            <a:latin typeface="Cambria Math" panose="02040503050406030204" pitchFamily="18" charset="0"/>
                            <a:ea typeface="Helvetica Neue Light" panose="02000403000000020004" pitchFamily="2" charset="0"/>
                          </a:rPr>
                        </m:ctrlPr>
                      </m:sSubPr>
                      <m:e>
                        <m:r>
                          <m:rPr>
                            <m:sty m:val="p"/>
                          </m:rPr>
                          <a:rPr lang="en-GB" sz="1600">
                            <a:latin typeface="Cambria Math" panose="02040503050406030204" pitchFamily="18" charset="0"/>
                            <a:ea typeface="Helvetica Neue Light" panose="02000403000000020004" pitchFamily="2" charset="0"/>
                          </a:rPr>
                          <m:t>E</m:t>
                        </m:r>
                      </m:e>
                      <m:sub>
                        <m:r>
                          <a:rPr lang="en-GB" sz="1600">
                            <a:latin typeface="Cambria Math" panose="02040503050406030204" pitchFamily="18" charset="0"/>
                            <a:ea typeface="Helvetica Neue Light" panose="02000403000000020004" pitchFamily="2" charset="0"/>
                          </a:rPr>
                          <m:t>2</m:t>
                        </m:r>
                      </m:sub>
                    </m:sSub>
                    <m:r>
                      <a:rPr lang="en-GB" sz="1600" i="1">
                        <a:latin typeface="Cambria Math" panose="02040503050406030204" pitchFamily="18" charset="0"/>
                        <a:ea typeface="Helvetica Neue Light" panose="02000403000000020004" pitchFamily="2" charset="0"/>
                      </a:rPr>
                      <m:t> </m:t>
                    </m:r>
                  </m:oMath>
                </a14:m>
                <a:r>
                  <a:rPr lang="en-GB" sz="1600" dirty="0">
                    <a:latin typeface="Helvetica Neue Light" panose="02000403000000020004" pitchFamily="2" charset="0"/>
                    <a:ea typeface="Helvetica Neue Light" panose="02000403000000020004" pitchFamily="2" charset="0"/>
                  </a:rPr>
                  <a:t>are two different type events that intersect or occur together</a:t>
                </a:r>
              </a:p>
              <a:p>
                <a:pPr algn="l"/>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b="1" u="sng" dirty="0">
                    <a:latin typeface="Helvetica Neue Light" panose="02000403000000020004" pitchFamily="2" charset="0"/>
                    <a:ea typeface="Helvetica Neue Light" panose="02000403000000020004" pitchFamily="2" charset="0"/>
                  </a:rPr>
                  <a:t>When there’s data particularly from a contingency table </a:t>
                </a:r>
                <a:r>
                  <a:rPr lang="en-GB" sz="1600" dirty="0">
                    <a:latin typeface="Helvetica Neue Light" panose="02000403000000020004" pitchFamily="2" charset="0"/>
                    <a:ea typeface="Helvetica Neue Light" panose="02000403000000020004" pitchFamily="2" charset="0"/>
                  </a:rPr>
                  <a:t>– joint probabilities are calculated as follows: </a:t>
                </a:r>
              </a:p>
            </p:txBody>
          </p:sp>
        </mc:Choice>
        <mc:Fallback xmlns="">
          <p:sp>
            <p:nvSpPr>
              <p:cNvPr id="7" name="TextBox 6">
                <a:extLst>
                  <a:ext uri="{FF2B5EF4-FFF2-40B4-BE49-F238E27FC236}">
                    <a16:creationId xmlns:a16="http://schemas.microsoft.com/office/drawing/2014/main" id="{68874537-51E0-6FE9-9002-EE4220BF1DDC}"/>
                  </a:ext>
                </a:extLst>
              </p:cNvPr>
              <p:cNvSpPr txBox="1">
                <a:spLocks noRot="1" noChangeAspect="1" noMove="1" noResize="1" noEditPoints="1" noAdjustHandles="1" noChangeArrowheads="1" noChangeShapeType="1" noTextEdit="1"/>
              </p:cNvSpPr>
              <p:nvPr/>
            </p:nvSpPr>
            <p:spPr>
              <a:xfrm>
                <a:off x="200321" y="2783217"/>
                <a:ext cx="11678262" cy="2062103"/>
              </a:xfrm>
              <a:prstGeom prst="rect">
                <a:avLst/>
              </a:prstGeom>
              <a:blipFill>
                <a:blip r:embed="rId6"/>
                <a:stretch>
                  <a:fillRect l="-217" t="-1227" b="-2454"/>
                </a:stretch>
              </a:blipFill>
            </p:spPr>
            <p:txBody>
              <a:bodyPr/>
              <a:lstStyle/>
              <a:p>
                <a:r>
                  <a:rPr lang="en-GB">
                    <a:noFill/>
                  </a:rPr>
                  <a:t> </a:t>
                </a:r>
              </a:p>
            </p:txBody>
          </p:sp>
        </mc:Fallback>
      </mc:AlternateContent>
    </p:spTree>
    <p:extLst>
      <p:ext uri="{BB962C8B-B14F-4D97-AF65-F5344CB8AC3E}">
        <p14:creationId xmlns:p14="http://schemas.microsoft.com/office/powerpoint/2010/main" val="4134400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
        <p:nvSpPr>
          <p:cNvPr id="11" name="Title 1">
            <a:extLst>
              <a:ext uri="{FF2B5EF4-FFF2-40B4-BE49-F238E27FC236}">
                <a16:creationId xmlns:a16="http://schemas.microsoft.com/office/drawing/2014/main" id="{503DF847-CAD1-5546-9895-D8DD94A61220}"/>
              </a:ext>
            </a:extLst>
          </p:cNvPr>
          <p:cNvSpPr txBox="1">
            <a:spLocks/>
          </p:cNvSpPr>
          <p:nvPr/>
        </p:nvSpPr>
        <p:spPr>
          <a:xfrm>
            <a:off x="146701" y="1149446"/>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Conditional Probabilities</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52B77B95-8C2D-BC4C-D36A-D3A3745294AB}"/>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7" name="Text Placeholder 6">
            <a:extLst>
              <a:ext uri="{FF2B5EF4-FFF2-40B4-BE49-F238E27FC236}">
                <a16:creationId xmlns:a16="http://schemas.microsoft.com/office/drawing/2014/main" id="{34A79542-C1C3-F589-C229-5C08498CC716}"/>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F83BE76-B6BB-4EB9-18F4-60597EA4D7CC}"/>
                  </a:ext>
                </a:extLst>
              </p:cNvPr>
              <p:cNvSpPr txBox="1"/>
              <p:nvPr/>
            </p:nvSpPr>
            <p:spPr>
              <a:xfrm>
                <a:off x="256869" y="1800560"/>
                <a:ext cx="11678262"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GB" dirty="0">
                    <a:latin typeface="Helvetica Neue Light" panose="02000403000000020004" pitchFamily="2" charset="0"/>
                    <a:ea typeface="Helvetica Neue Light" panose="02000403000000020004" pitchFamily="2" charset="0"/>
                  </a:rPr>
                  <a:t>A </a:t>
                </a:r>
                <a:r>
                  <a:rPr lang="en-GB" b="1" dirty="0">
                    <a:latin typeface="Helvetica Neue Light" panose="02000403000000020004" pitchFamily="2" charset="0"/>
                    <a:ea typeface="Helvetica Neue Light" panose="02000403000000020004" pitchFamily="2" charset="0"/>
                  </a:rPr>
                  <a:t>conditional probability </a:t>
                </a:r>
                <a:r>
                  <a:rPr lang="en-GB" dirty="0">
                    <a:latin typeface="Helvetica Neue Light" panose="02000403000000020004" pitchFamily="2" charset="0"/>
                    <a:ea typeface="Helvetica Neue Light" panose="02000403000000020004" pitchFamily="2" charset="0"/>
                  </a:rPr>
                  <a:t>of an event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1</m:t>
                        </m:r>
                      </m:sub>
                    </m:sSub>
                    <m:r>
                      <a:rPr lang="en-GB" b="0" i="0" smtClean="0">
                        <a:latin typeface="Cambria Math" panose="02040503050406030204" pitchFamily="18" charset="0"/>
                        <a:ea typeface="Helvetica Neue Light" panose="02000403000000020004" pitchFamily="2" charset="0"/>
                      </a:rPr>
                      <m:t> </m:t>
                    </m:r>
                  </m:oMath>
                </a14:m>
                <a:r>
                  <a:rPr lang="en-GB" dirty="0">
                    <a:latin typeface="Helvetica Neue Light" panose="02000403000000020004" pitchFamily="2" charset="0"/>
                    <a:ea typeface="Helvetica Neue Light" panose="02000403000000020004" pitchFamily="2" charset="0"/>
                  </a:rPr>
                  <a:t>is the probability that </a:t>
                </a:r>
                <a14:m>
                  <m:oMath xmlns:m="http://schemas.openxmlformats.org/officeDocument/2006/math">
                    <m:sSub>
                      <m:sSubPr>
                        <m:ctrlPr>
                          <a:rPr lang="en-GB" i="1">
                            <a:latin typeface="Cambria Math" panose="02040503050406030204" pitchFamily="18" charset="0"/>
                            <a:ea typeface="Helvetica Neue Light" panose="02000403000000020004" pitchFamily="2" charset="0"/>
                          </a:rPr>
                        </m:ctrlPr>
                      </m:sSubPr>
                      <m:e>
                        <m:r>
                          <m:rPr>
                            <m:sty m:val="p"/>
                          </m:rPr>
                          <a:rPr lang="en-GB">
                            <a:latin typeface="Cambria Math" panose="02040503050406030204" pitchFamily="18" charset="0"/>
                            <a:ea typeface="Helvetica Neue Light" panose="02000403000000020004" pitchFamily="2" charset="0"/>
                          </a:rPr>
                          <m:t>E</m:t>
                        </m:r>
                      </m:e>
                      <m:sub>
                        <m:r>
                          <a:rPr lang="en-GB">
                            <a:latin typeface="Cambria Math" panose="02040503050406030204" pitchFamily="18" charset="0"/>
                            <a:ea typeface="Helvetica Neue Light" panose="02000403000000020004" pitchFamily="2" charset="0"/>
                          </a:rPr>
                          <m:t>1</m:t>
                        </m:r>
                      </m:sub>
                    </m:sSub>
                  </m:oMath>
                </a14:m>
                <a:r>
                  <a:rPr lang="en-GB" dirty="0">
                    <a:latin typeface="Helvetica Neue Light" panose="02000403000000020004" pitchFamily="2" charset="0"/>
                    <a:ea typeface="Helvetica Neue Light" panose="02000403000000020004" pitchFamily="2" charset="0"/>
                  </a:rPr>
                  <a:t> will happen given that the event </a:t>
                </a:r>
                <a14:m>
                  <m:oMath xmlns:m="http://schemas.openxmlformats.org/officeDocument/2006/math">
                    <m:sSub>
                      <m:sSubPr>
                        <m:ctrlPr>
                          <a:rPr lang="en-GB" i="1" smtClean="0">
                            <a:latin typeface="Cambria Math" panose="02040503050406030204" pitchFamily="18" charset="0"/>
                            <a:ea typeface="Helvetica Neue Light" panose="02000403000000020004" pitchFamily="2" charset="0"/>
                          </a:rPr>
                        </m:ctrlPr>
                      </m:sSubPr>
                      <m:e>
                        <m:r>
                          <m:rPr>
                            <m:sty m:val="p"/>
                          </m:rPr>
                          <a:rPr lang="en-GB" b="0" i="0" smtClean="0">
                            <a:latin typeface="Cambria Math" panose="02040503050406030204" pitchFamily="18" charset="0"/>
                            <a:ea typeface="Helvetica Neue Light" panose="02000403000000020004" pitchFamily="2" charset="0"/>
                          </a:rPr>
                          <m:t>E</m:t>
                        </m:r>
                      </m:e>
                      <m:sub>
                        <m:r>
                          <a:rPr lang="en-GB" b="0" i="0" smtClean="0">
                            <a:latin typeface="Cambria Math" panose="02040503050406030204" pitchFamily="18" charset="0"/>
                            <a:ea typeface="Helvetica Neue Light" panose="02000403000000020004" pitchFamily="2" charset="0"/>
                          </a:rPr>
                          <m:t>2</m:t>
                        </m:r>
                      </m:sub>
                    </m:sSub>
                  </m:oMath>
                </a14:m>
                <a:r>
                  <a:rPr lang="en-GB" dirty="0">
                    <a:latin typeface="Helvetica Neue Light" panose="02000403000000020004" pitchFamily="2" charset="0"/>
                    <a:ea typeface="Helvetica Neue Light" panose="02000403000000020004" pitchFamily="2" charset="0"/>
                  </a:rPr>
                  <a:t> has already occurred.</a:t>
                </a:r>
              </a:p>
            </p:txBody>
          </p:sp>
        </mc:Choice>
        <mc:Fallback xmlns="">
          <p:sp>
            <p:nvSpPr>
              <p:cNvPr id="2" name="TextBox 1">
                <a:extLst>
                  <a:ext uri="{FF2B5EF4-FFF2-40B4-BE49-F238E27FC236}">
                    <a16:creationId xmlns:a16="http://schemas.microsoft.com/office/drawing/2014/main" id="{5F83BE76-B6BB-4EB9-18F4-60597EA4D7CC}"/>
                  </a:ext>
                </a:extLst>
              </p:cNvPr>
              <p:cNvSpPr txBox="1">
                <a:spLocks noRot="1" noChangeAspect="1" noMove="1" noResize="1" noEditPoints="1" noAdjustHandles="1" noChangeArrowheads="1" noChangeShapeType="1" noTextEdit="1"/>
              </p:cNvSpPr>
              <p:nvPr/>
            </p:nvSpPr>
            <p:spPr>
              <a:xfrm>
                <a:off x="256869" y="1800560"/>
                <a:ext cx="11678262" cy="646331"/>
              </a:xfrm>
              <a:prstGeom prst="rect">
                <a:avLst/>
              </a:prstGeom>
              <a:blipFill>
                <a:blip r:embed="rId4"/>
                <a:stretch>
                  <a:fillRect l="-325" t="-3846" b="-13462"/>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45D301-0536-A06D-830A-2A2D3474BC82}"/>
                  </a:ext>
                </a:extLst>
              </p:cNvPr>
              <p:cNvSpPr txBox="1"/>
              <p:nvPr/>
            </p:nvSpPr>
            <p:spPr>
              <a:xfrm>
                <a:off x="3943059" y="5333578"/>
                <a:ext cx="4305881" cy="1112292"/>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Conditional probabilities:</a:t>
                </a:r>
              </a:p>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sSub>
                            <m:sSubPr>
                              <m:ctrlPr>
                                <a:rPr lang="en-GB" sz="1600" b="0" i="1" smtClean="0">
                                  <a:latin typeface="Cambria Math" panose="02040503050406030204" pitchFamily="18" charset="0"/>
                                  <a:ea typeface="Helvetica Neue Light" panose="02000403000000020004" pitchFamily="2" charset="0"/>
                                </a:rPr>
                              </m:ctrlPr>
                            </m:sSub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r>
                        <a:rPr lang="en-GB" sz="1600" b="0" i="0" smtClean="0">
                          <a:latin typeface="Cambria Math" panose="02040503050406030204" pitchFamily="18" charset="0"/>
                          <a:ea typeface="Helvetica Neue Light" panose="02000403000000020004" pitchFamily="2" charset="0"/>
                        </a:rPr>
                        <m:t>=</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&amp; </m:t>
                              </m:r>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E</m:t>
                                  </m:r>
                                </m:e>
                                <m:sub>
                                  <m:r>
                                    <a:rPr lang="en-GB" sz="1600" b="0" i="0" smtClean="0">
                                      <a:latin typeface="Cambria Math" panose="02040503050406030204" pitchFamily="18" charset="0"/>
                                      <a:ea typeface="Cambria Math" panose="02040503050406030204" pitchFamily="18" charset="0"/>
                                    </a:rPr>
                                    <m:t>2</m:t>
                                  </m:r>
                                </m:sub>
                              </m:sSub>
                            </m:e>
                          </m:d>
                        </m:num>
                        <m:den>
                          <m:r>
                            <m:rPr>
                              <m:sty m:val="p"/>
                            </m:rPr>
                            <a:rPr lang="en-GB" sz="1600" b="0" i="0" smtClean="0">
                              <a:latin typeface="Cambria Math" panose="02040503050406030204" pitchFamily="18" charset="0"/>
                              <a:ea typeface="Helvetica Neue Light" panose="02000403000000020004" pitchFamily="2" charset="0"/>
                            </a:rPr>
                            <m:t>Pr</m:t>
                          </m:r>
                          <m:r>
                            <a:rPr lang="en-GB" sz="1600" b="0" i="0" smtClean="0">
                              <a:latin typeface="Cambria Math" panose="02040503050406030204" pitchFamily="18" charset="0"/>
                              <a:ea typeface="Helvetica Neue Light" panose="02000403000000020004" pitchFamily="2" charset="0"/>
                            </a:rPr>
                            <m:t>⁡(</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r>
                            <a:rPr lang="en-GB" sz="1600" b="0" i="0"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5" name="TextBox 4">
                <a:extLst>
                  <a:ext uri="{FF2B5EF4-FFF2-40B4-BE49-F238E27FC236}">
                    <a16:creationId xmlns:a16="http://schemas.microsoft.com/office/drawing/2014/main" id="{DF45D301-0536-A06D-830A-2A2D3474BC82}"/>
                  </a:ext>
                </a:extLst>
              </p:cNvPr>
              <p:cNvSpPr txBox="1">
                <a:spLocks noRot="1" noChangeAspect="1" noMove="1" noResize="1" noEditPoints="1" noAdjustHandles="1" noChangeArrowheads="1" noChangeShapeType="1" noTextEdit="1"/>
              </p:cNvSpPr>
              <p:nvPr/>
            </p:nvSpPr>
            <p:spPr>
              <a:xfrm>
                <a:off x="3943059" y="5333578"/>
                <a:ext cx="4305881" cy="1112292"/>
              </a:xfrm>
              <a:prstGeom prst="rect">
                <a:avLst/>
              </a:prstGeom>
              <a:blipFill>
                <a:blip r:embed="rId5"/>
                <a:stretch>
                  <a:fillRect t="-1124" b="-4494"/>
                </a:stretch>
              </a:blipFill>
              <a:ln>
                <a:solidFill>
                  <a:schemeClr val="accent1"/>
                </a:solidFill>
              </a:ln>
            </p:spPr>
            <p:txBody>
              <a:bodyPr/>
              <a:lstStyle/>
              <a:p>
                <a:r>
                  <a:rPr lang="en-GB">
                    <a:noFill/>
                  </a:rPr>
                  <a:t> </a:t>
                </a:r>
              </a:p>
            </p:txBody>
          </p:sp>
        </mc:Fallback>
      </mc:AlternateContent>
      <p:sp>
        <p:nvSpPr>
          <p:cNvPr id="8" name="TextBox 7">
            <a:extLst>
              <a:ext uri="{FF2B5EF4-FFF2-40B4-BE49-F238E27FC236}">
                <a16:creationId xmlns:a16="http://schemas.microsoft.com/office/drawing/2014/main" id="{C5424966-E03D-167A-EB37-CE50367DE76B}"/>
              </a:ext>
            </a:extLst>
          </p:cNvPr>
          <p:cNvSpPr txBox="1"/>
          <p:nvPr/>
        </p:nvSpPr>
        <p:spPr>
          <a:xfrm>
            <a:off x="256869" y="2878285"/>
            <a:ext cx="11678262" cy="1980029"/>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Simply put –  it’s the likelihood of an event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occurring, based on the occurrence of a previous event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We say: “Probability of ‘this’ given ‘that’” – where the probability of event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depends on the occurrence of event E</a:t>
            </a:r>
            <a:r>
              <a:rPr lang="en-GB" sz="1600" baseline="-25000" dirty="0">
                <a:latin typeface="Helvetica Neue Light" panose="02000403000000020004" pitchFamily="2" charset="0"/>
                <a:ea typeface="Helvetica Neue Light" panose="02000403000000020004" pitchFamily="2" charset="0"/>
              </a:rPr>
              <a:t>2</a:t>
            </a: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notation for representing conditional probabilities using this symbol “|” to represent ‘given’. It is written as: Pr(E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 E</a:t>
            </a:r>
            <a:r>
              <a:rPr lang="en-GB" sz="1600" baseline="-25000" dirty="0">
                <a:latin typeface="Helvetica Neue Light" panose="02000403000000020004" pitchFamily="2" charset="0"/>
                <a:ea typeface="Helvetica Neue Light" panose="02000403000000020004" pitchFamily="2" charset="0"/>
              </a:rPr>
              <a:t>2</a:t>
            </a:r>
            <a:r>
              <a:rPr lang="en-GB" sz="1600" dirty="0">
                <a:latin typeface="Helvetica Neue Light" panose="02000403000000020004" pitchFamily="2" charset="0"/>
                <a:ea typeface="Helvetica Neue Light" panose="02000403000000020004" pitchFamily="2" charset="0"/>
              </a:rPr>
              <a:t>) which means the probability of E</a:t>
            </a:r>
            <a:r>
              <a:rPr lang="en-GB" sz="1600" baseline="-25000" dirty="0">
                <a:latin typeface="Helvetica Neue Light" panose="02000403000000020004" pitchFamily="2" charset="0"/>
                <a:ea typeface="Helvetica Neue Light" panose="02000403000000020004" pitchFamily="2" charset="0"/>
              </a:rPr>
              <a:t>1</a:t>
            </a:r>
            <a:r>
              <a:rPr lang="en-GB" sz="1600" dirty="0">
                <a:latin typeface="Helvetica Neue Light" panose="02000403000000020004" pitchFamily="2" charset="0"/>
                <a:ea typeface="Helvetica Neue Light" panose="02000403000000020004" pitchFamily="2" charset="0"/>
              </a:rPr>
              <a:t> given E</a:t>
            </a:r>
            <a:r>
              <a:rPr lang="en-GB" sz="1600" baseline="-25000" dirty="0">
                <a:latin typeface="Helvetica Neue Light" panose="02000403000000020004" pitchFamily="2" charset="0"/>
                <a:ea typeface="Helvetica Neue Light" panose="02000403000000020004" pitchFamily="2" charset="0"/>
              </a:rPr>
              <a:t>2</a:t>
            </a:r>
          </a:p>
          <a:p>
            <a:pPr lvl="1"/>
            <a:endParaRPr lang="en-GB" sz="1600" baseline="-25000" dirty="0">
              <a:highlight>
                <a:srgbClr val="C0C0C0"/>
              </a:highlight>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Conditional probabilities are computed accordingly as follows:</a:t>
            </a:r>
          </a:p>
        </p:txBody>
      </p:sp>
      <p:sp>
        <p:nvSpPr>
          <p:cNvPr id="9" name="TextBox 8">
            <a:extLst>
              <a:ext uri="{FF2B5EF4-FFF2-40B4-BE49-F238E27FC236}">
                <a16:creationId xmlns:a16="http://schemas.microsoft.com/office/drawing/2014/main" id="{016275C8-F55D-C843-83B3-D79ABFDB70CD}"/>
              </a:ext>
            </a:extLst>
          </p:cNvPr>
          <p:cNvSpPr txBox="1"/>
          <p:nvPr/>
        </p:nvSpPr>
        <p:spPr>
          <a:xfrm>
            <a:off x="8771497" y="5377448"/>
            <a:ext cx="3257623" cy="769441"/>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Notes:  Calculating the conditional probabilities </a:t>
            </a:r>
          </a:p>
          <a:p>
            <a:pPr algn="l"/>
            <a:r>
              <a:rPr lang="en-GB" sz="1100" dirty="0">
                <a:latin typeface="Helvetica Neue Light" panose="02000403000000020004" pitchFamily="2" charset="0"/>
                <a:ea typeface="Helvetica Neue Light" panose="02000403000000020004" pitchFamily="2" charset="0"/>
              </a:rPr>
              <a:t>are quite involved. You will need to calculated the </a:t>
            </a:r>
          </a:p>
          <a:p>
            <a:pPr algn="l"/>
            <a:r>
              <a:rPr lang="en-GB" sz="1100" dirty="0">
                <a:latin typeface="Helvetica Neue Light" panose="02000403000000020004" pitchFamily="2" charset="0"/>
                <a:ea typeface="Helvetica Neue Light" panose="02000403000000020004" pitchFamily="2" charset="0"/>
              </a:rPr>
              <a:t>joint probabilities of E1 and E2, and unconditional </a:t>
            </a:r>
          </a:p>
          <a:p>
            <a:pPr algn="l"/>
            <a:r>
              <a:rPr lang="en-GB" sz="1100" dirty="0">
                <a:latin typeface="Helvetica Neue Light" panose="02000403000000020004" pitchFamily="2" charset="0"/>
                <a:ea typeface="Helvetica Neue Light" panose="02000403000000020004" pitchFamily="2" charset="0"/>
              </a:rPr>
              <a:t>probability of E2 and divide them together.</a:t>
            </a:r>
          </a:p>
        </p:txBody>
      </p:sp>
    </p:spTree>
    <p:extLst>
      <p:ext uri="{BB962C8B-B14F-4D97-AF65-F5344CB8AC3E}">
        <p14:creationId xmlns:p14="http://schemas.microsoft.com/office/powerpoint/2010/main" val="2732229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191799" y="1103723"/>
            <a:ext cx="11262167"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[1]</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nvGraphicFramePr>
        <p:xfrm>
          <a:off x="1514927" y="1703821"/>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9" name="TextBox 8">
            <a:extLst>
              <a:ext uri="{FF2B5EF4-FFF2-40B4-BE49-F238E27FC236}">
                <a16:creationId xmlns:a16="http://schemas.microsoft.com/office/drawing/2014/main" id="{1622A1B0-A42F-0F49-ACC2-485A1A0FEA2F}"/>
              </a:ext>
            </a:extLst>
          </p:cNvPr>
          <p:cNvSpPr txBox="1"/>
          <p:nvPr/>
        </p:nvSpPr>
        <p:spPr>
          <a:xfrm>
            <a:off x="464916" y="3663605"/>
            <a:ext cx="11262168" cy="2062103"/>
          </a:xfrm>
          <a:prstGeom prst="rect">
            <a:avLst/>
          </a:prstGeom>
          <a:noFill/>
        </p:spPr>
        <p:txBody>
          <a:bodyPr wrap="square" rtlCol="0">
            <a:spAutoFit/>
          </a:bodyPr>
          <a:lstStyle/>
          <a:p>
            <a:pPr marL="285750" indent="-285750" algn="l">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We are interested detected presence of adult mosquitoes from breeding sites within an urban or rural setting</a:t>
            </a:r>
          </a:p>
          <a:p>
            <a:pPr marL="285750" indent="-285750" algn="l">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lvl="1"/>
            <a:r>
              <a:rPr lang="en-GB" sz="1600" dirty="0">
                <a:latin typeface="Helvetica Neue Light" panose="02000403000000020004" pitchFamily="2" charset="0"/>
                <a:ea typeface="Helvetica Neue Light" panose="02000403000000020004" pitchFamily="2" charset="0"/>
              </a:rPr>
              <a:t>Let the B represent the event Breeding sites: Aedes</a:t>
            </a:r>
          </a:p>
          <a:p>
            <a:pPr lvl="1"/>
            <a:r>
              <a:rPr lang="en-GB" sz="1600" dirty="0">
                <a:latin typeface="Helvetica Neue Light" panose="02000403000000020004" pitchFamily="2" charset="0"/>
                <a:ea typeface="Helvetica Neue Light" panose="02000403000000020004" pitchFamily="2" charset="0"/>
              </a:rPr>
              <a:t>Let the B’ represent the event Breeding sites: No Aedes</a:t>
            </a:r>
          </a:p>
          <a:p>
            <a:pPr lvl="1"/>
            <a:endParaRPr lang="en-GB" sz="1600" dirty="0">
              <a:highlight>
                <a:srgbClr val="C0C0C0"/>
              </a:highlight>
              <a:latin typeface="Helvetica Neue Light" panose="02000403000000020004" pitchFamily="2" charset="0"/>
              <a:ea typeface="Helvetica Neue Light" panose="02000403000000020004" pitchFamily="2" charset="0"/>
            </a:endParaRPr>
          </a:p>
          <a:p>
            <a:pPr lvl="1"/>
            <a:r>
              <a:rPr lang="en-GB" sz="1600" dirty="0">
                <a:latin typeface="Helvetica Neue Light" panose="02000403000000020004" pitchFamily="2" charset="0"/>
                <a:ea typeface="Helvetica Neue Light" panose="02000403000000020004" pitchFamily="2" charset="0"/>
              </a:rPr>
              <a:t>Let the U represent the event urban area (i.e., total number of breeding sites found in an urban setting)</a:t>
            </a:r>
          </a:p>
          <a:p>
            <a:pPr lvl="1"/>
            <a:r>
              <a:rPr lang="en-GB" sz="1600" dirty="0">
                <a:latin typeface="Helvetica Neue Light" panose="02000403000000020004" pitchFamily="2" charset="0"/>
                <a:ea typeface="Helvetica Neue Light" panose="02000403000000020004" pitchFamily="2" charset="0"/>
              </a:rPr>
              <a:t>Let the U’ represent the event rural area (i.e., total number of breeding sites found in a rural setting)</a:t>
            </a:r>
          </a:p>
          <a:p>
            <a:pPr lvl="1"/>
            <a:endParaRPr lang="en-GB" sz="1600" dirty="0">
              <a:latin typeface="Helvetica Neue Light" panose="02000403000000020004" pitchFamily="2" charset="0"/>
              <a:ea typeface="Helvetica Neue Light" panose="02000403000000020004" pitchFamily="2" charset="0"/>
            </a:endParaRPr>
          </a:p>
        </p:txBody>
      </p:sp>
      <p:sp>
        <p:nvSpPr>
          <p:cNvPr id="5" name="Title 1">
            <a:extLst>
              <a:ext uri="{FF2B5EF4-FFF2-40B4-BE49-F238E27FC236}">
                <a16:creationId xmlns:a16="http://schemas.microsoft.com/office/drawing/2014/main" id="{1FD2AD0D-5842-4E02-7222-304776AEA780}"/>
              </a:ext>
            </a:extLst>
          </p:cNvPr>
          <p:cNvSpPr txBox="1">
            <a:spLocks/>
          </p:cNvSpPr>
          <p:nvPr/>
        </p:nvSpPr>
        <p:spPr>
          <a:xfrm>
            <a:off x="0" y="5829524"/>
            <a:ext cx="2429691" cy="2905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Unconditional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Title 1">
            <a:extLst>
              <a:ext uri="{FF2B5EF4-FFF2-40B4-BE49-F238E27FC236}">
                <a16:creationId xmlns:a16="http://schemas.microsoft.com/office/drawing/2014/main" id="{E6CE8DEF-1E91-3428-8D9B-05B4B295C190}"/>
              </a:ext>
            </a:extLst>
          </p:cNvPr>
          <p:cNvSpPr txBox="1">
            <a:spLocks/>
          </p:cNvSpPr>
          <p:nvPr/>
        </p:nvSpPr>
        <p:spPr>
          <a:xfrm>
            <a:off x="0" y="6191086"/>
            <a:ext cx="223768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Joint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8" name="Title 1">
            <a:extLst>
              <a:ext uri="{FF2B5EF4-FFF2-40B4-BE49-F238E27FC236}">
                <a16:creationId xmlns:a16="http://schemas.microsoft.com/office/drawing/2014/main" id="{47B46F40-8108-5D8E-491D-E983D2D1D9EB}"/>
              </a:ext>
            </a:extLst>
          </p:cNvPr>
          <p:cNvSpPr txBox="1">
            <a:spLocks/>
          </p:cNvSpPr>
          <p:nvPr/>
        </p:nvSpPr>
        <p:spPr>
          <a:xfrm>
            <a:off x="0" y="6555222"/>
            <a:ext cx="223768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Conditional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10" name="Picture 9">
            <a:extLst>
              <a:ext uri="{FF2B5EF4-FFF2-40B4-BE49-F238E27FC236}">
                <a16:creationId xmlns:a16="http://schemas.microsoft.com/office/drawing/2014/main" id="{DC1157C3-54BA-AABF-C71E-3BF0CA83C525}"/>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11" name="Text Placeholder 6">
            <a:extLst>
              <a:ext uri="{FF2B5EF4-FFF2-40B4-BE49-F238E27FC236}">
                <a16:creationId xmlns:a16="http://schemas.microsoft.com/office/drawing/2014/main" id="{268984B0-D335-CD34-898B-A7CE181F5909}"/>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755311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483327" y="1103723"/>
            <a:ext cx="10970640"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[2]</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nvGraphicFramePr>
        <p:xfrm>
          <a:off x="738033" y="1739255"/>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 (/2183)</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 (/2183)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 (/2183)</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r>
                        <a:rPr lang="en-GB" sz="1400" b="1" i="0" dirty="0">
                          <a:latin typeface="HELVETICA NEUE LIGHT" panose="02000403000000020004" pitchFamily="2" charset="0"/>
                          <a:ea typeface="HELVETICA NEUE LIGHT" panose="02000403000000020004" pitchFamily="2" charset="0"/>
                        </a:rPr>
                        <a:t> (/2183)</a:t>
                      </a:r>
                      <a:endParaRPr lang="en-GB" sz="1400" b="1" i="0" dirty="0">
                        <a:latin typeface="Helvetica Neue Light" panose="02000403000000020004" pitchFamily="2" charset="0"/>
                        <a:ea typeface="Helvetica Neue Light" panose="02000403000000020004" pitchFamily="2" charset="0"/>
                      </a:endParaRP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nvGraphicFramePr>
        <p:xfrm>
          <a:off x="738033" y="4254100"/>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0.55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endParaRPr lang="en-GB" sz="1400" b="1" i="0" u="none" strike="noStrike" dirty="0">
                        <a:solidFill>
                          <a:srgbClr val="000000"/>
                        </a:solidFill>
                        <a:effectLst/>
                        <a:latin typeface="HELVETICA NEUE LIGHT" panose="02000403000000020004" pitchFamily="2" charset="0"/>
                        <a:ea typeface="HELVETICA NEUE LIGHT" panose="02000403000000020004" pitchFamily="2" charset="0"/>
                      </a:endParaRP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0.14 P(B)</a:t>
                      </a:r>
                    </a:p>
                  </a:txBody>
                  <a:tcPr marL="9525" marR="9525" marT="9525" marB="0" anchor="ctr">
                    <a:solidFill>
                      <a:schemeClr val="accent1">
                        <a:lumMod val="40000"/>
                        <a:lumOff val="6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0.86 P(B’)</a:t>
                      </a:r>
                    </a:p>
                  </a:txBody>
                  <a:tcPr marL="9525" marR="9525" marT="9525" marB="0" anchor="ct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1</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5" name="TextBox 4">
            <a:extLst>
              <a:ext uri="{FF2B5EF4-FFF2-40B4-BE49-F238E27FC236}">
                <a16:creationId xmlns:a16="http://schemas.microsoft.com/office/drawing/2014/main" id="{58C2FE39-B0C7-8149-84BA-E375BCE0F197}"/>
              </a:ext>
            </a:extLst>
          </p:cNvPr>
          <p:cNvSpPr txBox="1"/>
          <p:nvPr/>
        </p:nvSpPr>
        <p:spPr>
          <a:xfrm>
            <a:off x="9606987" y="1708232"/>
            <a:ext cx="2395603" cy="1954381"/>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Here, we can compute the probabilities by simply dividing the number of events observed by the overall total sample space which is 2183</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The second table, we have simply converted the raw values to probabilities. The light blue shaded cells are the unconditional (or marginal) probabilities</a:t>
            </a:r>
          </a:p>
        </p:txBody>
      </p:sp>
      <p:sp>
        <p:nvSpPr>
          <p:cNvPr id="12" name="Title 1">
            <a:extLst>
              <a:ext uri="{FF2B5EF4-FFF2-40B4-BE49-F238E27FC236}">
                <a16:creationId xmlns:a16="http://schemas.microsoft.com/office/drawing/2014/main" id="{FDAEDBF9-38DA-3C42-A1B8-51BBC2951F7E}"/>
              </a:ext>
            </a:extLst>
          </p:cNvPr>
          <p:cNvSpPr txBox="1">
            <a:spLocks/>
          </p:cNvSpPr>
          <p:nvPr/>
        </p:nvSpPr>
        <p:spPr>
          <a:xfrm>
            <a:off x="117565" y="6458129"/>
            <a:ext cx="2429691" cy="2905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Unconditional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3" name="Rectangle 12">
            <a:extLst>
              <a:ext uri="{FF2B5EF4-FFF2-40B4-BE49-F238E27FC236}">
                <a16:creationId xmlns:a16="http://schemas.microsoft.com/office/drawing/2014/main" id="{780FDE63-7049-6647-A8FC-786682277EA2}"/>
              </a:ext>
            </a:extLst>
          </p:cNvPr>
          <p:cNvSpPr/>
          <p:nvPr/>
        </p:nvSpPr>
        <p:spPr>
          <a:xfrm>
            <a:off x="2853975" y="2872037"/>
            <a:ext cx="4368628" cy="556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4C022375-C2F2-EB47-AD48-EFFE68EEFE62}"/>
              </a:ext>
            </a:extLst>
          </p:cNvPr>
          <p:cNvSpPr/>
          <p:nvPr/>
        </p:nvSpPr>
        <p:spPr>
          <a:xfrm>
            <a:off x="7111271" y="2193361"/>
            <a:ext cx="2291787" cy="8392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12FEDD9B-EAEC-4A3C-812D-B20A066EA72E}"/>
              </a:ext>
            </a:extLst>
          </p:cNvPr>
          <p:cNvCxnSpPr>
            <a:cxnSpLocks/>
          </p:cNvCxnSpPr>
          <p:nvPr/>
        </p:nvCxnSpPr>
        <p:spPr>
          <a:xfrm>
            <a:off x="5020732" y="3662613"/>
            <a:ext cx="0" cy="445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1424BDB-1971-E876-4CDB-BEF8D557AAEE}"/>
              </a:ext>
            </a:extLst>
          </p:cNvPr>
          <p:cNvSpPr txBox="1"/>
          <p:nvPr/>
        </p:nvSpPr>
        <p:spPr>
          <a:xfrm>
            <a:off x="2769459" y="6359762"/>
            <a:ext cx="2268570" cy="430887"/>
          </a:xfrm>
          <a:prstGeom prst="rect">
            <a:avLst/>
          </a:prstGeom>
          <a:noFill/>
          <a:ln>
            <a:solidFill>
              <a:schemeClr val="tx1"/>
            </a:solidFill>
          </a:ln>
        </p:spPr>
        <p:txBody>
          <a:bodyPr wrap="none" rtlCol="0">
            <a:spAutoFit/>
          </a:bodyPr>
          <a:lstStyle/>
          <a:p>
            <a:pPr algn="l"/>
            <a:r>
              <a:rPr lang="en-GB" sz="1100" dirty="0">
                <a:latin typeface="Helvetica Neue Light" panose="02000403000000020004" pitchFamily="2" charset="0"/>
                <a:ea typeface="Helvetica Neue Light" panose="02000403000000020004" pitchFamily="2" charset="0"/>
              </a:rPr>
              <a:t>Probability of finding breeding site </a:t>
            </a:r>
          </a:p>
          <a:p>
            <a:pPr algn="l"/>
            <a:r>
              <a:rPr lang="en-GB" sz="1100" dirty="0">
                <a:latin typeface="Helvetica Neue Light" panose="02000403000000020004" pitchFamily="2" charset="0"/>
                <a:ea typeface="Helvetica Neue Light" panose="02000403000000020004" pitchFamily="2" charset="0"/>
              </a:rPr>
              <a:t>with Aedes mosquito = 0.14 </a:t>
            </a:r>
          </a:p>
        </p:txBody>
      </p:sp>
      <p:sp>
        <p:nvSpPr>
          <p:cNvPr id="10" name="TextBox 9">
            <a:extLst>
              <a:ext uri="{FF2B5EF4-FFF2-40B4-BE49-F238E27FC236}">
                <a16:creationId xmlns:a16="http://schemas.microsoft.com/office/drawing/2014/main" id="{BFCDAA40-BDDC-A957-22EE-DE735B1161AF}"/>
              </a:ext>
            </a:extLst>
          </p:cNvPr>
          <p:cNvSpPr txBox="1"/>
          <p:nvPr/>
        </p:nvSpPr>
        <p:spPr>
          <a:xfrm>
            <a:off x="9734025" y="4679692"/>
            <a:ext cx="2268570" cy="430887"/>
          </a:xfrm>
          <a:prstGeom prst="rect">
            <a:avLst/>
          </a:prstGeom>
          <a:noFill/>
          <a:ln>
            <a:solidFill>
              <a:schemeClr val="tx1"/>
            </a:solidFill>
          </a:ln>
        </p:spPr>
        <p:txBody>
          <a:bodyPr wrap="none" rtlCol="0">
            <a:spAutoFit/>
          </a:bodyPr>
          <a:lstStyle/>
          <a:p>
            <a:pPr algn="l"/>
            <a:r>
              <a:rPr lang="en-GB" sz="1100" dirty="0">
                <a:latin typeface="Helvetica Neue Light" panose="02000403000000020004" pitchFamily="2" charset="0"/>
                <a:ea typeface="Helvetica Neue Light" panose="02000403000000020004" pitchFamily="2" charset="0"/>
              </a:rPr>
              <a:t>Probability of finding breeding site </a:t>
            </a:r>
          </a:p>
          <a:p>
            <a:pPr algn="l"/>
            <a:r>
              <a:rPr lang="en-GB" sz="1100" dirty="0">
                <a:latin typeface="Helvetica Neue Light" panose="02000403000000020004" pitchFamily="2" charset="0"/>
                <a:ea typeface="Helvetica Neue Light" panose="02000403000000020004" pitchFamily="2" charset="0"/>
              </a:rPr>
              <a:t>in Urban location = 0.55 </a:t>
            </a:r>
          </a:p>
        </p:txBody>
      </p:sp>
      <p:cxnSp>
        <p:nvCxnSpPr>
          <p:cNvPr id="15" name="Straight Arrow Connector 14">
            <a:extLst>
              <a:ext uri="{FF2B5EF4-FFF2-40B4-BE49-F238E27FC236}">
                <a16:creationId xmlns:a16="http://schemas.microsoft.com/office/drawing/2014/main" id="{8229D4F2-800C-3CFA-A0A0-496AC969CA95}"/>
              </a:ext>
            </a:extLst>
          </p:cNvPr>
          <p:cNvCxnSpPr/>
          <p:nvPr/>
        </p:nvCxnSpPr>
        <p:spPr>
          <a:xfrm>
            <a:off x="3866846" y="5893180"/>
            <a:ext cx="0" cy="445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9049766-68A5-3D07-7D4F-23BCF3F66758}"/>
              </a:ext>
            </a:extLst>
          </p:cNvPr>
          <p:cNvCxnSpPr>
            <a:cxnSpLocks/>
          </p:cNvCxnSpPr>
          <p:nvPr/>
        </p:nvCxnSpPr>
        <p:spPr>
          <a:xfrm>
            <a:off x="9338025" y="4942780"/>
            <a:ext cx="396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566D179-D5C6-53CF-AD69-71E924DFBBC6}"/>
              </a:ext>
            </a:extLst>
          </p:cNvPr>
          <p:cNvSpPr txBox="1"/>
          <p:nvPr/>
        </p:nvSpPr>
        <p:spPr>
          <a:xfrm>
            <a:off x="5090641" y="6353558"/>
            <a:ext cx="2268570" cy="430887"/>
          </a:xfrm>
          <a:prstGeom prst="rect">
            <a:avLst/>
          </a:prstGeom>
          <a:noFill/>
          <a:ln>
            <a:solidFill>
              <a:schemeClr val="tx1"/>
            </a:solidFill>
          </a:ln>
        </p:spPr>
        <p:txBody>
          <a:bodyPr wrap="none" rtlCol="0">
            <a:spAutoFit/>
          </a:bodyPr>
          <a:lstStyle/>
          <a:p>
            <a:pPr algn="l"/>
            <a:r>
              <a:rPr lang="en-GB" sz="1100" dirty="0">
                <a:latin typeface="Helvetica Neue Light" panose="02000403000000020004" pitchFamily="2" charset="0"/>
                <a:ea typeface="Helvetica Neue Light" panose="02000403000000020004" pitchFamily="2" charset="0"/>
              </a:rPr>
              <a:t>Probability of finding breeding site </a:t>
            </a:r>
          </a:p>
          <a:p>
            <a:pPr algn="l"/>
            <a:r>
              <a:rPr lang="en-GB" sz="1100" dirty="0">
                <a:latin typeface="Helvetica Neue Light" panose="02000403000000020004" pitchFamily="2" charset="0"/>
                <a:ea typeface="Helvetica Neue Light" panose="02000403000000020004" pitchFamily="2" charset="0"/>
              </a:rPr>
              <a:t>with no Aedes mosquito = 0.86 </a:t>
            </a:r>
          </a:p>
        </p:txBody>
      </p:sp>
      <p:cxnSp>
        <p:nvCxnSpPr>
          <p:cNvPr id="20" name="Straight Arrow Connector 19">
            <a:extLst>
              <a:ext uri="{FF2B5EF4-FFF2-40B4-BE49-F238E27FC236}">
                <a16:creationId xmlns:a16="http://schemas.microsoft.com/office/drawing/2014/main" id="{CA5DD739-EA53-7308-5972-B1B1A5CD86C5}"/>
              </a:ext>
            </a:extLst>
          </p:cNvPr>
          <p:cNvCxnSpPr/>
          <p:nvPr/>
        </p:nvCxnSpPr>
        <p:spPr>
          <a:xfrm>
            <a:off x="6188028" y="5886976"/>
            <a:ext cx="0" cy="445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0289384-51F2-1AA7-A1C5-8FC7BE88A096}"/>
              </a:ext>
            </a:extLst>
          </p:cNvPr>
          <p:cNvSpPr txBox="1"/>
          <p:nvPr/>
        </p:nvSpPr>
        <p:spPr>
          <a:xfrm>
            <a:off x="9734025" y="5168600"/>
            <a:ext cx="2268570" cy="430887"/>
          </a:xfrm>
          <a:prstGeom prst="rect">
            <a:avLst/>
          </a:prstGeom>
          <a:noFill/>
          <a:ln>
            <a:solidFill>
              <a:schemeClr val="tx1"/>
            </a:solidFill>
          </a:ln>
        </p:spPr>
        <p:txBody>
          <a:bodyPr wrap="none" rtlCol="0">
            <a:spAutoFit/>
          </a:bodyPr>
          <a:lstStyle/>
          <a:p>
            <a:pPr algn="l"/>
            <a:r>
              <a:rPr lang="en-GB" sz="1100" dirty="0">
                <a:latin typeface="Helvetica Neue Light" panose="02000403000000020004" pitchFamily="2" charset="0"/>
                <a:ea typeface="Helvetica Neue Light" panose="02000403000000020004" pitchFamily="2" charset="0"/>
              </a:rPr>
              <a:t>Probability of finding breeding site </a:t>
            </a:r>
          </a:p>
          <a:p>
            <a:pPr algn="l"/>
            <a:r>
              <a:rPr lang="en-GB" sz="1100" dirty="0">
                <a:latin typeface="Helvetica Neue Light" panose="02000403000000020004" pitchFamily="2" charset="0"/>
                <a:ea typeface="Helvetica Neue Light" panose="02000403000000020004" pitchFamily="2" charset="0"/>
              </a:rPr>
              <a:t>in Rural location = 0.45 </a:t>
            </a:r>
          </a:p>
        </p:txBody>
      </p:sp>
      <p:cxnSp>
        <p:nvCxnSpPr>
          <p:cNvPr id="22" name="Straight Arrow Connector 21">
            <a:extLst>
              <a:ext uri="{FF2B5EF4-FFF2-40B4-BE49-F238E27FC236}">
                <a16:creationId xmlns:a16="http://schemas.microsoft.com/office/drawing/2014/main" id="{72FF43DB-425F-0C8A-57B6-7CA1D2A58437}"/>
              </a:ext>
            </a:extLst>
          </p:cNvPr>
          <p:cNvCxnSpPr>
            <a:cxnSpLocks/>
          </p:cNvCxnSpPr>
          <p:nvPr/>
        </p:nvCxnSpPr>
        <p:spPr>
          <a:xfrm>
            <a:off x="9338025" y="5330312"/>
            <a:ext cx="396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9F2BA39F-F3D5-E45D-C8B7-338ABE498113}"/>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17" name="Text Placeholder 6">
            <a:extLst>
              <a:ext uri="{FF2B5EF4-FFF2-40B4-BE49-F238E27FC236}">
                <a16:creationId xmlns:a16="http://schemas.microsoft.com/office/drawing/2014/main" id="{23793038-48BB-B9E7-0764-441B19A0350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3651544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365761" y="1103723"/>
            <a:ext cx="11088206"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[2]</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nvGraphicFramePr>
        <p:xfrm>
          <a:off x="1247484" y="1730387"/>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 (/2183)</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 (/2183)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 (/2183)</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r>
                        <a:rPr lang="en-GB" sz="1400" b="1" i="0" dirty="0">
                          <a:latin typeface="HELVETICA NEUE LIGHT" panose="02000403000000020004" pitchFamily="2" charset="0"/>
                          <a:ea typeface="HELVETICA NEUE LIGHT" panose="02000403000000020004" pitchFamily="2" charset="0"/>
                        </a:rPr>
                        <a:t> (/2183)</a:t>
                      </a:r>
                      <a:endParaRPr lang="en-GB" sz="1400" b="1" i="0" dirty="0">
                        <a:latin typeface="Helvetica Neue Light" panose="02000403000000020004" pitchFamily="2" charset="0"/>
                        <a:ea typeface="Helvetica Neue Light" panose="02000403000000020004" pitchFamily="2" charset="0"/>
                      </a:endParaRP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nvGraphicFramePr>
        <p:xfrm>
          <a:off x="1247484" y="3977095"/>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0.55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0.45 P(U’)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0.14 P(B)</a:t>
                      </a:r>
                    </a:p>
                  </a:txBody>
                  <a:tcPr marL="9525" marR="9525" marT="9525" marB="0" anchor="ctr">
                    <a:solidFill>
                      <a:schemeClr val="accent1">
                        <a:lumMod val="40000"/>
                        <a:lumOff val="6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0.86 P(B’)</a:t>
                      </a:r>
                    </a:p>
                  </a:txBody>
                  <a:tcPr marL="9525" marR="9525" marT="9525" marB="0" anchor="ct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1</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223768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Joint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DAA93F01-1C1D-E544-8162-677CCFBDDA3C}"/>
              </a:ext>
            </a:extLst>
          </p:cNvPr>
          <p:cNvSpPr/>
          <p:nvPr/>
        </p:nvSpPr>
        <p:spPr>
          <a:xfrm>
            <a:off x="3238331" y="4389512"/>
            <a:ext cx="4597896" cy="9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E382ED59-0A16-8F1F-F575-2436CF8BB8B9}"/>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34DA1436-5659-3921-D199-1D4BF89E4A84}"/>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688982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281312" y="1126543"/>
            <a:ext cx="11264636"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[3]</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nvGraphicFramePr>
        <p:xfrm>
          <a:off x="1365050" y="1765092"/>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endParaRPr lang="en-GB" sz="14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182 (/2183)</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1008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1190</a:t>
                      </a:r>
                    </a:p>
                  </a:txBody>
                  <a:tcP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132 (/2183)</a:t>
                      </a: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861</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accent5">
                        <a:lumMod val="60000"/>
                        <a:lumOff val="4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993</a:t>
                      </a:r>
                    </a:p>
                  </a:txBody>
                  <a:tcP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314</a:t>
                      </a:r>
                    </a:p>
                  </a:txBody>
                  <a:tcPr>
                    <a:solidFill>
                      <a:schemeClr val="accent1">
                        <a:lumMod val="40000"/>
                        <a:lumOff val="60000"/>
                      </a:schemeClr>
                    </a:solidFill>
                  </a:tcPr>
                </a:tc>
                <a:tc>
                  <a:txBody>
                    <a:bodyPr/>
                    <a:lstStyle/>
                    <a:p>
                      <a:pPr algn="ctr"/>
                      <a:r>
                        <a:rPr lang="en-GB" sz="1400" b="1" i="0" dirty="0">
                          <a:latin typeface="Helvetica Neue Light" panose="02000403000000020004" pitchFamily="2" charset="0"/>
                          <a:ea typeface="Helvetica Neue Light" panose="02000403000000020004" pitchFamily="2" charset="0"/>
                        </a:rPr>
                        <a:t>1869</a:t>
                      </a:r>
                    </a:p>
                  </a:txBody>
                  <a:tcP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2183</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nvGraphicFramePr>
        <p:xfrm>
          <a:off x="1365050" y="4011800"/>
          <a:ext cx="8599992" cy="1639080"/>
        </p:xfrm>
        <a:graphic>
          <a:graphicData uri="http://schemas.openxmlformats.org/drawingml/2006/table">
            <a:tbl>
              <a:tblPr firstRow="1" bandRow="1">
                <a:tableStyleId>{5940675A-B579-460E-94D1-54222C63F5DA}</a:tableStyleId>
              </a:tblPr>
              <a:tblGrid>
                <a:gridCol w="2149998">
                  <a:extLst>
                    <a:ext uri="{9D8B030D-6E8A-4147-A177-3AD203B41FA5}">
                      <a16:colId xmlns:a16="http://schemas.microsoft.com/office/drawing/2014/main" val="254923394"/>
                    </a:ext>
                  </a:extLst>
                </a:gridCol>
                <a:gridCol w="2149998">
                  <a:extLst>
                    <a:ext uri="{9D8B030D-6E8A-4147-A177-3AD203B41FA5}">
                      <a16:colId xmlns:a16="http://schemas.microsoft.com/office/drawing/2014/main" val="1960465526"/>
                    </a:ext>
                  </a:extLst>
                </a:gridCol>
                <a:gridCol w="2149998">
                  <a:extLst>
                    <a:ext uri="{9D8B030D-6E8A-4147-A177-3AD203B41FA5}">
                      <a16:colId xmlns:a16="http://schemas.microsoft.com/office/drawing/2014/main" val="2700402843"/>
                    </a:ext>
                  </a:extLst>
                </a:gridCol>
                <a:gridCol w="2149998">
                  <a:extLst>
                    <a:ext uri="{9D8B030D-6E8A-4147-A177-3AD203B41FA5}">
                      <a16:colId xmlns:a16="http://schemas.microsoft.com/office/drawing/2014/main" val="3292900590"/>
                    </a:ext>
                  </a:extLst>
                </a:gridCol>
              </a:tblGrid>
              <a:tr h="313606">
                <a:tc>
                  <a:txBody>
                    <a:bodyPr/>
                    <a:lstStyle/>
                    <a:p>
                      <a:pPr algn="ctr"/>
                      <a:endParaRPr lang="en-GB" sz="1400" b="0" i="0">
                        <a:latin typeface="Helvetica Neue Light" panose="02000403000000020004" pitchFamily="2" charset="0"/>
                        <a:ea typeface="Helvetica Neue Light" panose="02000403000000020004" pitchFamily="2" charset="0"/>
                      </a:endParaRPr>
                    </a:p>
                  </a:txBody>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Breeding sites: No Aedes</a:t>
                      </a:r>
                    </a:p>
                    <a:p>
                      <a:pPr algn="ctr"/>
                      <a:r>
                        <a:rPr lang="en-GB" sz="14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0.0834 </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0.4617 </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0.55 </a:t>
                      </a:r>
                      <a:r>
                        <a:rPr lang="en-GB" sz="14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0.0605 </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0.3944 </a:t>
                      </a:r>
                      <a:r>
                        <a:rPr lang="en-GB" sz="14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0.45 </a:t>
                      </a:r>
                      <a:r>
                        <a:rPr lang="en-GB" sz="14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73640">
                <a:tc>
                  <a:txBody>
                    <a:bodyPr/>
                    <a:lstStyle/>
                    <a:p>
                      <a:pPr algn="ctr"/>
                      <a:r>
                        <a:rPr lang="en-GB" sz="14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0.14 </a:t>
                      </a:r>
                      <a:r>
                        <a:rPr lang="en-GB" sz="14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a:t>
                      </a:r>
                    </a:p>
                  </a:txBody>
                  <a:tcPr marL="9525" marR="9525" marT="9525" marB="0" anchor="ctr">
                    <a:solidFill>
                      <a:schemeClr val="accent1">
                        <a:lumMod val="40000"/>
                        <a:lumOff val="60000"/>
                      </a:schemeClr>
                    </a:solidFill>
                  </a:tcPr>
                </a:tc>
                <a:tc>
                  <a:txBody>
                    <a:bodyPr/>
                    <a:lstStyle/>
                    <a:p>
                      <a:pPr algn="ctr" fontAlgn="b"/>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0.86 </a:t>
                      </a:r>
                      <a:r>
                        <a:rPr lang="en-GB" sz="14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400" b="1" i="0" u="none" strike="noStrike" dirty="0">
                          <a:solidFill>
                            <a:srgbClr val="000000"/>
                          </a:solidFill>
                          <a:effectLst/>
                          <a:latin typeface="HELVETICA NEUE LIGHT" panose="02000403000000020004" pitchFamily="2" charset="0"/>
                          <a:ea typeface="HELVETICA NEUE LIGHT" panose="02000403000000020004" pitchFamily="2" charset="0"/>
                        </a:rPr>
                        <a:t>(B’)</a:t>
                      </a:r>
                    </a:p>
                  </a:txBody>
                  <a:tcPr marL="9525" marR="9525" marT="9525" marB="0" anchor="ctr">
                    <a:solidFill>
                      <a:schemeClr val="accent1">
                        <a:lumMod val="40000"/>
                        <a:lumOff val="60000"/>
                      </a:schemeClr>
                    </a:solidFill>
                  </a:tcPr>
                </a:tc>
                <a:tc>
                  <a:txBody>
                    <a:bodyPr/>
                    <a:lstStyle/>
                    <a:p>
                      <a:pPr algn="ctr"/>
                      <a:r>
                        <a:rPr lang="en-GB" sz="1400" b="0" i="0" dirty="0">
                          <a:latin typeface="Helvetica Neue Light" panose="02000403000000020004" pitchFamily="2" charset="0"/>
                          <a:ea typeface="Helvetica Neue Light" panose="02000403000000020004" pitchFamily="2" charset="0"/>
                        </a:rPr>
                        <a:t>Grand total: </a:t>
                      </a:r>
                      <a:r>
                        <a:rPr lang="en-GB" sz="1400" b="1" i="0" dirty="0">
                          <a:latin typeface="Helvetica Neue Light" panose="02000403000000020004" pitchFamily="2" charset="0"/>
                          <a:ea typeface="Helvetica Neue Light" panose="02000403000000020004" pitchFamily="2" charset="0"/>
                        </a:rPr>
                        <a:t>1</a:t>
                      </a:r>
                      <a:endParaRPr lang="en-GB" sz="14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223768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Joint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DAA93F01-1C1D-E544-8162-677CCFBDDA3C}"/>
              </a:ext>
            </a:extLst>
          </p:cNvPr>
          <p:cNvSpPr/>
          <p:nvPr/>
        </p:nvSpPr>
        <p:spPr>
          <a:xfrm>
            <a:off x="3355897" y="4424217"/>
            <a:ext cx="4597896" cy="9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95E6FCF-47BC-0143-9DA1-A5C88B6F2A6F}"/>
              </a:ext>
            </a:extLst>
          </p:cNvPr>
          <p:cNvSpPr txBox="1"/>
          <p:nvPr/>
        </p:nvSpPr>
        <p:spPr>
          <a:xfrm>
            <a:off x="10254343" y="1739254"/>
            <a:ext cx="1787514" cy="1446550"/>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In the second table, we can convert these raw values to joint probabilities. The dark blue shaded cells are the joints probabilities computed by using the formula shown in slide #20</a:t>
            </a:r>
          </a:p>
        </p:txBody>
      </p:sp>
      <p:cxnSp>
        <p:nvCxnSpPr>
          <p:cNvPr id="5" name="Straight Arrow Connector 4">
            <a:extLst>
              <a:ext uri="{FF2B5EF4-FFF2-40B4-BE49-F238E27FC236}">
                <a16:creationId xmlns:a16="http://schemas.microsoft.com/office/drawing/2014/main" id="{FBADB66F-A0E7-7995-5A7D-A218AC36AC4B}"/>
              </a:ext>
            </a:extLst>
          </p:cNvPr>
          <p:cNvCxnSpPr>
            <a:cxnSpLocks/>
          </p:cNvCxnSpPr>
          <p:nvPr/>
        </p:nvCxnSpPr>
        <p:spPr>
          <a:xfrm>
            <a:off x="5660812" y="3488359"/>
            <a:ext cx="0" cy="445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2A7A6D3-D272-06BA-8343-7420155CEC5B}"/>
              </a:ext>
            </a:extLst>
          </p:cNvPr>
          <p:cNvSpPr txBox="1"/>
          <p:nvPr/>
        </p:nvSpPr>
        <p:spPr>
          <a:xfrm>
            <a:off x="3406640" y="6145788"/>
            <a:ext cx="2133918" cy="600164"/>
          </a:xfrm>
          <a:prstGeom prst="rect">
            <a:avLst/>
          </a:prstGeom>
          <a:noFill/>
          <a:ln>
            <a:solidFill>
              <a:schemeClr val="tx1"/>
            </a:solidFill>
          </a:ln>
        </p:spPr>
        <p:txBody>
          <a:bodyPr wrap="none" rtlCol="0">
            <a:spAutoFit/>
          </a:bodyPr>
          <a:lstStyle/>
          <a:p>
            <a:pPr algn="l"/>
            <a:r>
              <a:rPr lang="en-GB" sz="1100" dirty="0">
                <a:latin typeface="Helvetica Neue Light" panose="02000403000000020004" pitchFamily="2" charset="0"/>
                <a:ea typeface="Helvetica Neue Light" panose="02000403000000020004" pitchFamily="2" charset="0"/>
              </a:rPr>
              <a:t>Probability of finding a breeding </a:t>
            </a:r>
          </a:p>
          <a:p>
            <a:pPr algn="l"/>
            <a:r>
              <a:rPr lang="en-GB" sz="1100" dirty="0">
                <a:latin typeface="Helvetica Neue Light" panose="02000403000000020004" pitchFamily="2" charset="0"/>
                <a:ea typeface="Helvetica Neue Light" panose="02000403000000020004" pitchFamily="2" charset="0"/>
              </a:rPr>
              <a:t>site with Aedes mosquitoes in </a:t>
            </a:r>
          </a:p>
          <a:p>
            <a:pPr algn="l"/>
            <a:r>
              <a:rPr lang="en-GB" sz="1100" dirty="0">
                <a:latin typeface="Helvetica Neue Light" panose="02000403000000020004" pitchFamily="2" charset="0"/>
                <a:ea typeface="Helvetica Neue Light" panose="02000403000000020004" pitchFamily="2" charset="0"/>
              </a:rPr>
              <a:t>rural areas = 0.0605 (6.05%) </a:t>
            </a:r>
          </a:p>
        </p:txBody>
      </p:sp>
      <p:cxnSp>
        <p:nvCxnSpPr>
          <p:cNvPr id="9" name="Straight Arrow Connector 8">
            <a:extLst>
              <a:ext uri="{FF2B5EF4-FFF2-40B4-BE49-F238E27FC236}">
                <a16:creationId xmlns:a16="http://schemas.microsoft.com/office/drawing/2014/main" id="{F07B7647-78DC-9DF4-BAC5-2210DD99475B}"/>
              </a:ext>
            </a:extLst>
          </p:cNvPr>
          <p:cNvCxnSpPr>
            <a:cxnSpLocks/>
          </p:cNvCxnSpPr>
          <p:nvPr/>
        </p:nvCxnSpPr>
        <p:spPr>
          <a:xfrm>
            <a:off x="4489629" y="5262676"/>
            <a:ext cx="0" cy="850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1213B58-7E84-1A51-9F12-B094A880ACB3}"/>
              </a:ext>
            </a:extLst>
          </p:cNvPr>
          <p:cNvSpPr txBox="1"/>
          <p:nvPr/>
        </p:nvSpPr>
        <p:spPr>
          <a:xfrm>
            <a:off x="5654845" y="6143823"/>
            <a:ext cx="2217274" cy="600164"/>
          </a:xfrm>
          <a:prstGeom prst="rect">
            <a:avLst/>
          </a:prstGeom>
          <a:noFill/>
          <a:ln>
            <a:solidFill>
              <a:schemeClr val="tx1"/>
            </a:solidFill>
          </a:ln>
        </p:spPr>
        <p:txBody>
          <a:bodyPr wrap="none" rtlCol="0">
            <a:spAutoFit/>
          </a:bodyPr>
          <a:lstStyle/>
          <a:p>
            <a:pPr algn="l"/>
            <a:r>
              <a:rPr lang="en-GB" sz="1100" dirty="0">
                <a:latin typeface="Helvetica Neue Light" panose="02000403000000020004" pitchFamily="2" charset="0"/>
                <a:ea typeface="Helvetica Neue Light" panose="02000403000000020004" pitchFamily="2" charset="0"/>
              </a:rPr>
              <a:t>Probability of finding a breeding </a:t>
            </a:r>
          </a:p>
          <a:p>
            <a:pPr algn="l"/>
            <a:r>
              <a:rPr lang="en-GB" sz="1100" dirty="0">
                <a:latin typeface="Helvetica Neue Light" panose="02000403000000020004" pitchFamily="2" charset="0"/>
                <a:ea typeface="Helvetica Neue Light" panose="02000403000000020004" pitchFamily="2" charset="0"/>
              </a:rPr>
              <a:t>site with no Aedes mosquitoes in </a:t>
            </a:r>
          </a:p>
          <a:p>
            <a:pPr algn="l"/>
            <a:r>
              <a:rPr lang="en-GB" sz="1100" dirty="0">
                <a:latin typeface="Helvetica Neue Light" panose="02000403000000020004" pitchFamily="2" charset="0"/>
                <a:ea typeface="Helvetica Neue Light" panose="02000403000000020004" pitchFamily="2" charset="0"/>
              </a:rPr>
              <a:t>rural areas = 0.3944 (39.44%) </a:t>
            </a:r>
          </a:p>
        </p:txBody>
      </p:sp>
      <p:cxnSp>
        <p:nvCxnSpPr>
          <p:cNvPr id="15" name="Straight Arrow Connector 14">
            <a:extLst>
              <a:ext uri="{FF2B5EF4-FFF2-40B4-BE49-F238E27FC236}">
                <a16:creationId xmlns:a16="http://schemas.microsoft.com/office/drawing/2014/main" id="{D2D489FD-B0C9-3863-0FBE-F20109538C6C}"/>
              </a:ext>
            </a:extLst>
          </p:cNvPr>
          <p:cNvCxnSpPr>
            <a:cxnSpLocks/>
          </p:cNvCxnSpPr>
          <p:nvPr/>
        </p:nvCxnSpPr>
        <p:spPr>
          <a:xfrm>
            <a:off x="6743801" y="5230305"/>
            <a:ext cx="0" cy="850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0410E816-AC54-470C-90BB-EBCC16F4E427}"/>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16" name="Text Placeholder 6">
            <a:extLst>
              <a:ext uri="{FF2B5EF4-FFF2-40B4-BE49-F238E27FC236}">
                <a16:creationId xmlns:a16="http://schemas.microsoft.com/office/drawing/2014/main" id="{7BFFC6C4-BD11-460E-57B0-96A8B4971777}"/>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3302353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287383" y="1103723"/>
            <a:ext cx="11528565" cy="458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400" b="1" dirty="0">
                <a:latin typeface="HELVETICA NEUE LIGHT" panose="02000403000000020004" pitchFamily="2" charset="0"/>
                <a:ea typeface="HELVETICA NEUE LIGHT" panose="02000403000000020004" pitchFamily="2" charset="0"/>
                <a:cs typeface="Helvetica Neue" panose="02000503000000020004" pitchFamily="2" charset="0"/>
              </a:rPr>
              <a:t>Example: Study on measuring abundance of Adult mosquitoes in Location A [3]</a:t>
            </a:r>
            <a:endParaRPr lang="en-GB" sz="2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graphicFrame>
        <p:nvGraphicFramePr>
          <p:cNvPr id="7" name="Table 7">
            <a:extLst>
              <a:ext uri="{FF2B5EF4-FFF2-40B4-BE49-F238E27FC236}">
                <a16:creationId xmlns:a16="http://schemas.microsoft.com/office/drawing/2014/main" id="{573A7C6F-3268-6B4F-A54F-1701D6204E9C}"/>
              </a:ext>
            </a:extLst>
          </p:cNvPr>
          <p:cNvGraphicFramePr>
            <a:graphicFrameLocks noGrp="1"/>
          </p:cNvGraphicFramePr>
          <p:nvPr/>
        </p:nvGraphicFramePr>
        <p:xfrm>
          <a:off x="738033" y="1739255"/>
          <a:ext cx="8209196" cy="1364667"/>
        </p:xfrm>
        <a:graphic>
          <a:graphicData uri="http://schemas.openxmlformats.org/drawingml/2006/table">
            <a:tbl>
              <a:tblPr firstRow="1" bandRow="1">
                <a:tableStyleId>{5940675A-B579-460E-94D1-54222C63F5DA}</a:tableStyleId>
              </a:tblPr>
              <a:tblGrid>
                <a:gridCol w="2052299">
                  <a:extLst>
                    <a:ext uri="{9D8B030D-6E8A-4147-A177-3AD203B41FA5}">
                      <a16:colId xmlns:a16="http://schemas.microsoft.com/office/drawing/2014/main" val="254923394"/>
                    </a:ext>
                  </a:extLst>
                </a:gridCol>
                <a:gridCol w="2052299">
                  <a:extLst>
                    <a:ext uri="{9D8B030D-6E8A-4147-A177-3AD203B41FA5}">
                      <a16:colId xmlns:a16="http://schemas.microsoft.com/office/drawing/2014/main" val="1960465526"/>
                    </a:ext>
                  </a:extLst>
                </a:gridCol>
                <a:gridCol w="2052299">
                  <a:extLst>
                    <a:ext uri="{9D8B030D-6E8A-4147-A177-3AD203B41FA5}">
                      <a16:colId xmlns:a16="http://schemas.microsoft.com/office/drawing/2014/main" val="2700402843"/>
                    </a:ext>
                  </a:extLst>
                </a:gridCol>
                <a:gridCol w="2052299">
                  <a:extLst>
                    <a:ext uri="{9D8B030D-6E8A-4147-A177-3AD203B41FA5}">
                      <a16:colId xmlns:a16="http://schemas.microsoft.com/office/drawing/2014/main" val="3292900590"/>
                    </a:ext>
                  </a:extLst>
                </a:gridCol>
              </a:tblGrid>
              <a:tr h="357064">
                <a:tc>
                  <a:txBody>
                    <a:bodyPr/>
                    <a:lstStyle/>
                    <a:p>
                      <a:pPr algn="ctr"/>
                      <a:endParaRPr lang="en-GB" sz="1100" b="0" i="0">
                        <a:latin typeface="Helvetica Neue Light" panose="02000403000000020004" pitchFamily="2" charset="0"/>
                        <a:ea typeface="Helvetica Neue Light" panose="02000403000000020004" pitchFamily="2" charset="0"/>
                      </a:endParaRPr>
                    </a:p>
                  </a:txBody>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No Aedes</a:t>
                      </a:r>
                    </a:p>
                    <a:p>
                      <a:pPr algn="ctr"/>
                      <a:endParaRPr lang="en-GB" sz="1100" b="0" i="0" dirty="0">
                        <a:latin typeface="Helvetica Neue Light" panose="02000403000000020004" pitchFamily="2" charset="0"/>
                        <a:ea typeface="Helvetica Neue Light" panose="02000403000000020004" pitchFamily="2" charset="0"/>
                      </a:endParaRP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Urban</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182</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1008</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1190</a:t>
                      </a:r>
                    </a:p>
                  </a:txBody>
                  <a:tcPr>
                    <a:solidFill>
                      <a:schemeClr val="accent1">
                        <a:lumMod val="40000"/>
                        <a:lumOff val="60000"/>
                      </a:schemeClr>
                    </a:solidFill>
                  </a:tcPr>
                </a:tc>
                <a:extLst>
                  <a:ext uri="{0D108BD9-81ED-4DB2-BD59-A6C34878D82A}">
                    <a16:rowId xmlns:a16="http://schemas.microsoft.com/office/drawing/2014/main" val="2235055778"/>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Rural</a:t>
                      </a:r>
                    </a:p>
                  </a:txBody>
                  <a:tcPr>
                    <a:solidFill>
                      <a:schemeClr val="accent4">
                        <a:lumMod val="20000"/>
                        <a:lumOff val="8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132</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861</a:t>
                      </a:r>
                    </a:p>
                  </a:txBody>
                  <a:tcPr>
                    <a:solidFill>
                      <a:schemeClr val="accent5">
                        <a:lumMod val="60000"/>
                        <a:lumOff val="4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993</a:t>
                      </a:r>
                    </a:p>
                  </a:txBody>
                  <a:tcPr>
                    <a:solidFill>
                      <a:schemeClr val="accent1">
                        <a:lumMod val="40000"/>
                        <a:lumOff val="60000"/>
                      </a:schemeClr>
                    </a:solidFill>
                  </a:tcPr>
                </a:tc>
                <a:extLst>
                  <a:ext uri="{0D108BD9-81ED-4DB2-BD59-A6C34878D82A}">
                    <a16:rowId xmlns:a16="http://schemas.microsoft.com/office/drawing/2014/main" val="3083130786"/>
                  </a:ext>
                </a:extLst>
              </a:tr>
              <a:tr h="312649">
                <a:tc>
                  <a:txBody>
                    <a:bodyPr/>
                    <a:lstStyle/>
                    <a:p>
                      <a:pPr algn="ctr"/>
                      <a:r>
                        <a:rPr lang="en-GB" sz="11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314</a:t>
                      </a:r>
                    </a:p>
                  </a:txBody>
                  <a:tcPr>
                    <a:solidFill>
                      <a:schemeClr val="accent1">
                        <a:lumMod val="40000"/>
                        <a:lumOff val="60000"/>
                      </a:schemeClr>
                    </a:solidFill>
                  </a:tcPr>
                </a:tc>
                <a:tc>
                  <a:txBody>
                    <a:bodyPr/>
                    <a:lstStyle/>
                    <a:p>
                      <a:pPr algn="ctr"/>
                      <a:r>
                        <a:rPr lang="en-GB" sz="1100" b="1" i="0" dirty="0">
                          <a:latin typeface="Helvetica Neue Light" panose="02000403000000020004" pitchFamily="2" charset="0"/>
                          <a:ea typeface="Helvetica Neue Light" panose="02000403000000020004" pitchFamily="2" charset="0"/>
                        </a:rPr>
                        <a:t>1869</a:t>
                      </a:r>
                    </a:p>
                  </a:txBody>
                  <a:tcPr>
                    <a:solidFill>
                      <a:schemeClr val="accent1">
                        <a:lumMod val="40000"/>
                        <a:lumOff val="6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Grand total: </a:t>
                      </a:r>
                      <a:r>
                        <a:rPr lang="en-GB" sz="1100" b="1" i="0" dirty="0">
                          <a:latin typeface="Helvetica Neue Light" panose="02000403000000020004" pitchFamily="2" charset="0"/>
                          <a:ea typeface="Helvetica Neue Light" panose="02000403000000020004" pitchFamily="2" charset="0"/>
                        </a:rPr>
                        <a:t>2183</a:t>
                      </a:r>
                      <a:endParaRPr lang="en-GB" sz="11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graphicFrame>
        <p:nvGraphicFramePr>
          <p:cNvPr id="11" name="Table 7">
            <a:extLst>
              <a:ext uri="{FF2B5EF4-FFF2-40B4-BE49-F238E27FC236}">
                <a16:creationId xmlns:a16="http://schemas.microsoft.com/office/drawing/2014/main" id="{6A8FF34E-7092-3242-8A3E-0AEDA7E3DEA4}"/>
              </a:ext>
            </a:extLst>
          </p:cNvPr>
          <p:cNvGraphicFramePr>
            <a:graphicFrameLocks noGrp="1"/>
          </p:cNvGraphicFramePr>
          <p:nvPr/>
        </p:nvGraphicFramePr>
        <p:xfrm>
          <a:off x="738033" y="3280594"/>
          <a:ext cx="8209196" cy="1351818"/>
        </p:xfrm>
        <a:graphic>
          <a:graphicData uri="http://schemas.openxmlformats.org/drawingml/2006/table">
            <a:tbl>
              <a:tblPr firstRow="1" bandRow="1">
                <a:tableStyleId>{5940675A-B579-460E-94D1-54222C63F5DA}</a:tableStyleId>
              </a:tblPr>
              <a:tblGrid>
                <a:gridCol w="2052299">
                  <a:extLst>
                    <a:ext uri="{9D8B030D-6E8A-4147-A177-3AD203B41FA5}">
                      <a16:colId xmlns:a16="http://schemas.microsoft.com/office/drawing/2014/main" val="254923394"/>
                    </a:ext>
                  </a:extLst>
                </a:gridCol>
                <a:gridCol w="2052299">
                  <a:extLst>
                    <a:ext uri="{9D8B030D-6E8A-4147-A177-3AD203B41FA5}">
                      <a16:colId xmlns:a16="http://schemas.microsoft.com/office/drawing/2014/main" val="1960465526"/>
                    </a:ext>
                  </a:extLst>
                </a:gridCol>
                <a:gridCol w="2052299">
                  <a:extLst>
                    <a:ext uri="{9D8B030D-6E8A-4147-A177-3AD203B41FA5}">
                      <a16:colId xmlns:a16="http://schemas.microsoft.com/office/drawing/2014/main" val="2700402843"/>
                    </a:ext>
                  </a:extLst>
                </a:gridCol>
                <a:gridCol w="2052299">
                  <a:extLst>
                    <a:ext uri="{9D8B030D-6E8A-4147-A177-3AD203B41FA5}">
                      <a16:colId xmlns:a16="http://schemas.microsoft.com/office/drawing/2014/main" val="3292900590"/>
                    </a:ext>
                  </a:extLst>
                </a:gridCol>
              </a:tblGrid>
              <a:tr h="352174">
                <a:tc>
                  <a:txBody>
                    <a:bodyPr/>
                    <a:lstStyle/>
                    <a:p>
                      <a:pPr algn="ctr"/>
                      <a:endParaRPr lang="en-GB" sz="1100" b="0" i="0">
                        <a:latin typeface="Helvetica Neue Light" panose="02000403000000020004" pitchFamily="2" charset="0"/>
                        <a:ea typeface="Helvetica Neue Light" panose="02000403000000020004" pitchFamily="2" charset="0"/>
                      </a:endParaRPr>
                    </a:p>
                  </a:txBody>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Aedes</a:t>
                      </a:r>
                    </a:p>
                    <a:p>
                      <a:pPr algn="ctr"/>
                      <a:r>
                        <a:rPr lang="en-GB" sz="11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Breeding sites: No Aedes</a:t>
                      </a:r>
                    </a:p>
                    <a:p>
                      <a:pPr algn="ctr"/>
                      <a:r>
                        <a:rPr lang="en-GB" sz="1100" b="0" i="0" dirty="0">
                          <a:latin typeface="Helvetica Neue Light" panose="02000403000000020004" pitchFamily="2" charset="0"/>
                          <a:ea typeface="Helvetica Neue Light" panose="02000403000000020004" pitchFamily="2" charset="0"/>
                        </a:rPr>
                        <a:t>(B’)</a:t>
                      </a:r>
                    </a:p>
                  </a:txBody>
                  <a:tcPr>
                    <a:solidFill>
                      <a:schemeClr val="accent6">
                        <a:lumMod val="20000"/>
                        <a:lumOff val="8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Sum (Row)</a:t>
                      </a:r>
                    </a:p>
                  </a:txBody>
                  <a:tcPr>
                    <a:solidFill>
                      <a:schemeClr val="bg2">
                        <a:lumMod val="90000"/>
                      </a:schemeClr>
                    </a:solidFill>
                  </a:tcPr>
                </a:tc>
                <a:extLst>
                  <a:ext uri="{0D108BD9-81ED-4DB2-BD59-A6C34878D82A}">
                    <a16:rowId xmlns:a16="http://schemas.microsoft.com/office/drawing/2014/main" val="823898921"/>
                  </a:ext>
                </a:extLst>
              </a:tr>
              <a:tr h="308366">
                <a:tc>
                  <a:txBody>
                    <a:bodyPr/>
                    <a:lstStyle/>
                    <a:p>
                      <a:pPr algn="ctr"/>
                      <a:r>
                        <a:rPr lang="en-GB" sz="1100" b="0" i="0" dirty="0">
                          <a:latin typeface="Helvetica Neue Light" panose="02000403000000020004" pitchFamily="2" charset="0"/>
                          <a:ea typeface="Helvetica Neue Light" panose="02000403000000020004" pitchFamily="2" charset="0"/>
                        </a:rPr>
                        <a:t>Urban (U)</a:t>
                      </a:r>
                    </a:p>
                  </a:txBody>
                  <a:tcPr>
                    <a:solidFill>
                      <a:schemeClr val="accent4">
                        <a:lumMod val="20000"/>
                        <a:lumOff val="8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0.0834 </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0.4617 </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0.55 </a:t>
                      </a:r>
                      <a:r>
                        <a:rPr lang="en-GB" sz="11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235055778"/>
                  </a:ext>
                </a:extLst>
              </a:tr>
              <a:tr h="308366">
                <a:tc>
                  <a:txBody>
                    <a:bodyPr/>
                    <a:lstStyle/>
                    <a:p>
                      <a:pPr algn="ctr"/>
                      <a:r>
                        <a:rPr lang="en-GB" sz="1100" b="0" i="0" dirty="0">
                          <a:latin typeface="Helvetica Neue Light" panose="02000403000000020004" pitchFamily="2" charset="0"/>
                          <a:ea typeface="Helvetica Neue Light" panose="02000403000000020004" pitchFamily="2" charset="0"/>
                        </a:rPr>
                        <a:t>Rural (U’)</a:t>
                      </a:r>
                    </a:p>
                  </a:txBody>
                  <a:tcPr>
                    <a:solidFill>
                      <a:schemeClr val="accent4">
                        <a:lumMod val="20000"/>
                        <a:lumOff val="8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0.0605 </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0.3944 </a:t>
                      </a:r>
                      <a:r>
                        <a:rPr lang="en-GB" sz="1100" b="0" i="0" u="none" strike="noStrike" dirty="0">
                          <a:solidFill>
                            <a:srgbClr val="000000"/>
                          </a:solidFill>
                          <a:effectLst/>
                          <a:latin typeface="Helvetica Neue Light" panose="02000403000000020004" pitchFamily="2" charset="0"/>
                          <a:ea typeface="Helvetica Neue Light" panose="02000403000000020004" pitchFamily="2" charset="0"/>
                        </a:rPr>
                        <a:t>Pr(B’ &amp; U’)</a:t>
                      </a:r>
                    </a:p>
                  </a:txBody>
                  <a:tcPr marL="9525" marR="9525" marT="9525" marB="0" anchor="ctr">
                    <a:solidFill>
                      <a:schemeClr val="accent5">
                        <a:lumMod val="60000"/>
                        <a:lumOff val="4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0.45 </a:t>
                      </a:r>
                      <a:r>
                        <a:rPr lang="en-GB" sz="11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(U’)</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83130786"/>
                  </a:ext>
                </a:extLst>
              </a:tr>
              <a:tr h="308366">
                <a:tc>
                  <a:txBody>
                    <a:bodyPr/>
                    <a:lstStyle/>
                    <a:p>
                      <a:pPr algn="ctr"/>
                      <a:r>
                        <a:rPr lang="en-GB" sz="1100" b="0" i="0" dirty="0">
                          <a:latin typeface="Helvetica Neue Light" panose="02000403000000020004" pitchFamily="2" charset="0"/>
                          <a:ea typeface="Helvetica Neue Light" panose="02000403000000020004" pitchFamily="2" charset="0"/>
                        </a:rPr>
                        <a:t>Sum (Column)</a:t>
                      </a:r>
                    </a:p>
                  </a:txBody>
                  <a:tcPr>
                    <a:solidFill>
                      <a:schemeClr val="bg2">
                        <a:lumMod val="9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0.14 </a:t>
                      </a:r>
                      <a:r>
                        <a:rPr lang="en-GB" sz="11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(B)</a:t>
                      </a:r>
                    </a:p>
                  </a:txBody>
                  <a:tcPr marL="9525" marR="9525" marT="9525" marB="0" anchor="ctr">
                    <a:solidFill>
                      <a:schemeClr val="accent1">
                        <a:lumMod val="40000"/>
                        <a:lumOff val="60000"/>
                      </a:schemeClr>
                    </a:solidFill>
                  </a:tcPr>
                </a:tc>
                <a:tc>
                  <a:txBody>
                    <a:bodyPr/>
                    <a:lstStyle/>
                    <a:p>
                      <a:pPr algn="ctr" fontAlgn="b"/>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0.86 </a:t>
                      </a:r>
                      <a:r>
                        <a:rPr lang="en-GB" sz="1100" b="1" i="0" u="none" strike="noStrike" dirty="0" err="1">
                          <a:solidFill>
                            <a:srgbClr val="000000"/>
                          </a:solidFill>
                          <a:effectLst/>
                          <a:latin typeface="HELVETICA NEUE LIGHT" panose="02000403000000020004" pitchFamily="2" charset="0"/>
                          <a:ea typeface="HELVETICA NEUE LIGHT" panose="02000403000000020004" pitchFamily="2" charset="0"/>
                        </a:rPr>
                        <a:t>Pr</a:t>
                      </a:r>
                      <a:r>
                        <a:rPr lang="en-GB" sz="1100" b="1" i="0" u="none" strike="noStrike" dirty="0">
                          <a:solidFill>
                            <a:srgbClr val="000000"/>
                          </a:solidFill>
                          <a:effectLst/>
                          <a:latin typeface="HELVETICA NEUE LIGHT" panose="02000403000000020004" pitchFamily="2" charset="0"/>
                          <a:ea typeface="HELVETICA NEUE LIGHT" panose="02000403000000020004" pitchFamily="2" charset="0"/>
                        </a:rPr>
                        <a:t>(B’)</a:t>
                      </a:r>
                    </a:p>
                  </a:txBody>
                  <a:tcPr marL="9525" marR="9525" marT="9525" marB="0" anchor="ctr">
                    <a:solidFill>
                      <a:schemeClr val="accent1">
                        <a:lumMod val="40000"/>
                        <a:lumOff val="60000"/>
                      </a:schemeClr>
                    </a:solidFill>
                  </a:tcPr>
                </a:tc>
                <a:tc>
                  <a:txBody>
                    <a:bodyPr/>
                    <a:lstStyle/>
                    <a:p>
                      <a:pPr algn="ctr"/>
                      <a:r>
                        <a:rPr lang="en-GB" sz="1100" b="0" i="0" dirty="0">
                          <a:latin typeface="Helvetica Neue Light" panose="02000403000000020004" pitchFamily="2" charset="0"/>
                          <a:ea typeface="Helvetica Neue Light" panose="02000403000000020004" pitchFamily="2" charset="0"/>
                        </a:rPr>
                        <a:t>Grand total: </a:t>
                      </a:r>
                      <a:r>
                        <a:rPr lang="en-GB" sz="1100" b="1" i="0" dirty="0">
                          <a:latin typeface="Helvetica Neue Light" panose="02000403000000020004" pitchFamily="2" charset="0"/>
                          <a:ea typeface="Helvetica Neue Light" panose="02000403000000020004" pitchFamily="2" charset="0"/>
                        </a:rPr>
                        <a:t>1</a:t>
                      </a:r>
                      <a:endParaRPr lang="en-GB" sz="1100" b="1" i="0" dirty="0">
                        <a:latin typeface="HELVETICA NEUE LIGHT" panose="02000403000000020004" pitchFamily="2" charset="0"/>
                        <a:ea typeface="HELVETICA NEUE LIGHT" panose="02000403000000020004" pitchFamily="2" charset="0"/>
                      </a:endParaRPr>
                    </a:p>
                  </a:txBody>
                  <a:tcPr>
                    <a:solidFill>
                      <a:schemeClr val="bg2">
                        <a:lumMod val="90000"/>
                      </a:schemeClr>
                    </a:solidFill>
                  </a:tcPr>
                </a:tc>
                <a:extLst>
                  <a:ext uri="{0D108BD9-81ED-4DB2-BD59-A6C34878D82A}">
                    <a16:rowId xmlns:a16="http://schemas.microsoft.com/office/drawing/2014/main" val="3056821203"/>
                  </a:ext>
                </a:extLst>
              </a:tr>
            </a:tbl>
          </a:graphicData>
        </a:graphic>
      </p:graphicFrame>
      <p:sp>
        <p:nvSpPr>
          <p:cNvPr id="12" name="Title 1">
            <a:extLst>
              <a:ext uri="{FF2B5EF4-FFF2-40B4-BE49-F238E27FC236}">
                <a16:creationId xmlns:a16="http://schemas.microsoft.com/office/drawing/2014/main" id="{FDAEDBF9-38DA-3C42-A1B8-51BBC2951F7E}"/>
              </a:ext>
            </a:extLst>
          </p:cNvPr>
          <p:cNvSpPr txBox="1">
            <a:spLocks/>
          </p:cNvSpPr>
          <p:nvPr/>
        </p:nvSpPr>
        <p:spPr>
          <a:xfrm>
            <a:off x="0" y="6517870"/>
            <a:ext cx="2237684" cy="2931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1400" b="1" dirty="0">
                <a:latin typeface="HELVETICA NEUE LIGHT" panose="02000403000000020004" pitchFamily="2" charset="0"/>
                <a:ea typeface="HELVETICA NEUE LIGHT" panose="02000403000000020004" pitchFamily="2" charset="0"/>
                <a:cs typeface="Helvetica Neue" panose="02000503000000020004" pitchFamily="2" charset="0"/>
              </a:rPr>
              <a:t>Conditional Probabilities</a:t>
            </a:r>
            <a:endParaRPr lang="en-GB" sz="14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495E6FCF-47BC-0143-9DA1-A5C88B6F2A6F}"/>
              </a:ext>
            </a:extLst>
          </p:cNvPr>
          <p:cNvSpPr txBox="1"/>
          <p:nvPr/>
        </p:nvSpPr>
        <p:spPr>
          <a:xfrm>
            <a:off x="8947229" y="1740694"/>
            <a:ext cx="3244770" cy="1277273"/>
          </a:xfrm>
          <a:prstGeom prst="rect">
            <a:avLst/>
          </a:prstGeom>
          <a:noFill/>
        </p:spPr>
        <p:txBody>
          <a:bodyPr wrap="square" rtlCol="0">
            <a:spAutoFit/>
          </a:bodyPr>
          <a:lstStyle/>
          <a:p>
            <a:pPr algn="l"/>
            <a:r>
              <a:rPr lang="en-GB" sz="1100" dirty="0">
                <a:latin typeface="Helvetica Neue Light" panose="02000403000000020004" pitchFamily="2" charset="0"/>
                <a:ea typeface="Helvetica Neue Light" panose="02000403000000020004" pitchFamily="2" charset="0"/>
              </a:rPr>
              <a:t>Suppose, we want to know what the probability that that Aedes mosquito are present in breeding sites given the setting is urban i.e., Pr(B|U), a conditional probability.</a:t>
            </a:r>
          </a:p>
          <a:p>
            <a:pPr algn="l"/>
            <a:endParaRPr lang="en-GB" sz="1100" dirty="0">
              <a:latin typeface="Helvetica Neue Light" panose="02000403000000020004" pitchFamily="2" charset="0"/>
              <a:ea typeface="Helvetica Neue Light" panose="02000403000000020004" pitchFamily="2" charset="0"/>
            </a:endParaRPr>
          </a:p>
          <a:p>
            <a:pPr algn="l"/>
            <a:r>
              <a:rPr lang="en-GB" sz="1100" dirty="0">
                <a:latin typeface="Helvetica Neue Light" panose="02000403000000020004" pitchFamily="2" charset="0"/>
                <a:ea typeface="Helvetica Neue Light" panose="02000403000000020004" pitchFamily="2" charset="0"/>
              </a:rPr>
              <a:t>We will need the joint probability Pr(B &amp; U)</a:t>
            </a:r>
          </a:p>
          <a:p>
            <a:pPr algn="l"/>
            <a:r>
              <a:rPr lang="en-GB" sz="1100" dirty="0">
                <a:latin typeface="Helvetica Neue Light" panose="02000403000000020004" pitchFamily="2" charset="0"/>
                <a:ea typeface="Helvetica Neue Light" panose="02000403000000020004" pitchFamily="2" charset="0"/>
              </a:rPr>
              <a:t>We will need the unconditional probability for Pr(U)</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5550427-2B24-114B-A159-27D7EF624736}"/>
                  </a:ext>
                </a:extLst>
              </p:cNvPr>
              <p:cNvSpPr txBox="1"/>
              <p:nvPr/>
            </p:nvSpPr>
            <p:spPr>
              <a:xfrm>
                <a:off x="275724" y="4976531"/>
                <a:ext cx="3152222" cy="1106329"/>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dirty="0">
                    <a:latin typeface="Helvetica Neue Light" panose="02000403000000020004" pitchFamily="2" charset="0"/>
                    <a:ea typeface="Helvetica Neue Light" panose="02000403000000020004" pitchFamily="2" charset="0"/>
                  </a:rPr>
                  <a:t>Conditional probabilities:</a:t>
                </a:r>
              </a:p>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m:t>
                          </m:r>
                          <m:sSub>
                            <m:sSubPr>
                              <m:ctrlPr>
                                <a:rPr lang="en-GB" sz="1600" b="0" i="1" smtClean="0">
                                  <a:latin typeface="Cambria Math" panose="02040503050406030204" pitchFamily="18" charset="0"/>
                                  <a:ea typeface="Helvetica Neue Light" panose="02000403000000020004" pitchFamily="2" charset="0"/>
                                </a:rPr>
                              </m:ctrlPr>
                            </m:sSubPr>
                            <m:e>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e>
                      </m:d>
                      <m:r>
                        <a:rPr lang="en-GB" sz="1600" b="0" i="0" smtClean="0">
                          <a:latin typeface="Cambria Math" panose="02040503050406030204" pitchFamily="18" charset="0"/>
                          <a:ea typeface="Helvetica Neue Light" panose="02000403000000020004" pitchFamily="2" charset="0"/>
                        </a:rPr>
                        <m:t>=</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ctrlPr>
                                <a:rPr lang="en-GB" sz="1600" b="0" i="1" smtClean="0">
                                  <a:latin typeface="Cambria Math" panose="02040503050406030204" pitchFamily="18" charset="0"/>
                                  <a:ea typeface="Helvetica Neue Light" panose="02000403000000020004" pitchFamily="2" charset="0"/>
                                </a:rPr>
                              </m:ctrlPr>
                            </m:dPr>
                            <m:e>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1</m:t>
                                  </m:r>
                                </m:sub>
                              </m:sSub>
                              <m:r>
                                <a:rPr lang="en-GB" sz="1600" b="0" i="0" smtClean="0">
                                  <a:latin typeface="Cambria Math" panose="02040503050406030204" pitchFamily="18" charset="0"/>
                                  <a:ea typeface="Helvetica Neue Light" panose="02000403000000020004" pitchFamily="2" charset="0"/>
                                </a:rPr>
                                <m:t> &amp; </m:t>
                              </m:r>
                              <m:sSub>
                                <m:sSubPr>
                                  <m:ctrlPr>
                                    <a:rPr lang="en-GB" sz="1600" b="0" i="1" smtClean="0">
                                      <a:latin typeface="Cambria Math" panose="02040503050406030204" pitchFamily="18" charset="0"/>
                                      <a:ea typeface="Cambria Math" panose="02040503050406030204" pitchFamily="18" charset="0"/>
                                    </a:rPr>
                                  </m:ctrlPr>
                                </m:sSubPr>
                                <m:e>
                                  <m:r>
                                    <m:rPr>
                                      <m:sty m:val="p"/>
                                    </m:rPr>
                                    <a:rPr lang="en-GB" sz="1600" b="0" i="0" smtClean="0">
                                      <a:latin typeface="Cambria Math" panose="02040503050406030204" pitchFamily="18" charset="0"/>
                                      <a:ea typeface="Cambria Math" panose="02040503050406030204" pitchFamily="18" charset="0"/>
                                    </a:rPr>
                                    <m:t>E</m:t>
                                  </m:r>
                                </m:e>
                                <m:sub>
                                  <m:r>
                                    <a:rPr lang="en-GB" sz="1600" b="0" i="0" smtClean="0">
                                      <a:latin typeface="Cambria Math" panose="02040503050406030204" pitchFamily="18" charset="0"/>
                                      <a:ea typeface="Cambria Math" panose="02040503050406030204" pitchFamily="18" charset="0"/>
                                    </a:rPr>
                                    <m:t>2</m:t>
                                  </m:r>
                                </m:sub>
                              </m:sSub>
                            </m:e>
                          </m:d>
                        </m:num>
                        <m:den>
                          <m:r>
                            <m:rPr>
                              <m:sty m:val="p"/>
                            </m:rPr>
                            <a:rPr lang="en-GB" sz="1600" b="0" i="0" smtClean="0">
                              <a:latin typeface="Cambria Math" panose="02040503050406030204" pitchFamily="18" charset="0"/>
                              <a:ea typeface="Helvetica Neue Light" panose="02000403000000020004" pitchFamily="2" charset="0"/>
                            </a:rPr>
                            <m:t>Pr</m:t>
                          </m:r>
                          <m:r>
                            <a:rPr lang="en-GB" sz="1600" b="0" i="0" smtClean="0">
                              <a:latin typeface="Cambria Math" panose="02040503050406030204" pitchFamily="18" charset="0"/>
                              <a:ea typeface="Helvetica Neue Light" panose="02000403000000020004" pitchFamily="2" charset="0"/>
                            </a:rPr>
                            <m:t>⁡(</m:t>
                          </m:r>
                          <m:sSub>
                            <m:sSubPr>
                              <m:ctrlPr>
                                <a:rPr lang="en-GB" sz="1600" b="0" i="1" smtClean="0">
                                  <a:latin typeface="Cambria Math" panose="02040503050406030204" pitchFamily="18" charset="0"/>
                                  <a:ea typeface="Helvetica Neue Light" panose="02000403000000020004" pitchFamily="2" charset="0"/>
                                </a:rPr>
                              </m:ctrlPr>
                            </m:sSubPr>
                            <m:e>
                              <m:r>
                                <m:rPr>
                                  <m:sty m:val="p"/>
                                </m:rPr>
                                <a:rPr lang="en-GB" sz="1600" b="0" i="0" smtClean="0">
                                  <a:latin typeface="Cambria Math" panose="02040503050406030204" pitchFamily="18" charset="0"/>
                                  <a:ea typeface="Helvetica Neue Light" panose="02000403000000020004" pitchFamily="2" charset="0"/>
                                </a:rPr>
                                <m:t>E</m:t>
                              </m:r>
                            </m:e>
                            <m:sub>
                              <m:r>
                                <a:rPr lang="en-GB" sz="1600" b="0" i="0" smtClean="0">
                                  <a:latin typeface="Cambria Math" panose="02040503050406030204" pitchFamily="18" charset="0"/>
                                  <a:ea typeface="Helvetica Neue Light" panose="02000403000000020004" pitchFamily="2" charset="0"/>
                                </a:rPr>
                                <m:t>2</m:t>
                              </m:r>
                            </m:sub>
                          </m:sSub>
                          <m:r>
                            <a:rPr lang="en-GB" sz="1600" b="0" i="0"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xmlns="">
          <p:sp>
            <p:nvSpPr>
              <p:cNvPr id="13" name="TextBox 12">
                <a:extLst>
                  <a:ext uri="{FF2B5EF4-FFF2-40B4-BE49-F238E27FC236}">
                    <a16:creationId xmlns:a16="http://schemas.microsoft.com/office/drawing/2014/main" id="{C5550427-2B24-114B-A159-27D7EF624736}"/>
                  </a:ext>
                </a:extLst>
              </p:cNvPr>
              <p:cNvSpPr txBox="1">
                <a:spLocks noRot="1" noChangeAspect="1" noMove="1" noResize="1" noEditPoints="1" noAdjustHandles="1" noChangeArrowheads="1" noChangeShapeType="1" noTextEdit="1"/>
              </p:cNvSpPr>
              <p:nvPr/>
            </p:nvSpPr>
            <p:spPr>
              <a:xfrm>
                <a:off x="275724" y="4976531"/>
                <a:ext cx="3152222" cy="1106329"/>
              </a:xfrm>
              <a:prstGeom prst="rect">
                <a:avLst/>
              </a:prstGeom>
              <a:blipFill>
                <a:blip r:embed="rId3"/>
                <a:stretch>
                  <a:fillRect t="-1124" b="-3371"/>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1307EB-45F1-7645-9760-D78B8D703C35}"/>
                  </a:ext>
                </a:extLst>
              </p:cNvPr>
              <p:cNvSpPr txBox="1"/>
              <p:nvPr/>
            </p:nvSpPr>
            <p:spPr>
              <a:xfrm>
                <a:off x="3622768" y="4976113"/>
                <a:ext cx="5952306" cy="6857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ea typeface="Helvetica Neue Light" panose="02000403000000020004" pitchFamily="2" charset="0"/>
                            </a:rPr>
                          </m:ctrlPr>
                        </m:funcPr>
                        <m:fName>
                          <m:r>
                            <m:rPr>
                              <m:sty m:val="p"/>
                            </m:rPr>
                            <a:rPr lang="en-GB" b="0" i="0" smtClean="0">
                              <a:latin typeface="Cambria Math" panose="02040503050406030204" pitchFamily="18" charset="0"/>
                              <a:ea typeface="Helvetica Neue Light" panose="02000403000000020004" pitchFamily="2" charset="0"/>
                            </a:rPr>
                            <m:t>Pr</m:t>
                          </m:r>
                        </m:fName>
                        <m:e>
                          <m:d>
                            <m:dPr>
                              <m:ctrlPr>
                                <a:rPr lang="en-GB" b="0" i="1" smtClean="0">
                                  <a:latin typeface="Cambria Math" panose="02040503050406030204" pitchFamily="18" charset="0"/>
                                  <a:ea typeface="Helvetica Neue Light" panose="02000403000000020004" pitchFamily="2" charset="0"/>
                                </a:rPr>
                              </m:ctrlPr>
                            </m:dPr>
                            <m:e>
                              <m:r>
                                <a:rPr lang="en-GB" b="0" i="1" smtClean="0">
                                  <a:latin typeface="Cambria Math" panose="02040503050406030204" pitchFamily="18" charset="0"/>
                                  <a:ea typeface="Helvetica Neue Light" panose="02000403000000020004" pitchFamily="2" charset="0"/>
                                </a:rPr>
                                <m:t>𝐵</m:t>
                              </m:r>
                            </m:e>
                            <m:e>
                              <m:r>
                                <a:rPr lang="en-GB" b="0" i="1" smtClean="0">
                                  <a:latin typeface="Cambria Math" panose="02040503050406030204" pitchFamily="18" charset="0"/>
                                  <a:ea typeface="Helvetica Neue Light" panose="02000403000000020004" pitchFamily="2" charset="0"/>
                                </a:rPr>
                                <m:t>𝑈</m:t>
                              </m:r>
                            </m:e>
                          </m:d>
                        </m:e>
                      </m:func>
                      <m:r>
                        <a:rPr lang="en-GB" b="0" i="1" smtClean="0">
                          <a:latin typeface="Cambria Math" panose="02040503050406030204" pitchFamily="18" charset="0"/>
                          <a:ea typeface="Helvetica Neue Light" panose="02000403000000020004" pitchFamily="2" charset="0"/>
                        </a:rPr>
                        <m:t>= </m:t>
                      </m:r>
                      <m:f>
                        <m:fPr>
                          <m:ctrlPr>
                            <a:rPr lang="en-GB" b="0" i="1" smtClean="0">
                              <a:latin typeface="Cambria Math" panose="02040503050406030204" pitchFamily="18" charset="0"/>
                              <a:ea typeface="Helvetica Neue Light" panose="02000403000000020004" pitchFamily="2" charset="0"/>
                            </a:rPr>
                          </m:ctrlPr>
                        </m:fPr>
                        <m:num>
                          <m:r>
                            <m:rPr>
                              <m:sty m:val="p"/>
                            </m:rPr>
                            <a:rPr lang="en-GB" b="0" i="0" smtClean="0">
                              <a:latin typeface="Cambria Math" panose="02040503050406030204" pitchFamily="18" charset="0"/>
                              <a:ea typeface="Helvetica Neue Light" panose="02000403000000020004" pitchFamily="2" charset="0"/>
                            </a:rPr>
                            <m:t>Pr</m:t>
                          </m:r>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𝐵</m:t>
                          </m:r>
                          <m:r>
                            <a:rPr lang="en-GB" b="0" i="1" smtClean="0">
                              <a:latin typeface="Cambria Math" panose="02040503050406030204" pitchFamily="18" charset="0"/>
                              <a:ea typeface="Helvetica Neue Light" panose="02000403000000020004" pitchFamily="2" charset="0"/>
                            </a:rPr>
                            <m:t> &amp; </m:t>
                          </m:r>
                          <m:r>
                            <a:rPr lang="en-GB" b="0" i="1" smtClean="0">
                              <a:latin typeface="Cambria Math" panose="02040503050406030204" pitchFamily="18" charset="0"/>
                              <a:ea typeface="Helvetica Neue Light" panose="02000403000000020004" pitchFamily="2" charset="0"/>
                            </a:rPr>
                            <m:t>𝑈</m:t>
                          </m:r>
                          <m:r>
                            <a:rPr lang="en-GB" b="0" i="1" smtClean="0">
                              <a:latin typeface="Cambria Math" panose="02040503050406030204" pitchFamily="18" charset="0"/>
                              <a:ea typeface="Helvetica Neue Light" panose="02000403000000020004" pitchFamily="2" charset="0"/>
                            </a:rPr>
                            <m:t>)</m:t>
                          </m:r>
                        </m:num>
                        <m:den>
                          <m:r>
                            <m:rPr>
                              <m:sty m:val="p"/>
                            </m:rPr>
                            <a:rPr lang="en-GB" b="0" i="0" smtClean="0">
                              <a:latin typeface="Cambria Math" panose="02040503050406030204" pitchFamily="18" charset="0"/>
                              <a:ea typeface="Helvetica Neue Light" panose="02000403000000020004" pitchFamily="2" charset="0"/>
                            </a:rPr>
                            <m:t>Pr</m:t>
                          </m:r>
                          <m:r>
                            <a:rPr lang="en-GB" b="0" i="1" smtClean="0">
                              <a:latin typeface="Cambria Math" panose="02040503050406030204" pitchFamily="18" charset="0"/>
                              <a:ea typeface="Helvetica Neue Light" panose="02000403000000020004" pitchFamily="2" charset="0"/>
                            </a:rPr>
                            <m:t>⁡(</m:t>
                          </m:r>
                          <m:r>
                            <a:rPr lang="en-GB" b="0" i="1" smtClean="0">
                              <a:latin typeface="Cambria Math" panose="02040503050406030204" pitchFamily="18" charset="0"/>
                              <a:ea typeface="Helvetica Neue Light" panose="02000403000000020004" pitchFamily="2" charset="0"/>
                            </a:rPr>
                            <m:t>𝑈</m:t>
                          </m:r>
                          <m:r>
                            <a:rPr lang="en-GB" b="0" i="1" smtClean="0">
                              <a:latin typeface="Cambria Math" panose="02040503050406030204" pitchFamily="18" charset="0"/>
                              <a:ea typeface="Helvetica Neue Light" panose="02000403000000020004" pitchFamily="2" charset="0"/>
                            </a:rPr>
                            <m:t>)</m:t>
                          </m:r>
                        </m:den>
                      </m:f>
                      <m:r>
                        <a:rPr lang="en-GB" b="0" i="1" smtClean="0">
                          <a:latin typeface="Cambria Math" panose="02040503050406030204" pitchFamily="18" charset="0"/>
                          <a:ea typeface="Helvetica Neue Light" panose="02000403000000020004" pitchFamily="2" charset="0"/>
                        </a:rPr>
                        <m:t>=</m:t>
                      </m:r>
                      <m:f>
                        <m:fPr>
                          <m:ctrlPr>
                            <a:rPr lang="en-GB" b="0" i="1" smtClean="0">
                              <a:latin typeface="Cambria Math" panose="02040503050406030204" pitchFamily="18" charset="0"/>
                              <a:ea typeface="Helvetica Neue Light" panose="02000403000000020004" pitchFamily="2" charset="0"/>
                            </a:rPr>
                          </m:ctrlPr>
                        </m:fPr>
                        <m:num>
                          <m:r>
                            <a:rPr lang="en-GB" b="0" i="1" smtClean="0">
                              <a:latin typeface="Cambria Math" panose="02040503050406030204" pitchFamily="18" charset="0"/>
                              <a:ea typeface="Helvetica Neue Light" panose="02000403000000020004" pitchFamily="2" charset="0"/>
                            </a:rPr>
                            <m:t>0.0834</m:t>
                          </m:r>
                        </m:num>
                        <m:den>
                          <m:r>
                            <a:rPr lang="en-GB" b="0" i="1" smtClean="0">
                              <a:latin typeface="Cambria Math" panose="02040503050406030204" pitchFamily="18" charset="0"/>
                              <a:ea typeface="Helvetica Neue Light" panose="02000403000000020004" pitchFamily="2" charset="0"/>
                            </a:rPr>
                            <m:t>0.55</m:t>
                          </m:r>
                        </m:den>
                      </m:f>
                      <m:r>
                        <a:rPr lang="en-GB" b="0" i="1" smtClean="0">
                          <a:latin typeface="Cambria Math" panose="02040503050406030204" pitchFamily="18" charset="0"/>
                          <a:ea typeface="Helvetica Neue Light" panose="02000403000000020004" pitchFamily="2" charset="0"/>
                        </a:rPr>
                        <m:t>=0.1529=15.29%</m:t>
                      </m:r>
                    </m:oMath>
                  </m:oMathPara>
                </a14:m>
                <a:endParaRPr lang="en-GB" dirty="0">
                  <a:latin typeface="Helvetica Neue Light" panose="02000403000000020004" pitchFamily="2" charset="0"/>
                  <a:ea typeface="Helvetica Neue Light" panose="02000403000000020004" pitchFamily="2" charset="0"/>
                </a:endParaRPr>
              </a:p>
            </p:txBody>
          </p:sp>
        </mc:Choice>
        <mc:Fallback xmlns="">
          <p:sp>
            <p:nvSpPr>
              <p:cNvPr id="5" name="TextBox 4">
                <a:extLst>
                  <a:ext uri="{FF2B5EF4-FFF2-40B4-BE49-F238E27FC236}">
                    <a16:creationId xmlns:a16="http://schemas.microsoft.com/office/drawing/2014/main" id="{411307EB-45F1-7645-9760-D78B8D703C35}"/>
                  </a:ext>
                </a:extLst>
              </p:cNvPr>
              <p:cNvSpPr txBox="1">
                <a:spLocks noRot="1" noChangeAspect="1" noMove="1" noResize="1" noEditPoints="1" noAdjustHandles="1" noChangeArrowheads="1" noChangeShapeType="1" noTextEdit="1"/>
              </p:cNvSpPr>
              <p:nvPr/>
            </p:nvSpPr>
            <p:spPr>
              <a:xfrm>
                <a:off x="3622768" y="4976113"/>
                <a:ext cx="5952306" cy="685765"/>
              </a:xfrm>
              <a:prstGeom prst="rect">
                <a:avLst/>
              </a:prstGeom>
              <a:blipFill>
                <a:blip r:embed="rId4"/>
                <a:stretch>
                  <a:fillRect b="-727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EB53544-7563-3FD5-1104-F47A3841C151}"/>
              </a:ext>
            </a:extLst>
          </p:cNvPr>
          <p:cNvPicPr>
            <a:picLocks noChangeAspect="1"/>
          </p:cNvPicPr>
          <p:nvPr/>
        </p:nvPicPr>
        <p:blipFill rotWithShape="1">
          <a:blip r:embed="rId5"/>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760FBC94-FD0E-A45C-9496-774F1B4BCD4D}"/>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174349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6BE287-C19F-BB9D-E7C5-31BBC5542B1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0B26F9-581A-F2B0-732F-D0F9B6F340C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523E1B91-5CB7-F039-584F-B6D25D0DEA63}"/>
              </a:ext>
            </a:extLst>
          </p:cNvPr>
          <p:cNvSpPr txBox="1"/>
          <p:nvPr/>
        </p:nvSpPr>
        <p:spPr>
          <a:xfrm>
            <a:off x="323615" y="4768193"/>
            <a:ext cx="1998304"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Basic Probabilities</a:t>
            </a:r>
          </a:p>
        </p:txBody>
      </p:sp>
      <p:sp>
        <p:nvSpPr>
          <p:cNvPr id="10" name="TextBox 9">
            <a:extLst>
              <a:ext uri="{FF2B5EF4-FFF2-40B4-BE49-F238E27FC236}">
                <a16:creationId xmlns:a16="http://schemas.microsoft.com/office/drawing/2014/main" id="{3B147A20-C5DD-6361-2E64-5DA53E43C922}"/>
              </a:ext>
            </a:extLst>
          </p:cNvPr>
          <p:cNvSpPr txBox="1"/>
          <p:nvPr/>
        </p:nvSpPr>
        <p:spPr>
          <a:xfrm>
            <a:off x="6898943" y="4768193"/>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pic>
        <p:nvPicPr>
          <p:cNvPr id="13" name="Picture 12">
            <a:extLst>
              <a:ext uri="{FF2B5EF4-FFF2-40B4-BE49-F238E27FC236}">
                <a16:creationId xmlns:a16="http://schemas.microsoft.com/office/drawing/2014/main" id="{1F9997F1-D205-2168-5625-DF655A89C95C}"/>
              </a:ext>
            </a:extLst>
          </p:cNvPr>
          <p:cNvPicPr>
            <a:picLocks noChangeAspect="1"/>
          </p:cNvPicPr>
          <p:nvPr/>
        </p:nvPicPr>
        <p:blipFill rotWithShape="1">
          <a:blip r:embed="rId3"/>
          <a:srcRect l="15191" t="22616" r="53658" b="14599"/>
          <a:stretch/>
        </p:blipFill>
        <p:spPr>
          <a:xfrm>
            <a:off x="9526208" y="2157441"/>
            <a:ext cx="2289740" cy="2637101"/>
          </a:xfrm>
          <a:prstGeom prst="rect">
            <a:avLst/>
          </a:prstGeom>
        </p:spPr>
      </p:pic>
      <p:sp>
        <p:nvSpPr>
          <p:cNvPr id="14" name="TextBox 13">
            <a:extLst>
              <a:ext uri="{FF2B5EF4-FFF2-40B4-BE49-F238E27FC236}">
                <a16:creationId xmlns:a16="http://schemas.microsoft.com/office/drawing/2014/main" id="{0FFCB41F-C6B4-66D5-1276-E0D2921066CB}"/>
              </a:ext>
            </a:extLst>
          </p:cNvPr>
          <p:cNvSpPr txBox="1"/>
          <p:nvPr/>
        </p:nvSpPr>
        <p:spPr>
          <a:xfrm>
            <a:off x="9643873" y="4794542"/>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5" name="TextBox 14">
            <a:extLst>
              <a:ext uri="{FF2B5EF4-FFF2-40B4-BE49-F238E27FC236}">
                <a16:creationId xmlns:a16="http://schemas.microsoft.com/office/drawing/2014/main" id="{3F4C3D49-4954-022F-09D7-322A8233ACAA}"/>
              </a:ext>
            </a:extLst>
          </p:cNvPr>
          <p:cNvSpPr txBox="1"/>
          <p:nvPr/>
        </p:nvSpPr>
        <p:spPr>
          <a:xfrm>
            <a:off x="3237101" y="4768193"/>
            <a:ext cx="24006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Distribution</a:t>
            </a:r>
          </a:p>
        </p:txBody>
      </p:sp>
      <p:pic>
        <p:nvPicPr>
          <p:cNvPr id="16" name="Picture 15">
            <a:extLst>
              <a:ext uri="{FF2B5EF4-FFF2-40B4-BE49-F238E27FC236}">
                <a16:creationId xmlns:a16="http://schemas.microsoft.com/office/drawing/2014/main" id="{95479140-557D-BED3-6679-10E41BA2D78D}"/>
              </a:ext>
            </a:extLst>
          </p:cNvPr>
          <p:cNvPicPr>
            <a:picLocks noChangeAspect="1"/>
          </p:cNvPicPr>
          <p:nvPr/>
        </p:nvPicPr>
        <p:blipFill rotWithShape="1">
          <a:blip r:embed="rId3"/>
          <a:srcRect l="27747" t="53835" r="66224" b="27246"/>
          <a:stretch>
            <a:fillRect/>
          </a:stretch>
        </p:blipFill>
        <p:spPr>
          <a:xfrm>
            <a:off x="10937291" y="3467678"/>
            <a:ext cx="443151" cy="794657"/>
          </a:xfrm>
          <a:prstGeom prst="rect">
            <a:avLst/>
          </a:prstGeom>
        </p:spPr>
      </p:pic>
      <p:pic>
        <p:nvPicPr>
          <p:cNvPr id="17" name="Picture 16">
            <a:extLst>
              <a:ext uri="{FF2B5EF4-FFF2-40B4-BE49-F238E27FC236}">
                <a16:creationId xmlns:a16="http://schemas.microsoft.com/office/drawing/2014/main" id="{0458AD19-D49E-C338-326C-B14B604E7C88}"/>
              </a:ext>
            </a:extLst>
          </p:cNvPr>
          <p:cNvPicPr>
            <a:picLocks noChangeAspect="1"/>
          </p:cNvPicPr>
          <p:nvPr/>
        </p:nvPicPr>
        <p:blipFill rotWithShape="1">
          <a:blip r:embed="rId3">
            <a:alphaModFix amt="0"/>
          </a:blip>
          <a:srcRect l="27747" t="53835" r="66224" b="27246"/>
          <a:stretch>
            <a:fillRect/>
          </a:stretch>
        </p:blipFill>
        <p:spPr>
          <a:xfrm>
            <a:off x="9951983" y="3469949"/>
            <a:ext cx="443151" cy="794657"/>
          </a:xfrm>
          <a:prstGeom prst="rect">
            <a:avLst/>
          </a:prstGeom>
        </p:spPr>
      </p:pic>
      <p:pic>
        <p:nvPicPr>
          <p:cNvPr id="18" name="Picture 17" descr="A black key with a circle&#10;&#10;AI-generated content may be incorrect.">
            <a:extLst>
              <a:ext uri="{FF2B5EF4-FFF2-40B4-BE49-F238E27FC236}">
                <a16:creationId xmlns:a16="http://schemas.microsoft.com/office/drawing/2014/main" id="{CF0E86CE-5B6A-C64C-3A6A-33F18CC703E0}"/>
              </a:ext>
            </a:extLst>
          </p:cNvPr>
          <p:cNvPicPr>
            <a:picLocks noChangeAspect="1"/>
          </p:cNvPicPr>
          <p:nvPr/>
        </p:nvPicPr>
        <p:blipFill>
          <a:blip r:embed="rId4"/>
          <a:stretch>
            <a:fillRect/>
          </a:stretch>
        </p:blipFill>
        <p:spPr>
          <a:xfrm>
            <a:off x="190991" y="2513650"/>
            <a:ext cx="2206172" cy="2206172"/>
          </a:xfrm>
          <a:prstGeom prst="rect">
            <a:avLst/>
          </a:prstGeom>
        </p:spPr>
      </p:pic>
      <p:pic>
        <p:nvPicPr>
          <p:cNvPr id="19" name="Picture 18" descr="A black key with a circle&#10;&#10;AI-generated content may be incorrect.">
            <a:extLst>
              <a:ext uri="{FF2B5EF4-FFF2-40B4-BE49-F238E27FC236}">
                <a16:creationId xmlns:a16="http://schemas.microsoft.com/office/drawing/2014/main" id="{F361EAEA-E36B-E756-8CE0-3D6DF89BA06F}"/>
              </a:ext>
            </a:extLst>
          </p:cNvPr>
          <p:cNvPicPr>
            <a:picLocks noChangeAspect="1"/>
          </p:cNvPicPr>
          <p:nvPr/>
        </p:nvPicPr>
        <p:blipFill>
          <a:blip r:embed="rId4"/>
          <a:stretch>
            <a:fillRect/>
          </a:stretch>
        </p:blipFill>
        <p:spPr>
          <a:xfrm>
            <a:off x="3320231" y="2539873"/>
            <a:ext cx="2206172" cy="2206172"/>
          </a:xfrm>
          <a:prstGeom prst="rect">
            <a:avLst/>
          </a:prstGeom>
        </p:spPr>
      </p:pic>
      <p:pic>
        <p:nvPicPr>
          <p:cNvPr id="20" name="Picture 19" descr="A black key with a circle&#10;&#10;AI-generated content may be incorrect.">
            <a:extLst>
              <a:ext uri="{FF2B5EF4-FFF2-40B4-BE49-F238E27FC236}">
                <a16:creationId xmlns:a16="http://schemas.microsoft.com/office/drawing/2014/main" id="{94819687-130E-5F39-4CC0-313E91264567}"/>
              </a:ext>
            </a:extLst>
          </p:cNvPr>
          <p:cNvPicPr>
            <a:picLocks noChangeAspect="1"/>
          </p:cNvPicPr>
          <p:nvPr/>
        </p:nvPicPr>
        <p:blipFill>
          <a:blip r:embed="rId4"/>
          <a:stretch>
            <a:fillRect/>
          </a:stretch>
        </p:blipFill>
        <p:spPr>
          <a:xfrm>
            <a:off x="6534574" y="2562021"/>
            <a:ext cx="2206172" cy="2206172"/>
          </a:xfrm>
          <a:prstGeom prst="rect">
            <a:avLst/>
          </a:prstGeom>
        </p:spPr>
      </p:pic>
      <p:pic>
        <p:nvPicPr>
          <p:cNvPr id="22" name="Picture 21" descr="A green circle with a white check mark&#10;&#10;AI-generated content may be incorrect.">
            <a:extLst>
              <a:ext uri="{FF2B5EF4-FFF2-40B4-BE49-F238E27FC236}">
                <a16:creationId xmlns:a16="http://schemas.microsoft.com/office/drawing/2014/main" id="{3188C08C-BAF4-DEA5-3ECA-1BD6B453AFEE}"/>
              </a:ext>
            </a:extLst>
          </p:cNvPr>
          <p:cNvPicPr>
            <a:picLocks noChangeAspect="1"/>
          </p:cNvPicPr>
          <p:nvPr/>
        </p:nvPicPr>
        <p:blipFill>
          <a:blip r:embed="rId5"/>
          <a:stretch>
            <a:fillRect/>
          </a:stretch>
        </p:blipFill>
        <p:spPr>
          <a:xfrm>
            <a:off x="1562512" y="2500174"/>
            <a:ext cx="414334" cy="414334"/>
          </a:xfrm>
          <a:prstGeom prst="rect">
            <a:avLst/>
          </a:prstGeom>
        </p:spPr>
      </p:pic>
    </p:spTree>
    <p:extLst>
      <p:ext uri="{BB962C8B-B14F-4D97-AF65-F5344CB8AC3E}">
        <p14:creationId xmlns:p14="http://schemas.microsoft.com/office/powerpoint/2010/main" val="2846965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753E66-9952-41ED-4AC0-9562C6427045}"/>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Probability Distributions</a:t>
            </a:r>
          </a:p>
        </p:txBody>
      </p:sp>
      <p:sp>
        <p:nvSpPr>
          <p:cNvPr id="6" name="Slide Number Placeholder 3">
            <a:extLst>
              <a:ext uri="{FF2B5EF4-FFF2-40B4-BE49-F238E27FC236}">
                <a16:creationId xmlns:a16="http://schemas.microsoft.com/office/drawing/2014/main" id="{DCB9DBC8-8F9A-D643-9A9B-1D5CA78F841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28</a:t>
            </a:fld>
            <a:endParaRPr lang="en-US" dirty="0">
              <a:solidFill>
                <a:schemeClr val="bg1"/>
              </a:solidFill>
              <a:cs typeface="ＭＳ Ｐゴシック" charset="0"/>
            </a:endParaRPr>
          </a:p>
        </p:txBody>
      </p:sp>
    </p:spTree>
    <p:extLst>
      <p:ext uri="{BB962C8B-B14F-4D97-AF65-F5344CB8AC3E}">
        <p14:creationId xmlns:p14="http://schemas.microsoft.com/office/powerpoint/2010/main" val="15728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137686" y="92569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F16A3AB8-6CFB-094D-9A73-B39A037614D2}"/>
              </a:ext>
            </a:extLst>
          </p:cNvPr>
          <p:cNvSpPr txBox="1"/>
          <p:nvPr/>
        </p:nvSpPr>
        <p:spPr>
          <a:xfrm>
            <a:off x="159112" y="1550761"/>
            <a:ext cx="11678262" cy="1015663"/>
          </a:xfrm>
          <a:prstGeom prst="rect">
            <a:avLst/>
          </a:prstGeom>
          <a:solidFill>
            <a:schemeClr val="accent1">
              <a:lumMod val="20000"/>
              <a:lumOff val="80000"/>
            </a:schemeClr>
          </a:solidFill>
          <a:ln>
            <a:solidFill>
              <a:schemeClr val="accent1"/>
            </a:solidFill>
          </a:ln>
        </p:spPr>
        <p:txBody>
          <a:bodyPr wrap="square" rtlCol="0">
            <a:spAutoFit/>
          </a:bodyPr>
          <a:lstStyle/>
          <a:p>
            <a:r>
              <a:rPr lang="en-GB" sz="2000" dirty="0">
                <a:latin typeface="Helvetica Neue Light" panose="02000403000000020004" pitchFamily="2" charset="0"/>
                <a:ea typeface="Helvetica Neue Light" panose="02000403000000020004" pitchFamily="2" charset="0"/>
              </a:rPr>
              <a:t>Probability distribution is a mathematical function that estimates the </a:t>
            </a:r>
            <a:r>
              <a:rPr lang="en-GB" sz="2000" b="1" dirty="0">
                <a:latin typeface="Helvetica Neue Light" panose="02000403000000020004" pitchFamily="2" charset="0"/>
                <a:ea typeface="Helvetica Neue Light" panose="02000403000000020004" pitchFamily="2" charset="0"/>
              </a:rPr>
              <a:t>plausibility (or frequency)</a:t>
            </a:r>
            <a:r>
              <a:rPr lang="en-GB" sz="2000" dirty="0">
                <a:latin typeface="Helvetica Neue Light" panose="02000403000000020004" pitchFamily="2" charset="0"/>
                <a:ea typeface="Helvetica Neue Light" panose="02000403000000020004" pitchFamily="2" charset="0"/>
              </a:rPr>
              <a:t> of observing a particular value (or range of values) for a variable. It can be used to estimate </a:t>
            </a:r>
            <a:r>
              <a:rPr lang="en-GB" sz="2000" b="1" dirty="0">
                <a:latin typeface="Helvetica Neue Light" panose="02000403000000020004" pitchFamily="2" charset="0"/>
                <a:ea typeface="Helvetica Neue Light" panose="02000403000000020004" pitchFamily="2" charset="0"/>
              </a:rPr>
              <a:t>cumulative probability up to a certain value</a:t>
            </a:r>
            <a:r>
              <a:rPr lang="en-GB" sz="2000" dirty="0">
                <a:latin typeface="Helvetica Neue Light" panose="02000403000000020004" pitchFamily="2" charset="0"/>
                <a:ea typeface="Helvetica Neue Light" panose="02000403000000020004" pitchFamily="2" charset="0"/>
              </a:rPr>
              <a:t>.</a:t>
            </a:r>
          </a:p>
        </p:txBody>
      </p:sp>
      <p:sp>
        <p:nvSpPr>
          <p:cNvPr id="6" name="TextBox 5">
            <a:extLst>
              <a:ext uri="{FF2B5EF4-FFF2-40B4-BE49-F238E27FC236}">
                <a16:creationId xmlns:a16="http://schemas.microsoft.com/office/drawing/2014/main" id="{42611F59-E3D7-E348-B810-6B4EA38AFFDB}"/>
              </a:ext>
            </a:extLst>
          </p:cNvPr>
          <p:cNvSpPr txBox="1"/>
          <p:nvPr/>
        </p:nvSpPr>
        <p:spPr>
          <a:xfrm>
            <a:off x="137686" y="2691248"/>
            <a:ext cx="7972054"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There are broadly two groups for probability distributions with several subtypes:</a:t>
            </a:r>
          </a:p>
        </p:txBody>
      </p:sp>
      <p:sp>
        <p:nvSpPr>
          <p:cNvPr id="9" name="TextBox 8">
            <a:extLst>
              <a:ext uri="{FF2B5EF4-FFF2-40B4-BE49-F238E27FC236}">
                <a16:creationId xmlns:a16="http://schemas.microsoft.com/office/drawing/2014/main" id="{A698F03F-C603-9A48-A6C1-7674BAFEE58E}"/>
              </a:ext>
            </a:extLst>
          </p:cNvPr>
          <p:cNvSpPr txBox="1"/>
          <p:nvPr/>
        </p:nvSpPr>
        <p:spPr>
          <a:xfrm>
            <a:off x="137686" y="4855877"/>
            <a:ext cx="11678262" cy="1661993"/>
          </a:xfrm>
          <a:prstGeom prst="rect">
            <a:avLst/>
          </a:prstGeom>
          <a:noFill/>
          <a:ln>
            <a:noFill/>
          </a:ln>
        </p:spPr>
        <p:txBody>
          <a:bodyPr wrap="square" rtlCol="0">
            <a:spAutoFit/>
          </a:bodyPr>
          <a:lstStyle/>
          <a:p>
            <a:pPr algn="l"/>
            <a:r>
              <a:rPr lang="en-GB" sz="1600" b="1" dirty="0">
                <a:latin typeface="Helvetica Neue" panose="02000503000000020004" pitchFamily="2" charset="0"/>
                <a:ea typeface="Helvetica Neue" panose="02000503000000020004" pitchFamily="2" charset="0"/>
                <a:cs typeface="Helvetica Neue" panose="02000503000000020004" pitchFamily="2" charset="0"/>
              </a:rPr>
              <a:t>Important note:</a:t>
            </a:r>
          </a:p>
          <a:p>
            <a:pPr algn="l"/>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In Bayesian inference, we will have to apply probability distributions to the various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conditional</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marginal probability </a:t>
            </a:r>
            <a:r>
              <a:rPr lang="en-GB" sz="1400" dirty="0">
                <a:latin typeface="Helvetica Neue" panose="02000503000000020004" pitchFamily="2" charset="0"/>
                <a:ea typeface="Helvetica Neue" panose="02000503000000020004" pitchFamily="2" charset="0"/>
                <a:cs typeface="Helvetica Neue" panose="02000503000000020004" pitchFamily="2" charset="0"/>
              </a:rPr>
              <a:t>components (i.e.,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likelihood function </a:t>
            </a:r>
            <a:r>
              <a:rPr lang="en-GB" sz="1400" dirty="0">
                <a:latin typeface="Helvetica Neue" panose="02000503000000020004" pitchFamily="2" charset="0"/>
                <a:ea typeface="Helvetica Neue" panose="02000503000000020004" pitchFamily="2" charset="0"/>
                <a:cs typeface="Helvetica Neue" panose="02000503000000020004" pitchFamily="2" charset="0"/>
              </a:rPr>
              <a:t>and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prior probability</a:t>
            </a:r>
            <a:r>
              <a:rPr lang="en-GB" sz="1400" dirty="0">
                <a:latin typeface="Helvetica Neue" panose="02000503000000020004" pitchFamily="2" charset="0"/>
                <a:ea typeface="Helvetica Neue" panose="02000503000000020004" pitchFamily="2" charset="0"/>
                <a:cs typeface="Helvetica Neue" panose="02000503000000020004" pitchFamily="2" charset="0"/>
              </a:rPr>
              <a:t>, respectively) of the Bayes’ rule formula to derive the </a:t>
            </a:r>
            <a:r>
              <a:rPr lang="en-GB" sz="1400" b="1" dirty="0">
                <a:latin typeface="Helvetica Neue" panose="02000503000000020004" pitchFamily="2" charset="0"/>
                <a:ea typeface="Helvetica Neue" panose="02000503000000020004" pitchFamily="2" charset="0"/>
                <a:cs typeface="Helvetica Neue" panose="02000503000000020004" pitchFamily="2" charset="0"/>
              </a:rPr>
              <a:t>posterior probability</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pPr algn="l"/>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1400" dirty="0">
                <a:latin typeface="Helvetica Neue" panose="02000503000000020004" pitchFamily="2" charset="0"/>
                <a:ea typeface="Helvetica Neue" panose="02000503000000020004" pitchFamily="2" charset="0"/>
                <a:cs typeface="Helvetica Neue" panose="02000503000000020004" pitchFamily="2" charset="0"/>
              </a:rPr>
              <a:t>We impose a probability distribution to model an outcome (likelihood), while we subjectively choose another probability distribution (according to our believes aka priors) that best describes the shape of the parameters before observing the data</a:t>
            </a:r>
          </a:p>
        </p:txBody>
      </p:sp>
      <p:pic>
        <p:nvPicPr>
          <p:cNvPr id="10" name="Picture 9">
            <a:extLst>
              <a:ext uri="{FF2B5EF4-FFF2-40B4-BE49-F238E27FC236}">
                <a16:creationId xmlns:a16="http://schemas.microsoft.com/office/drawing/2014/main" id="{3994E9DC-8842-10EC-AA9F-8EF355198A24}"/>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11" name="Text Placeholder 6">
            <a:extLst>
              <a:ext uri="{FF2B5EF4-FFF2-40B4-BE49-F238E27FC236}">
                <a16:creationId xmlns:a16="http://schemas.microsoft.com/office/drawing/2014/main" id="{406D03BA-C138-0775-E764-7D1EA43CEF69}"/>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2" name="TextBox 11">
            <a:extLst>
              <a:ext uri="{FF2B5EF4-FFF2-40B4-BE49-F238E27FC236}">
                <a16:creationId xmlns:a16="http://schemas.microsoft.com/office/drawing/2014/main" id="{F2386BF5-57A7-5AF8-E5E9-70B6CF07FEE8}"/>
              </a:ext>
            </a:extLst>
          </p:cNvPr>
          <p:cNvSpPr txBox="1"/>
          <p:nvPr/>
        </p:nvSpPr>
        <p:spPr>
          <a:xfrm>
            <a:off x="159112" y="3208385"/>
            <a:ext cx="5547207" cy="156966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b="1" dirty="0">
                <a:latin typeface="Helvetica Neue Light" panose="02000403000000020004" pitchFamily="2" charset="0"/>
                <a:ea typeface="Helvetica Neue Light" panose="02000403000000020004" pitchFamily="2" charset="0"/>
              </a:rPr>
              <a:t>Probability Mass Function (PMFs) (Discrete)</a:t>
            </a:r>
          </a:p>
          <a:p>
            <a:pPr algn="ctr"/>
            <a:endParaRPr lang="en-GB"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Discrete uniform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Bernoulli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Binomial distribution*</a:t>
            </a: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Poisson distribution</a:t>
            </a:r>
          </a:p>
        </p:txBody>
      </p:sp>
      <p:sp>
        <p:nvSpPr>
          <p:cNvPr id="13" name="TextBox 12">
            <a:extLst>
              <a:ext uri="{FF2B5EF4-FFF2-40B4-BE49-F238E27FC236}">
                <a16:creationId xmlns:a16="http://schemas.microsoft.com/office/drawing/2014/main" id="{A35EE6C1-B98F-35A5-5628-E3199FA47B59}"/>
              </a:ext>
            </a:extLst>
          </p:cNvPr>
          <p:cNvSpPr txBox="1"/>
          <p:nvPr/>
        </p:nvSpPr>
        <p:spPr>
          <a:xfrm>
            <a:off x="6295901" y="3208385"/>
            <a:ext cx="5520047" cy="1585049"/>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GB" sz="1600" b="1" dirty="0">
                <a:latin typeface="Helvetica Neue Light" panose="02000403000000020004" pitchFamily="2" charset="0"/>
                <a:ea typeface="Helvetica Neue Light" panose="02000403000000020004" pitchFamily="2" charset="0"/>
              </a:rPr>
              <a:t>Probability Density Function (PDFs) (Continuous)</a:t>
            </a:r>
          </a:p>
          <a:p>
            <a:pPr algn="ctr"/>
            <a:endParaRPr lang="en-GB"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300" dirty="0">
                <a:latin typeface="Helvetica Neue Light" panose="02000403000000020004" pitchFamily="2" charset="0"/>
                <a:ea typeface="Helvetica Neue Light" panose="02000403000000020004" pitchFamily="2" charset="0"/>
              </a:rPr>
              <a:t>Uniform distribution</a:t>
            </a:r>
          </a:p>
          <a:p>
            <a:pPr marL="285750" indent="-285750">
              <a:buFont typeface="Arial" panose="020B0604020202020204" pitchFamily="34" charset="0"/>
              <a:buChar char="•"/>
            </a:pPr>
            <a:r>
              <a:rPr lang="en-GB" sz="1300" dirty="0">
                <a:latin typeface="Helvetica Neue Light" panose="02000403000000020004" pitchFamily="2" charset="0"/>
                <a:ea typeface="Helvetica Neue Light" panose="02000403000000020004" pitchFamily="2" charset="0"/>
              </a:rPr>
              <a:t>Gaussian (or Normal) distribution (flexible)*</a:t>
            </a:r>
          </a:p>
          <a:p>
            <a:pPr marL="285750" indent="-285750">
              <a:buFont typeface="Arial" panose="020B0604020202020204" pitchFamily="34" charset="0"/>
              <a:buChar char="•"/>
            </a:pPr>
            <a:r>
              <a:rPr lang="en-GB" sz="1300" dirty="0">
                <a:latin typeface="Helvetica Neue Light" panose="02000403000000020004" pitchFamily="2" charset="0"/>
                <a:ea typeface="Helvetica Neue Light" panose="02000403000000020004" pitchFamily="2" charset="0"/>
              </a:rPr>
              <a:t>Gamma distribution (flexible)*</a:t>
            </a:r>
          </a:p>
          <a:p>
            <a:pPr marL="285750" indent="-285750">
              <a:buFont typeface="Arial" panose="020B0604020202020204" pitchFamily="34" charset="0"/>
              <a:buChar char="•"/>
            </a:pPr>
            <a:r>
              <a:rPr lang="en-GB" sz="1300" dirty="0">
                <a:latin typeface="Helvetica Neue Light" panose="02000403000000020004" pitchFamily="2" charset="0"/>
                <a:ea typeface="Helvetica Neue Light" panose="02000403000000020004" pitchFamily="2" charset="0"/>
              </a:rPr>
              <a:t>Beta distribution (flexible)*</a:t>
            </a:r>
          </a:p>
          <a:p>
            <a:pPr marL="285750" indent="-285750">
              <a:buFont typeface="Arial" panose="020B0604020202020204" pitchFamily="34" charset="0"/>
              <a:buChar char="•"/>
            </a:pPr>
            <a:r>
              <a:rPr lang="en-GB" sz="1300" dirty="0">
                <a:latin typeface="Helvetica Neue Light" panose="02000403000000020004" pitchFamily="2" charset="0"/>
                <a:ea typeface="Helvetica Neue Light" panose="02000403000000020004" pitchFamily="2" charset="0"/>
              </a:rPr>
              <a:t>Cauchy distribution (flexible)</a:t>
            </a:r>
          </a:p>
        </p:txBody>
      </p:sp>
      <p:sp>
        <p:nvSpPr>
          <p:cNvPr id="2" name="TextBox 1">
            <a:extLst>
              <a:ext uri="{FF2B5EF4-FFF2-40B4-BE49-F238E27FC236}">
                <a16:creationId xmlns:a16="http://schemas.microsoft.com/office/drawing/2014/main" id="{1046B2D4-E9AA-97D5-472C-B4DB41F694A3}"/>
              </a:ext>
            </a:extLst>
          </p:cNvPr>
          <p:cNvSpPr txBox="1"/>
          <p:nvPr/>
        </p:nvSpPr>
        <p:spPr>
          <a:xfrm>
            <a:off x="3694175" y="3794181"/>
            <a:ext cx="2012143" cy="861774"/>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Note: These distributions can handle variables that counts, or a discrete (or distinct) in nature. </a:t>
            </a:r>
            <a:r>
              <a:rPr lang="en-GB" sz="1000" b="1" u="sng" dirty="0">
                <a:latin typeface="Helvetica Neue" panose="02000503000000020004" pitchFamily="2" charset="0"/>
                <a:ea typeface="Helvetica Neue" panose="02000503000000020004" pitchFamily="2" charset="0"/>
                <a:cs typeface="Helvetica Neue" panose="02000503000000020004" pitchFamily="2" charset="0"/>
              </a:rPr>
              <a:t>Directly estimates the</a:t>
            </a:r>
          </a:p>
          <a:p>
            <a:r>
              <a:rPr lang="en-GB" sz="1000" b="1" u="sng" dirty="0">
                <a:latin typeface="Helvetica Neue" panose="02000503000000020004" pitchFamily="2" charset="0"/>
                <a:ea typeface="Helvetica Neue" panose="02000503000000020004" pitchFamily="2" charset="0"/>
                <a:cs typeface="Helvetica Neue" panose="02000503000000020004" pitchFamily="2" charset="0"/>
              </a:rPr>
              <a:t>probability</a:t>
            </a:r>
            <a:r>
              <a:rPr lang="en-GB" sz="10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extBox 6">
            <a:extLst>
              <a:ext uri="{FF2B5EF4-FFF2-40B4-BE49-F238E27FC236}">
                <a16:creationId xmlns:a16="http://schemas.microsoft.com/office/drawing/2014/main" id="{74E66EE6-4F8B-D6CA-D6D5-1995E486388C}"/>
              </a:ext>
            </a:extLst>
          </p:cNvPr>
          <p:cNvSpPr txBox="1"/>
          <p:nvPr/>
        </p:nvSpPr>
        <p:spPr>
          <a:xfrm>
            <a:off x="10370325" y="3589943"/>
            <a:ext cx="1445623" cy="1169551"/>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Note: These distributions can handle variables that are continuous in nature. First estimates the plausibility (density).</a:t>
            </a:r>
          </a:p>
        </p:txBody>
      </p:sp>
    </p:spTree>
    <p:extLst>
      <p:ext uri="{BB962C8B-B14F-4D97-AF65-F5344CB8AC3E}">
        <p14:creationId xmlns:p14="http://schemas.microsoft.com/office/powerpoint/2010/main" val="3647025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9CE5E189-A04C-D5A9-9159-156644BCCCF7}"/>
              </a:ext>
            </a:extLst>
          </p:cNvPr>
          <p:cNvSpPr txBox="1">
            <a:spLocks/>
          </p:cNvSpPr>
          <p:nvPr/>
        </p:nvSpPr>
        <p:spPr>
          <a:xfrm>
            <a:off x="190991" y="1125765"/>
            <a:ext cx="5295409"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3884140"/>
          </a:xfrm>
          <a:prstGeom prst="rect">
            <a:avLst/>
          </a:prstGeom>
          <a:noFill/>
        </p:spPr>
        <p:txBody>
          <a:bodyPr wrap="square">
            <a:spAutoFit/>
          </a:bodyPr>
          <a:lstStyle/>
          <a:p>
            <a:pPr marL="342900" indent="-342900" eaLnBrk="0" fontAlgn="base" hangingPunct="0">
              <a:spcBef>
                <a:spcPct val="30000"/>
              </a:spcBef>
              <a:spcAft>
                <a:spcPct val="0"/>
              </a:spcAft>
              <a:buFont typeface="Arial" panose="020B0604020202020204" pitchFamily="34" charset="0"/>
              <a:buChar char="•"/>
              <a:defRPr/>
            </a:pPr>
            <a:r>
              <a:rPr lang="en-GB" sz="2400" dirty="0">
                <a:effectLst/>
                <a:latin typeface="Helvetica Neue" panose="02000503000000020004" pitchFamily="2" charset="0"/>
                <a:ea typeface="Helvetica Neue" panose="02000503000000020004" pitchFamily="2" charset="0"/>
                <a:cs typeface="Helvetica Neue" panose="02000503000000020004" pitchFamily="2" charset="0"/>
              </a:rPr>
              <a:t>This course will introduce </a:t>
            </a:r>
            <a:r>
              <a:rPr lang="en-GB" sz="2400" u="none" strike="noStrike" kern="1200" dirty="0">
                <a:effectLst/>
                <a:latin typeface="Helvetica Neue" panose="02000503000000020004" pitchFamily="2" charset="0"/>
                <a:ea typeface="Helvetica Neue" panose="02000503000000020004" pitchFamily="2" charset="0"/>
                <a:cs typeface="Helvetica Neue" panose="02000503000000020004" pitchFamily="2" charset="0"/>
              </a:rPr>
              <a:t>the foundational and advanced topics </a:t>
            </a:r>
            <a:r>
              <a:rPr lang="en-GB" sz="2400" dirty="0">
                <a:latin typeface="Helvetica Neue" panose="02000503000000020004" pitchFamily="2" charset="0"/>
                <a:ea typeface="Helvetica Neue" panose="02000503000000020004" pitchFamily="2" charset="0"/>
                <a:cs typeface="Helvetica Neue" panose="02000503000000020004" pitchFamily="2" charset="0"/>
              </a:rPr>
              <a:t>on statistical modelling within a Bayesian framework that is </a:t>
            </a:r>
            <a:r>
              <a:rPr lang="en-GB" sz="2400" u="none" strike="noStrike" kern="1200" dirty="0">
                <a:effectLst/>
                <a:latin typeface="Helvetica Neue" panose="02000503000000020004" pitchFamily="2" charset="0"/>
                <a:ea typeface="Helvetica Neue" panose="02000503000000020004" pitchFamily="2" charset="0"/>
                <a:cs typeface="Helvetica Neue" panose="02000503000000020004" pitchFamily="2" charset="0"/>
              </a:rPr>
              <a:t>highly applicable for any kinds of evidenc</a:t>
            </a:r>
            <a:r>
              <a:rPr lang="en-GB" sz="2400" dirty="0">
                <a:latin typeface="Helvetica Neue" panose="02000503000000020004" pitchFamily="2" charset="0"/>
                <a:ea typeface="Helvetica Neue" panose="02000503000000020004" pitchFamily="2" charset="0"/>
                <a:cs typeface="Helvetica Neue" panose="02000503000000020004" pitchFamily="2" charset="0"/>
              </a:rPr>
              <a:t>e–based research for academia or industry.</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effectLst/>
                <a:latin typeface="Helvetica Neue" panose="02000503000000020004" pitchFamily="2" charset="0"/>
                <a:ea typeface="Helvetica Neue" panose="02000503000000020004" pitchFamily="2" charset="0"/>
                <a:cs typeface="Helvetica Neue" panose="02000503000000020004" pitchFamily="2" charset="0"/>
              </a:rPr>
              <a:t>This course broadly covers two areas:</a:t>
            </a:r>
          </a:p>
          <a:p>
            <a:pPr marL="800100" lvl="1" indent="-342900" defTabSz="457200" eaLnBrk="0" fontAlgn="base" hangingPunct="0">
              <a:spcBef>
                <a:spcPct val="30000"/>
              </a:spcBef>
              <a:spcAft>
                <a:spcPct val="0"/>
              </a:spcAft>
              <a:buFont typeface="Wingdings" pitchFamily="2" charset="2"/>
              <a:buChar char="§"/>
              <a:defRPr/>
            </a:pP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How to use </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Bayesian Statistics </a:t>
            </a: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for evidence-based research in making non-spatial and spatial predictions, as well as studying the associations between various risk factors and outcomes through different regression-based models. </a:t>
            </a:r>
          </a:p>
          <a:p>
            <a:pPr marL="800100" lvl="1" indent="-342900" defTabSz="457200" eaLnBrk="0" fontAlgn="base" hangingPunct="0">
              <a:spcBef>
                <a:spcPct val="30000"/>
              </a:spcBef>
              <a:spcAft>
                <a:spcPct val="0"/>
              </a:spcAft>
              <a:buFont typeface="Wingdings" pitchFamily="2" charset="2"/>
              <a:buChar char="§"/>
              <a:defRPr/>
            </a:pP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Learning how to perform </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Bayesian Statistics </a:t>
            </a: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through a software called </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Stan (i.e., </a:t>
            </a:r>
            <a:r>
              <a:rPr lang="en-GB" sz="2000" b="1"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rstan</a:t>
            </a:r>
            <a:r>
              <a:rPr lang="en-GB"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package) which interfaces with RStudio</a:t>
            </a:r>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Here, you will learn a new programming tool.</a:t>
            </a:r>
          </a:p>
        </p:txBody>
      </p:sp>
      <p:sp>
        <p:nvSpPr>
          <p:cNvPr id="5" name="Slide Number Placeholder 3">
            <a:extLst>
              <a:ext uri="{FF2B5EF4-FFF2-40B4-BE49-F238E27FC236}">
                <a16:creationId xmlns:a16="http://schemas.microsoft.com/office/drawing/2014/main" id="{567EFDBE-C8D3-6CAC-1720-4E48B168426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pic>
        <p:nvPicPr>
          <p:cNvPr id="8" name="Picture 7">
            <a:extLst>
              <a:ext uri="{FF2B5EF4-FFF2-40B4-BE49-F238E27FC236}">
                <a16:creationId xmlns:a16="http://schemas.microsoft.com/office/drawing/2014/main" id="{2D6927C8-3483-B496-81E6-F23C7BDCF918}"/>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10" name="Text Placeholder 6">
            <a:extLst>
              <a:ext uri="{FF2B5EF4-FFF2-40B4-BE49-F238E27FC236}">
                <a16:creationId xmlns:a16="http://schemas.microsoft.com/office/drawing/2014/main" id="{18FCB18D-584A-5398-7BEF-463FF185F9FB}"/>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line graph on a white background&#10;&#10;Description automatically generated">
            <a:extLst>
              <a:ext uri="{FF2B5EF4-FFF2-40B4-BE49-F238E27FC236}">
                <a16:creationId xmlns:a16="http://schemas.microsoft.com/office/drawing/2014/main" id="{F0A5B328-3C0A-4583-228F-138C0A1B5DAC}"/>
              </a:ext>
            </a:extLst>
          </p:cNvPr>
          <p:cNvPicPr>
            <a:picLocks noChangeAspect="1"/>
          </p:cNvPicPr>
          <p:nvPr/>
        </p:nvPicPr>
        <p:blipFill>
          <a:blip r:embed="rId3"/>
          <a:srcRect l="11058" t="3418" r="3513" b="15966"/>
          <a:stretch>
            <a:fillRect/>
          </a:stretch>
        </p:blipFill>
        <p:spPr>
          <a:xfrm>
            <a:off x="481264" y="1828795"/>
            <a:ext cx="5489608" cy="3551724"/>
          </a:xfrm>
          <a:prstGeom prst="rect">
            <a:avLst/>
          </a:prstGeom>
        </p:spPr>
      </p:pic>
      <p:pic>
        <p:nvPicPr>
          <p:cNvPr id="3" name="Picture 2" descr="A red and black diagram&#10;&#10;Description automatically generated">
            <a:extLst>
              <a:ext uri="{FF2B5EF4-FFF2-40B4-BE49-F238E27FC236}">
                <a16:creationId xmlns:a16="http://schemas.microsoft.com/office/drawing/2014/main" id="{3C9E4CCE-3439-786E-E904-2CB412C0491D}"/>
              </a:ext>
            </a:extLst>
          </p:cNvPr>
          <p:cNvPicPr>
            <a:picLocks noChangeAspect="1"/>
          </p:cNvPicPr>
          <p:nvPr/>
        </p:nvPicPr>
        <p:blipFill>
          <a:blip r:embed="rId4"/>
          <a:srcRect l="10969" t="2736" r="4943" b="17674"/>
          <a:stretch>
            <a:fillRect/>
          </a:stretch>
        </p:blipFill>
        <p:spPr>
          <a:xfrm>
            <a:off x="6408821" y="1838423"/>
            <a:ext cx="5380524" cy="3484347"/>
          </a:xfrm>
          <a:prstGeom prst="rect">
            <a:avLst/>
          </a:prstGeom>
        </p:spPr>
      </p:pic>
      <p:cxnSp>
        <p:nvCxnSpPr>
          <p:cNvPr id="7" name="Straight Arrow Connector 6">
            <a:extLst>
              <a:ext uri="{FF2B5EF4-FFF2-40B4-BE49-F238E27FC236}">
                <a16:creationId xmlns:a16="http://schemas.microsoft.com/office/drawing/2014/main" id="{5BEAF15C-369C-05F6-9ECC-ED7F12B66A2E}"/>
              </a:ext>
            </a:extLst>
          </p:cNvPr>
          <p:cNvCxnSpPr>
            <a:cxnSpLocks/>
          </p:cNvCxnSpPr>
          <p:nvPr/>
        </p:nvCxnSpPr>
        <p:spPr>
          <a:xfrm flipV="1">
            <a:off x="404261" y="1164656"/>
            <a:ext cx="0" cy="42639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587484-06BE-F22D-FBF0-90B129DF779F}"/>
              </a:ext>
            </a:extLst>
          </p:cNvPr>
          <p:cNvCxnSpPr>
            <a:cxnSpLocks/>
          </p:cNvCxnSpPr>
          <p:nvPr/>
        </p:nvCxnSpPr>
        <p:spPr>
          <a:xfrm>
            <a:off x="394636" y="5419021"/>
            <a:ext cx="5691738" cy="9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8FF3453-BB93-91E9-2C1B-7DC26EF0530E}"/>
              </a:ext>
            </a:extLst>
          </p:cNvPr>
          <p:cNvCxnSpPr>
            <a:cxnSpLocks/>
          </p:cNvCxnSpPr>
          <p:nvPr/>
        </p:nvCxnSpPr>
        <p:spPr>
          <a:xfrm flipV="1">
            <a:off x="6408821" y="1174281"/>
            <a:ext cx="0" cy="42639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5A54AE-DA77-03F0-9842-DE078768F7DD}"/>
              </a:ext>
            </a:extLst>
          </p:cNvPr>
          <p:cNvCxnSpPr>
            <a:cxnSpLocks/>
          </p:cNvCxnSpPr>
          <p:nvPr/>
        </p:nvCxnSpPr>
        <p:spPr>
          <a:xfrm>
            <a:off x="6399196" y="5428646"/>
            <a:ext cx="5691738" cy="9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C73AE8-EA39-0868-6443-D8CDCC9E2342}"/>
              </a:ext>
            </a:extLst>
          </p:cNvPr>
          <p:cNvCxnSpPr>
            <a:cxnSpLocks/>
          </p:cNvCxnSpPr>
          <p:nvPr/>
        </p:nvCxnSpPr>
        <p:spPr>
          <a:xfrm>
            <a:off x="596766" y="5274644"/>
            <a:ext cx="51976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59733E-A469-8C3C-019C-404FAAD29213}"/>
              </a:ext>
            </a:extLst>
          </p:cNvPr>
          <p:cNvCxnSpPr>
            <a:cxnSpLocks/>
          </p:cNvCxnSpPr>
          <p:nvPr/>
        </p:nvCxnSpPr>
        <p:spPr>
          <a:xfrm>
            <a:off x="6543576" y="5265019"/>
            <a:ext cx="51976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2F7E2044-526E-26D9-C3B3-1626AA0C000C}"/>
              </a:ext>
            </a:extLst>
          </p:cNvPr>
          <p:cNvSpPr txBox="1">
            <a:spLocks/>
          </p:cNvSpPr>
          <p:nvPr/>
        </p:nvSpPr>
        <p:spPr>
          <a:xfrm>
            <a:off x="183667" y="106172"/>
            <a:ext cx="9382728" cy="384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Understanding the features of probability distribution [1]</a:t>
            </a:r>
            <a:endParaRPr lang="en-GB"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1" name="Slide Number Placeholder 3">
            <a:extLst>
              <a:ext uri="{FF2B5EF4-FFF2-40B4-BE49-F238E27FC236}">
                <a16:creationId xmlns:a16="http://schemas.microsoft.com/office/drawing/2014/main" id="{A8364FB3-45FE-BBE2-9093-F35294AAB41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
        <p:nvSpPr>
          <p:cNvPr id="22" name="TextBox 21">
            <a:extLst>
              <a:ext uri="{FF2B5EF4-FFF2-40B4-BE49-F238E27FC236}">
                <a16:creationId xmlns:a16="http://schemas.microsoft.com/office/drawing/2014/main" id="{0122A563-8782-F508-83AF-B3A2D1891847}"/>
              </a:ext>
            </a:extLst>
          </p:cNvPr>
          <p:cNvSpPr txBox="1"/>
          <p:nvPr/>
        </p:nvSpPr>
        <p:spPr>
          <a:xfrm>
            <a:off x="1833613" y="5787773"/>
            <a:ext cx="2396690" cy="307777"/>
          </a:xfrm>
          <a:prstGeom prst="rect">
            <a:avLst/>
          </a:prstGeom>
          <a:noFill/>
        </p:spPr>
        <p:txBody>
          <a:bodyPr wrap="square" rtlCol="0">
            <a:spAutoFit/>
          </a:bodyPr>
          <a:lstStyle/>
          <a:p>
            <a:pPr algn="ctr"/>
            <a:r>
              <a:rPr lang="en-GB" sz="1400" dirty="0">
                <a:latin typeface="Segoe UI" panose="020B0502040204020203" pitchFamily="34" charset="0"/>
                <a:cs typeface="Segoe UI" panose="020B0502040204020203" pitchFamily="34" charset="0"/>
              </a:rPr>
              <a:t>Continuous Outcome</a:t>
            </a:r>
          </a:p>
        </p:txBody>
      </p:sp>
      <p:sp>
        <p:nvSpPr>
          <p:cNvPr id="23" name="TextBox 22">
            <a:extLst>
              <a:ext uri="{FF2B5EF4-FFF2-40B4-BE49-F238E27FC236}">
                <a16:creationId xmlns:a16="http://schemas.microsoft.com/office/drawing/2014/main" id="{F89D74F2-023F-8FC4-6A0A-5BA2D803CD8B}"/>
              </a:ext>
            </a:extLst>
          </p:cNvPr>
          <p:cNvSpPr txBox="1"/>
          <p:nvPr/>
        </p:nvSpPr>
        <p:spPr>
          <a:xfrm>
            <a:off x="7753152" y="5752182"/>
            <a:ext cx="2396690" cy="307777"/>
          </a:xfrm>
          <a:prstGeom prst="rect">
            <a:avLst/>
          </a:prstGeom>
          <a:noFill/>
        </p:spPr>
        <p:txBody>
          <a:bodyPr wrap="square" rtlCol="0">
            <a:spAutoFit/>
          </a:bodyPr>
          <a:lstStyle/>
          <a:p>
            <a:pPr algn="ctr"/>
            <a:r>
              <a:rPr lang="en-GB" sz="1400" dirty="0">
                <a:latin typeface="Segoe UI" panose="020B0502040204020203" pitchFamily="34" charset="0"/>
                <a:cs typeface="Segoe UI" panose="020B0502040204020203" pitchFamily="34" charset="0"/>
              </a:rPr>
              <a:t>Continuous Outcome</a:t>
            </a:r>
          </a:p>
        </p:txBody>
      </p:sp>
      <p:sp>
        <p:nvSpPr>
          <p:cNvPr id="24" name="TextBox 23">
            <a:extLst>
              <a:ext uri="{FF2B5EF4-FFF2-40B4-BE49-F238E27FC236}">
                <a16:creationId xmlns:a16="http://schemas.microsoft.com/office/drawing/2014/main" id="{8A0F4E23-3C9A-5C53-3EDE-4C08494CA5AE}"/>
              </a:ext>
            </a:extLst>
          </p:cNvPr>
          <p:cNvSpPr txBox="1"/>
          <p:nvPr/>
        </p:nvSpPr>
        <p:spPr>
          <a:xfrm rot="16200000">
            <a:off x="-943458" y="2841764"/>
            <a:ext cx="2302938"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Probability Density (Plausibility)</a:t>
            </a:r>
          </a:p>
        </p:txBody>
      </p:sp>
      <p:sp>
        <p:nvSpPr>
          <p:cNvPr id="25" name="TextBox 24">
            <a:extLst>
              <a:ext uri="{FF2B5EF4-FFF2-40B4-BE49-F238E27FC236}">
                <a16:creationId xmlns:a16="http://schemas.microsoft.com/office/drawing/2014/main" id="{F9B1CA8B-372F-93CA-ACCC-656FBFC47AE7}"/>
              </a:ext>
            </a:extLst>
          </p:cNvPr>
          <p:cNvSpPr txBox="1"/>
          <p:nvPr/>
        </p:nvSpPr>
        <p:spPr>
          <a:xfrm rot="16200000">
            <a:off x="5089977" y="2841764"/>
            <a:ext cx="2302938"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Probability Density (Plausibility)</a:t>
            </a:r>
          </a:p>
        </p:txBody>
      </p:sp>
      <p:cxnSp>
        <p:nvCxnSpPr>
          <p:cNvPr id="27" name="Straight Connector 26">
            <a:extLst>
              <a:ext uri="{FF2B5EF4-FFF2-40B4-BE49-F238E27FC236}">
                <a16:creationId xmlns:a16="http://schemas.microsoft.com/office/drawing/2014/main" id="{FD1AEE6A-178B-F7A8-0879-84F530BFF930}"/>
              </a:ext>
            </a:extLst>
          </p:cNvPr>
          <p:cNvCxnSpPr>
            <a:cxnSpLocks/>
          </p:cNvCxnSpPr>
          <p:nvPr/>
        </p:nvCxnSpPr>
        <p:spPr>
          <a:xfrm>
            <a:off x="3041583" y="1905802"/>
            <a:ext cx="0" cy="352284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C95F590-ADFD-594E-5074-CADB0D85BD92}"/>
              </a:ext>
            </a:extLst>
          </p:cNvPr>
          <p:cNvCxnSpPr/>
          <p:nvPr/>
        </p:nvCxnSpPr>
        <p:spPr>
          <a:xfrm flipH="1">
            <a:off x="404261" y="1905802"/>
            <a:ext cx="262769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2C0A7AF-DEE0-360F-4DEB-EBCCA05785F2}"/>
              </a:ext>
            </a:extLst>
          </p:cNvPr>
          <p:cNvCxnSpPr>
            <a:cxnSpLocks/>
          </p:cNvCxnSpPr>
          <p:nvPr/>
        </p:nvCxnSpPr>
        <p:spPr>
          <a:xfrm>
            <a:off x="2751221" y="2768869"/>
            <a:ext cx="0" cy="266940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B9B33D4-6AF6-D342-6ADE-8485DB790733}"/>
              </a:ext>
            </a:extLst>
          </p:cNvPr>
          <p:cNvCxnSpPr>
            <a:cxnSpLocks/>
          </p:cNvCxnSpPr>
          <p:nvPr/>
        </p:nvCxnSpPr>
        <p:spPr>
          <a:xfrm flipH="1">
            <a:off x="404261" y="2767265"/>
            <a:ext cx="2346960" cy="160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F881F9F-0111-338A-C854-096EE8F235A6}"/>
              </a:ext>
            </a:extLst>
          </p:cNvPr>
          <p:cNvCxnSpPr>
            <a:cxnSpLocks/>
          </p:cNvCxnSpPr>
          <p:nvPr/>
        </p:nvCxnSpPr>
        <p:spPr>
          <a:xfrm>
            <a:off x="2191352" y="5024387"/>
            <a:ext cx="0" cy="41388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527E0C8-CEE6-39CF-DC2B-B1AF679D39BA}"/>
              </a:ext>
            </a:extLst>
          </p:cNvPr>
          <p:cNvCxnSpPr>
            <a:cxnSpLocks/>
          </p:cNvCxnSpPr>
          <p:nvPr/>
        </p:nvCxnSpPr>
        <p:spPr>
          <a:xfrm flipH="1">
            <a:off x="402655" y="5034129"/>
            <a:ext cx="178869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3E6BDA2-67D8-E67B-644F-D01104826D2F}"/>
              </a:ext>
            </a:extLst>
          </p:cNvPr>
          <p:cNvSpPr txBox="1"/>
          <p:nvPr/>
        </p:nvSpPr>
        <p:spPr>
          <a:xfrm>
            <a:off x="1833613" y="5457526"/>
            <a:ext cx="630301" cy="246221"/>
          </a:xfrm>
          <a:prstGeom prst="rect">
            <a:avLst/>
          </a:prstGeom>
          <a:noFill/>
        </p:spPr>
        <p:txBody>
          <a:bodyPr wrap="none" rtlCol="0">
            <a:spAutoFit/>
          </a:bodyPr>
          <a:lstStyle/>
          <a:p>
            <a:r>
              <a:rPr lang="en-GB" sz="1000" b="1" dirty="0">
                <a:latin typeface="Segoe UI" panose="020B0502040204020203" pitchFamily="34" charset="0"/>
                <a:cs typeface="Segoe UI" panose="020B0502040204020203" pitchFamily="34" charset="0"/>
              </a:rPr>
              <a:t>Value 1</a:t>
            </a:r>
          </a:p>
        </p:txBody>
      </p:sp>
      <p:sp>
        <p:nvSpPr>
          <p:cNvPr id="42" name="TextBox 41">
            <a:extLst>
              <a:ext uri="{FF2B5EF4-FFF2-40B4-BE49-F238E27FC236}">
                <a16:creationId xmlns:a16="http://schemas.microsoft.com/office/drawing/2014/main" id="{9832E4AB-21E4-A5D2-B043-B4A9742F861E}"/>
              </a:ext>
            </a:extLst>
          </p:cNvPr>
          <p:cNvSpPr txBox="1"/>
          <p:nvPr/>
        </p:nvSpPr>
        <p:spPr>
          <a:xfrm>
            <a:off x="2925354" y="5457523"/>
            <a:ext cx="630301" cy="246221"/>
          </a:xfrm>
          <a:prstGeom prst="rect">
            <a:avLst/>
          </a:prstGeom>
          <a:noFill/>
        </p:spPr>
        <p:txBody>
          <a:bodyPr wrap="none" rtlCol="0">
            <a:spAutoFit/>
          </a:bodyPr>
          <a:lstStyle/>
          <a:p>
            <a:r>
              <a:rPr lang="en-GB" sz="1000" b="1" dirty="0">
                <a:latin typeface="Segoe UI" panose="020B0502040204020203" pitchFamily="34" charset="0"/>
                <a:cs typeface="Segoe UI" panose="020B0502040204020203" pitchFamily="34" charset="0"/>
              </a:rPr>
              <a:t>Value 3</a:t>
            </a:r>
          </a:p>
        </p:txBody>
      </p:sp>
      <p:sp>
        <p:nvSpPr>
          <p:cNvPr id="43" name="TextBox 42">
            <a:extLst>
              <a:ext uri="{FF2B5EF4-FFF2-40B4-BE49-F238E27FC236}">
                <a16:creationId xmlns:a16="http://schemas.microsoft.com/office/drawing/2014/main" id="{1F3807F3-A12D-5B42-E568-2380CF1C90C8}"/>
              </a:ext>
            </a:extLst>
          </p:cNvPr>
          <p:cNvSpPr txBox="1"/>
          <p:nvPr/>
        </p:nvSpPr>
        <p:spPr>
          <a:xfrm>
            <a:off x="8321196" y="5457523"/>
            <a:ext cx="630301" cy="246221"/>
          </a:xfrm>
          <a:prstGeom prst="rect">
            <a:avLst/>
          </a:prstGeom>
          <a:noFill/>
        </p:spPr>
        <p:txBody>
          <a:bodyPr wrap="none" rtlCol="0">
            <a:spAutoFit/>
          </a:bodyPr>
          <a:lstStyle/>
          <a:p>
            <a:r>
              <a:rPr lang="en-GB" sz="1000" b="1" dirty="0">
                <a:latin typeface="Segoe UI" panose="020B0502040204020203" pitchFamily="34" charset="0"/>
                <a:cs typeface="Segoe UI" panose="020B0502040204020203" pitchFamily="34" charset="0"/>
              </a:rPr>
              <a:t>Value 2</a:t>
            </a:r>
          </a:p>
        </p:txBody>
      </p:sp>
      <p:sp>
        <p:nvSpPr>
          <p:cNvPr id="44" name="TextBox 43">
            <a:extLst>
              <a:ext uri="{FF2B5EF4-FFF2-40B4-BE49-F238E27FC236}">
                <a16:creationId xmlns:a16="http://schemas.microsoft.com/office/drawing/2014/main" id="{E9918755-B198-05F2-04A4-9FD6A25A2BE0}"/>
              </a:ext>
            </a:extLst>
          </p:cNvPr>
          <p:cNvSpPr txBox="1"/>
          <p:nvPr/>
        </p:nvSpPr>
        <p:spPr>
          <a:xfrm>
            <a:off x="412755" y="4764578"/>
            <a:ext cx="2119491" cy="261610"/>
          </a:xfrm>
          <a:prstGeom prst="rect">
            <a:avLst/>
          </a:prstGeom>
          <a:noFill/>
        </p:spPr>
        <p:txBody>
          <a:bodyPr wrap="none" rtlCol="0">
            <a:spAutoFit/>
          </a:bodyPr>
          <a:lstStyle/>
          <a:p>
            <a:r>
              <a:rPr lang="en-GB" sz="1100" dirty="0"/>
              <a:t>Value 1 has the lowest plausibility</a:t>
            </a:r>
          </a:p>
        </p:txBody>
      </p:sp>
      <p:sp>
        <p:nvSpPr>
          <p:cNvPr id="45" name="TextBox 44">
            <a:extLst>
              <a:ext uri="{FF2B5EF4-FFF2-40B4-BE49-F238E27FC236}">
                <a16:creationId xmlns:a16="http://schemas.microsoft.com/office/drawing/2014/main" id="{DCDE2977-3F67-33DF-0D1C-957ECF70AF0F}"/>
              </a:ext>
            </a:extLst>
          </p:cNvPr>
          <p:cNvSpPr txBox="1"/>
          <p:nvPr/>
        </p:nvSpPr>
        <p:spPr>
          <a:xfrm>
            <a:off x="391805" y="2514532"/>
            <a:ext cx="1646605" cy="261610"/>
          </a:xfrm>
          <a:prstGeom prst="rect">
            <a:avLst/>
          </a:prstGeom>
          <a:noFill/>
        </p:spPr>
        <p:txBody>
          <a:bodyPr wrap="none" rtlCol="0">
            <a:spAutoFit/>
          </a:bodyPr>
          <a:lstStyle/>
          <a:p>
            <a:r>
              <a:rPr lang="en-GB" sz="1100" dirty="0"/>
              <a:t>Value 2 is highly plausible</a:t>
            </a:r>
          </a:p>
        </p:txBody>
      </p:sp>
      <p:sp>
        <p:nvSpPr>
          <p:cNvPr id="47" name="TextBox 46">
            <a:extLst>
              <a:ext uri="{FF2B5EF4-FFF2-40B4-BE49-F238E27FC236}">
                <a16:creationId xmlns:a16="http://schemas.microsoft.com/office/drawing/2014/main" id="{311379C1-7705-C67B-F4FF-F29C9408CD5E}"/>
              </a:ext>
            </a:extLst>
          </p:cNvPr>
          <p:cNvSpPr txBox="1"/>
          <p:nvPr/>
        </p:nvSpPr>
        <p:spPr>
          <a:xfrm>
            <a:off x="384210" y="1624941"/>
            <a:ext cx="3846092" cy="261610"/>
          </a:xfrm>
          <a:prstGeom prst="rect">
            <a:avLst/>
          </a:prstGeom>
          <a:noFill/>
        </p:spPr>
        <p:txBody>
          <a:bodyPr wrap="square" rtlCol="0">
            <a:spAutoFit/>
          </a:bodyPr>
          <a:lstStyle/>
          <a:p>
            <a:r>
              <a:rPr lang="en-GB" sz="1100" dirty="0"/>
              <a:t>Value 3 has the highest plausibility (most likely value)</a:t>
            </a:r>
          </a:p>
        </p:txBody>
      </p:sp>
      <p:sp>
        <p:nvSpPr>
          <p:cNvPr id="48" name="TextBox 47">
            <a:extLst>
              <a:ext uri="{FF2B5EF4-FFF2-40B4-BE49-F238E27FC236}">
                <a16:creationId xmlns:a16="http://schemas.microsoft.com/office/drawing/2014/main" id="{48A93A36-0969-F4F7-01CC-187D24FDEEC6}"/>
              </a:ext>
            </a:extLst>
          </p:cNvPr>
          <p:cNvSpPr txBox="1"/>
          <p:nvPr/>
        </p:nvSpPr>
        <p:spPr>
          <a:xfrm>
            <a:off x="295507" y="6037375"/>
            <a:ext cx="5889994" cy="461665"/>
          </a:xfrm>
          <a:prstGeom prst="rect">
            <a:avLst/>
          </a:prstGeom>
          <a:noFill/>
        </p:spPr>
        <p:txBody>
          <a:bodyPr wrap="square" rtlCol="0">
            <a:spAutoFit/>
          </a:bodyPr>
          <a:lstStyle/>
          <a:p>
            <a:r>
              <a:rPr lang="en-GB" sz="1200" dirty="0">
                <a:latin typeface="Segoe UI" panose="020B0502040204020203" pitchFamily="34" charset="0"/>
                <a:cs typeface="Segoe UI" panose="020B0502040204020203" pitchFamily="34" charset="0"/>
              </a:rPr>
              <a:t>This plot tell us the probability density (or plausibility) associated with the most (or least) likely or frequent</a:t>
            </a:r>
          </a:p>
        </p:txBody>
      </p:sp>
      <p:cxnSp>
        <p:nvCxnSpPr>
          <p:cNvPr id="50" name="Straight Connector 49">
            <a:extLst>
              <a:ext uri="{FF2B5EF4-FFF2-40B4-BE49-F238E27FC236}">
                <a16:creationId xmlns:a16="http://schemas.microsoft.com/office/drawing/2014/main" id="{FAB16796-D918-4793-DDAA-DC3B7371EC0C}"/>
              </a:ext>
            </a:extLst>
          </p:cNvPr>
          <p:cNvCxnSpPr>
            <a:cxnSpLocks/>
          </p:cNvCxnSpPr>
          <p:nvPr/>
        </p:nvCxnSpPr>
        <p:spPr>
          <a:xfrm>
            <a:off x="8666021" y="2737397"/>
            <a:ext cx="0" cy="266940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AC99F0D-D3C3-29BA-37E8-D6311CE569CA}"/>
              </a:ext>
            </a:extLst>
          </p:cNvPr>
          <p:cNvCxnSpPr>
            <a:cxnSpLocks/>
          </p:cNvCxnSpPr>
          <p:nvPr/>
        </p:nvCxnSpPr>
        <p:spPr>
          <a:xfrm flipH="1">
            <a:off x="6408820" y="2735793"/>
            <a:ext cx="2257201"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0819D97C-AD96-6472-C986-2DD3D6804FAC}"/>
              </a:ext>
            </a:extLst>
          </p:cNvPr>
          <p:cNvSpPr txBox="1"/>
          <p:nvPr/>
        </p:nvSpPr>
        <p:spPr>
          <a:xfrm>
            <a:off x="6437697" y="2474986"/>
            <a:ext cx="1646605" cy="261610"/>
          </a:xfrm>
          <a:prstGeom prst="rect">
            <a:avLst/>
          </a:prstGeom>
          <a:noFill/>
        </p:spPr>
        <p:txBody>
          <a:bodyPr wrap="none" rtlCol="0">
            <a:spAutoFit/>
          </a:bodyPr>
          <a:lstStyle/>
          <a:p>
            <a:r>
              <a:rPr lang="en-GB" sz="1100" dirty="0"/>
              <a:t>Value 2 is highly plausible</a:t>
            </a:r>
          </a:p>
        </p:txBody>
      </p:sp>
      <p:sp>
        <p:nvSpPr>
          <p:cNvPr id="55" name="TextBox 54">
            <a:extLst>
              <a:ext uri="{FF2B5EF4-FFF2-40B4-BE49-F238E27FC236}">
                <a16:creationId xmlns:a16="http://schemas.microsoft.com/office/drawing/2014/main" id="{20C91481-8197-79CA-CE32-5B7495CDB953}"/>
              </a:ext>
            </a:extLst>
          </p:cNvPr>
          <p:cNvSpPr txBox="1"/>
          <p:nvPr/>
        </p:nvSpPr>
        <p:spPr>
          <a:xfrm>
            <a:off x="2385690" y="5457521"/>
            <a:ext cx="630301" cy="246221"/>
          </a:xfrm>
          <a:prstGeom prst="rect">
            <a:avLst/>
          </a:prstGeom>
          <a:noFill/>
        </p:spPr>
        <p:txBody>
          <a:bodyPr wrap="none" rtlCol="0">
            <a:spAutoFit/>
          </a:bodyPr>
          <a:lstStyle/>
          <a:p>
            <a:r>
              <a:rPr lang="en-GB" sz="1000" b="1" dirty="0">
                <a:latin typeface="Segoe UI" panose="020B0502040204020203" pitchFamily="34" charset="0"/>
                <a:cs typeface="Segoe UI" panose="020B0502040204020203" pitchFamily="34" charset="0"/>
              </a:rPr>
              <a:t>Value 2</a:t>
            </a:r>
          </a:p>
        </p:txBody>
      </p:sp>
      <p:sp>
        <p:nvSpPr>
          <p:cNvPr id="56" name="TextBox 55">
            <a:extLst>
              <a:ext uri="{FF2B5EF4-FFF2-40B4-BE49-F238E27FC236}">
                <a16:creationId xmlns:a16="http://schemas.microsoft.com/office/drawing/2014/main" id="{A8C793AC-B86C-9BB1-CCE3-CF6A9DC8210D}"/>
              </a:ext>
            </a:extLst>
          </p:cNvPr>
          <p:cNvSpPr txBox="1"/>
          <p:nvPr/>
        </p:nvSpPr>
        <p:spPr>
          <a:xfrm>
            <a:off x="6379946" y="6022780"/>
            <a:ext cx="4914234" cy="769441"/>
          </a:xfrm>
          <a:prstGeom prst="rect">
            <a:avLst/>
          </a:prstGeom>
          <a:noFill/>
        </p:spPr>
        <p:txBody>
          <a:bodyPr wrap="square" rtlCol="0">
            <a:spAutoFit/>
          </a:bodyPr>
          <a:lstStyle/>
          <a:p>
            <a:r>
              <a:rPr lang="en-GB" sz="1100" dirty="0">
                <a:latin typeface="Segoe UI" panose="020B0502040204020203" pitchFamily="34" charset="0"/>
                <a:cs typeface="Segoe UI" panose="020B0502040204020203" pitchFamily="34" charset="0"/>
              </a:rPr>
              <a:t>The shaded area under the curve in this plot tells us the actual probability for observing a particular value i.e., </a:t>
            </a:r>
            <a:r>
              <a:rPr lang="en-GB" sz="1100" b="1" dirty="0">
                <a:latin typeface="Segoe UI" panose="020B0502040204020203" pitchFamily="34" charset="0"/>
                <a:cs typeface="Segoe UI" panose="020B0502040204020203" pitchFamily="34" charset="0"/>
              </a:rPr>
              <a:t>Pr(Outcome </a:t>
            </a:r>
            <a:r>
              <a:rPr lang="en-GB" sz="1100" b="1" u="sng" dirty="0">
                <a:latin typeface="Segoe UI" panose="020B0502040204020203" pitchFamily="34" charset="0"/>
                <a:cs typeface="Segoe UI" panose="020B0502040204020203" pitchFamily="34" charset="0"/>
              </a:rPr>
              <a:t>&lt;</a:t>
            </a:r>
            <a:r>
              <a:rPr lang="en-GB" sz="1100" b="1" dirty="0">
                <a:latin typeface="Segoe UI" panose="020B0502040204020203" pitchFamily="34" charset="0"/>
                <a:cs typeface="Segoe UI" panose="020B0502040204020203" pitchFamily="34" charset="0"/>
              </a:rPr>
              <a:t> Value 2)</a:t>
            </a:r>
            <a:r>
              <a:rPr lang="en-GB" sz="1100" dirty="0">
                <a:latin typeface="Segoe UI" panose="020B0502040204020203" pitchFamily="34" charset="0"/>
                <a:cs typeface="Segoe UI" panose="020B0502040204020203" pitchFamily="34" charset="0"/>
              </a:rPr>
              <a:t>. From a distribution with a continuous outcome, if you want to calculate a probability – some shaded portion under this curve must be calculated. </a:t>
            </a:r>
          </a:p>
        </p:txBody>
      </p:sp>
      <p:sp>
        <p:nvSpPr>
          <p:cNvPr id="57" name="TextBox 56">
            <a:extLst>
              <a:ext uri="{FF2B5EF4-FFF2-40B4-BE49-F238E27FC236}">
                <a16:creationId xmlns:a16="http://schemas.microsoft.com/office/drawing/2014/main" id="{F9745952-6226-9430-2EC9-3C417CA1DEA7}"/>
              </a:ext>
            </a:extLst>
          </p:cNvPr>
          <p:cNvSpPr txBox="1"/>
          <p:nvPr/>
        </p:nvSpPr>
        <p:spPr>
          <a:xfrm>
            <a:off x="250091" y="675009"/>
            <a:ext cx="2444817" cy="369332"/>
          </a:xfrm>
          <a:prstGeom prst="rect">
            <a:avLst/>
          </a:prstGeom>
          <a:noFill/>
        </p:spPr>
        <p:txBody>
          <a:bodyPr wrap="square" rtlCol="0">
            <a:spAutoFit/>
          </a:bodyPr>
          <a:lstStyle/>
          <a:p>
            <a:r>
              <a:rPr lang="en-GB" b="1" dirty="0">
                <a:latin typeface="Segoe UI" panose="020B0502040204020203" pitchFamily="34" charset="0"/>
                <a:cs typeface="Segoe UI" panose="020B0502040204020203" pitchFamily="34" charset="0"/>
              </a:rPr>
              <a:t>[1] Point values</a:t>
            </a:r>
          </a:p>
        </p:txBody>
      </p:sp>
      <p:sp>
        <p:nvSpPr>
          <p:cNvPr id="58" name="TextBox 57">
            <a:extLst>
              <a:ext uri="{FF2B5EF4-FFF2-40B4-BE49-F238E27FC236}">
                <a16:creationId xmlns:a16="http://schemas.microsoft.com/office/drawing/2014/main" id="{F4945758-4A52-995E-FBB3-74A32D37ACB9}"/>
              </a:ext>
            </a:extLst>
          </p:cNvPr>
          <p:cNvSpPr txBox="1"/>
          <p:nvPr/>
        </p:nvSpPr>
        <p:spPr>
          <a:xfrm>
            <a:off x="6259630" y="674546"/>
            <a:ext cx="3115374" cy="369332"/>
          </a:xfrm>
          <a:prstGeom prst="rect">
            <a:avLst/>
          </a:prstGeom>
          <a:noFill/>
        </p:spPr>
        <p:txBody>
          <a:bodyPr wrap="square" rtlCol="0">
            <a:spAutoFit/>
          </a:bodyPr>
          <a:lstStyle/>
          <a:p>
            <a:r>
              <a:rPr lang="en-GB" b="1" dirty="0">
                <a:latin typeface="Segoe UI" panose="020B0502040204020203" pitchFamily="34" charset="0"/>
                <a:cs typeface="Segoe UI" panose="020B0502040204020203" pitchFamily="34" charset="0"/>
              </a:rPr>
              <a:t>[2] Areas under a curve</a:t>
            </a:r>
          </a:p>
        </p:txBody>
      </p:sp>
      <p:sp>
        <p:nvSpPr>
          <p:cNvPr id="59" name="TextBox 58">
            <a:extLst>
              <a:ext uri="{FF2B5EF4-FFF2-40B4-BE49-F238E27FC236}">
                <a16:creationId xmlns:a16="http://schemas.microsoft.com/office/drawing/2014/main" id="{56D95348-52BD-9A5E-7916-DCB4310E03F8}"/>
              </a:ext>
            </a:extLst>
          </p:cNvPr>
          <p:cNvSpPr txBox="1"/>
          <p:nvPr/>
        </p:nvSpPr>
        <p:spPr>
          <a:xfrm>
            <a:off x="6418447" y="3336278"/>
            <a:ext cx="2212200" cy="600164"/>
          </a:xfrm>
          <a:prstGeom prst="rect">
            <a:avLst/>
          </a:prstGeom>
          <a:noFill/>
        </p:spPr>
        <p:txBody>
          <a:bodyPr wrap="square" rtlCol="0">
            <a:spAutoFit/>
          </a:bodyPr>
          <a:lstStyle/>
          <a:p>
            <a:r>
              <a:rPr lang="en-GB" sz="1100" dirty="0"/>
              <a:t>Red portion under this curve is called a “</a:t>
            </a:r>
            <a:r>
              <a:rPr lang="en-GB" sz="1100" b="1" u="sng" dirty="0"/>
              <a:t>Cumulative probability</a:t>
            </a:r>
            <a:r>
              <a:rPr lang="en-GB" sz="1100" dirty="0"/>
              <a:t>”</a:t>
            </a:r>
          </a:p>
          <a:p>
            <a:r>
              <a:rPr lang="en-GB" sz="1100" b="1" dirty="0">
                <a:latin typeface="Segoe UI" panose="020B0502040204020203" pitchFamily="34" charset="0"/>
                <a:cs typeface="Segoe UI" panose="020B0502040204020203" pitchFamily="34" charset="0"/>
              </a:rPr>
              <a:t>Pr(Outcome </a:t>
            </a:r>
            <a:r>
              <a:rPr lang="en-GB" sz="1100" b="1" u="sng" dirty="0">
                <a:latin typeface="Segoe UI" panose="020B0502040204020203" pitchFamily="34" charset="0"/>
                <a:cs typeface="Segoe UI" panose="020B0502040204020203" pitchFamily="34" charset="0"/>
              </a:rPr>
              <a:t>&lt;</a:t>
            </a:r>
            <a:r>
              <a:rPr lang="en-GB" sz="1100" b="1" dirty="0">
                <a:latin typeface="Segoe UI" panose="020B0502040204020203" pitchFamily="34" charset="0"/>
                <a:cs typeface="Segoe UI" panose="020B0502040204020203" pitchFamily="34" charset="0"/>
              </a:rPr>
              <a:t> Value 2)</a:t>
            </a:r>
            <a:endParaRPr lang="en-GB" sz="1100" dirty="0"/>
          </a:p>
        </p:txBody>
      </p:sp>
      <p:sp>
        <p:nvSpPr>
          <p:cNvPr id="60" name="TextBox 59">
            <a:extLst>
              <a:ext uri="{FF2B5EF4-FFF2-40B4-BE49-F238E27FC236}">
                <a16:creationId xmlns:a16="http://schemas.microsoft.com/office/drawing/2014/main" id="{6CBD8ED1-3BE7-F8FF-6D8A-D8592E5FAEE7}"/>
              </a:ext>
            </a:extLst>
          </p:cNvPr>
          <p:cNvSpPr txBox="1"/>
          <p:nvPr/>
        </p:nvSpPr>
        <p:spPr>
          <a:xfrm>
            <a:off x="9498536" y="3342215"/>
            <a:ext cx="2212200" cy="600164"/>
          </a:xfrm>
          <a:prstGeom prst="rect">
            <a:avLst/>
          </a:prstGeom>
          <a:noFill/>
        </p:spPr>
        <p:txBody>
          <a:bodyPr wrap="square" rtlCol="0">
            <a:spAutoFit/>
          </a:bodyPr>
          <a:lstStyle/>
          <a:p>
            <a:r>
              <a:rPr lang="en-GB" sz="1100" dirty="0"/>
              <a:t>White portion under this curve is called an “</a:t>
            </a:r>
            <a:r>
              <a:rPr lang="en-GB" sz="1100" b="1" u="sng" dirty="0"/>
              <a:t>Exceedance probability</a:t>
            </a:r>
            <a:r>
              <a:rPr lang="en-GB" sz="1100" dirty="0"/>
              <a:t>”</a:t>
            </a:r>
          </a:p>
          <a:p>
            <a:r>
              <a:rPr lang="en-GB" sz="1100" b="1" dirty="0">
                <a:latin typeface="Segoe UI" panose="020B0502040204020203" pitchFamily="34" charset="0"/>
                <a:cs typeface="Segoe UI" panose="020B0502040204020203" pitchFamily="34" charset="0"/>
              </a:rPr>
              <a:t>Pr(Outcome &gt; Value 2)</a:t>
            </a:r>
            <a:endParaRPr lang="en-GB" sz="1100" dirty="0"/>
          </a:p>
        </p:txBody>
      </p:sp>
    </p:spTree>
    <p:extLst>
      <p:ext uri="{BB962C8B-B14F-4D97-AF65-F5344CB8AC3E}">
        <p14:creationId xmlns:p14="http://schemas.microsoft.com/office/powerpoint/2010/main" val="824906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FD2F-9D0F-BEE1-84A1-714B6B11EB0B}"/>
              </a:ext>
            </a:extLst>
          </p:cNvPr>
          <p:cNvSpPr txBox="1">
            <a:spLocks/>
          </p:cNvSpPr>
          <p:nvPr/>
        </p:nvSpPr>
        <p:spPr>
          <a:xfrm>
            <a:off x="183667" y="106172"/>
            <a:ext cx="9382728" cy="384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Understanding the features of probability distribution [2]</a:t>
            </a:r>
            <a:endParaRPr lang="en-GB"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09EAFF8A-3EA9-4F2F-4E09-71EF41F1A3F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pic>
        <p:nvPicPr>
          <p:cNvPr id="4" name="Picture 3" descr="A red line graph on a white background&#10;&#10;Description automatically generated">
            <a:extLst>
              <a:ext uri="{FF2B5EF4-FFF2-40B4-BE49-F238E27FC236}">
                <a16:creationId xmlns:a16="http://schemas.microsoft.com/office/drawing/2014/main" id="{8E8BC4F1-FFA9-23E4-AD39-C00B06A1080D}"/>
              </a:ext>
            </a:extLst>
          </p:cNvPr>
          <p:cNvPicPr>
            <a:picLocks noChangeAspect="1"/>
          </p:cNvPicPr>
          <p:nvPr/>
        </p:nvPicPr>
        <p:blipFill>
          <a:blip r:embed="rId2"/>
          <a:srcRect l="11058" t="3418" r="3513" b="15966"/>
          <a:stretch>
            <a:fillRect/>
          </a:stretch>
        </p:blipFill>
        <p:spPr>
          <a:xfrm>
            <a:off x="481264" y="1828795"/>
            <a:ext cx="5489608" cy="3551724"/>
          </a:xfrm>
          <a:prstGeom prst="rect">
            <a:avLst/>
          </a:prstGeom>
        </p:spPr>
      </p:pic>
      <p:cxnSp>
        <p:nvCxnSpPr>
          <p:cNvPr id="5" name="Straight Arrow Connector 4">
            <a:extLst>
              <a:ext uri="{FF2B5EF4-FFF2-40B4-BE49-F238E27FC236}">
                <a16:creationId xmlns:a16="http://schemas.microsoft.com/office/drawing/2014/main" id="{69B568B0-EB3D-97C9-46BD-70608AA44010}"/>
              </a:ext>
            </a:extLst>
          </p:cNvPr>
          <p:cNvCxnSpPr>
            <a:cxnSpLocks/>
          </p:cNvCxnSpPr>
          <p:nvPr/>
        </p:nvCxnSpPr>
        <p:spPr>
          <a:xfrm flipV="1">
            <a:off x="404261" y="1164656"/>
            <a:ext cx="0" cy="42639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1142F77-F6EB-B505-0AC3-E747B49A1C49}"/>
              </a:ext>
            </a:extLst>
          </p:cNvPr>
          <p:cNvCxnSpPr>
            <a:cxnSpLocks/>
          </p:cNvCxnSpPr>
          <p:nvPr/>
        </p:nvCxnSpPr>
        <p:spPr>
          <a:xfrm>
            <a:off x="394636" y="5419021"/>
            <a:ext cx="5691738" cy="9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1DB538-C122-1EE7-E6FB-4B46C2ABF09C}"/>
              </a:ext>
            </a:extLst>
          </p:cNvPr>
          <p:cNvSpPr txBox="1"/>
          <p:nvPr/>
        </p:nvSpPr>
        <p:spPr>
          <a:xfrm>
            <a:off x="286853" y="664639"/>
            <a:ext cx="3869521" cy="369332"/>
          </a:xfrm>
          <a:prstGeom prst="rect">
            <a:avLst/>
          </a:prstGeom>
          <a:noFill/>
        </p:spPr>
        <p:txBody>
          <a:bodyPr wrap="square" rtlCol="0">
            <a:spAutoFit/>
          </a:bodyPr>
          <a:lstStyle/>
          <a:p>
            <a:r>
              <a:rPr lang="en-GB" b="1" dirty="0">
                <a:latin typeface="Segoe UI" panose="020B0502040204020203" pitchFamily="34" charset="0"/>
                <a:cs typeface="Segoe UI" panose="020B0502040204020203" pitchFamily="34" charset="0"/>
              </a:rPr>
              <a:t>[3] Spread (or variation)</a:t>
            </a:r>
          </a:p>
        </p:txBody>
      </p:sp>
      <p:cxnSp>
        <p:nvCxnSpPr>
          <p:cNvPr id="8" name="Straight Connector 7">
            <a:extLst>
              <a:ext uri="{FF2B5EF4-FFF2-40B4-BE49-F238E27FC236}">
                <a16:creationId xmlns:a16="http://schemas.microsoft.com/office/drawing/2014/main" id="{1F4684FE-B9D9-9F6D-C9F3-6C98D1E54CD9}"/>
              </a:ext>
            </a:extLst>
          </p:cNvPr>
          <p:cNvCxnSpPr>
            <a:cxnSpLocks/>
          </p:cNvCxnSpPr>
          <p:nvPr/>
        </p:nvCxnSpPr>
        <p:spPr>
          <a:xfrm>
            <a:off x="3041583" y="1905802"/>
            <a:ext cx="0" cy="3522846"/>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9" name="Picture 8" descr="A red line graph on a white background&#10;&#10;Description automatically generated">
            <a:extLst>
              <a:ext uri="{FF2B5EF4-FFF2-40B4-BE49-F238E27FC236}">
                <a16:creationId xmlns:a16="http://schemas.microsoft.com/office/drawing/2014/main" id="{11A681D4-0203-01EC-F5A1-0C4C8DA5A873}"/>
              </a:ext>
            </a:extLst>
          </p:cNvPr>
          <p:cNvPicPr>
            <a:picLocks noChangeAspect="1"/>
          </p:cNvPicPr>
          <p:nvPr/>
        </p:nvPicPr>
        <p:blipFill>
          <a:blip r:embed="rId2">
            <a:alphaModFix amt="52000"/>
          </a:blip>
          <a:srcRect l="11058" t="3418" r="3513" b="15966"/>
          <a:stretch>
            <a:fillRect/>
          </a:stretch>
        </p:blipFill>
        <p:spPr>
          <a:xfrm>
            <a:off x="1771051" y="1828793"/>
            <a:ext cx="2714315" cy="3551724"/>
          </a:xfrm>
          <a:prstGeom prst="rect">
            <a:avLst/>
          </a:prstGeom>
        </p:spPr>
      </p:pic>
      <p:pic>
        <p:nvPicPr>
          <p:cNvPr id="10" name="Picture 9" descr="A red line graph on a white background&#10;&#10;Description automatically generated">
            <a:extLst>
              <a:ext uri="{FF2B5EF4-FFF2-40B4-BE49-F238E27FC236}">
                <a16:creationId xmlns:a16="http://schemas.microsoft.com/office/drawing/2014/main" id="{12767811-E897-7466-6F32-2D0C1521581E}"/>
              </a:ext>
            </a:extLst>
          </p:cNvPr>
          <p:cNvPicPr>
            <a:picLocks noChangeAspect="1"/>
          </p:cNvPicPr>
          <p:nvPr/>
        </p:nvPicPr>
        <p:blipFill>
          <a:blip r:embed="rId2">
            <a:alphaModFix amt="51000"/>
          </a:blip>
          <a:srcRect l="25787" t="3418" r="20886" b="15966"/>
          <a:stretch>
            <a:fillRect/>
          </a:stretch>
        </p:blipFill>
        <p:spPr>
          <a:xfrm>
            <a:off x="646498" y="1828793"/>
            <a:ext cx="5082139" cy="3551724"/>
          </a:xfrm>
          <a:prstGeom prst="rect">
            <a:avLst/>
          </a:prstGeom>
        </p:spPr>
      </p:pic>
      <p:cxnSp>
        <p:nvCxnSpPr>
          <p:cNvPr id="11" name="Straight Connector 10">
            <a:extLst>
              <a:ext uri="{FF2B5EF4-FFF2-40B4-BE49-F238E27FC236}">
                <a16:creationId xmlns:a16="http://schemas.microsoft.com/office/drawing/2014/main" id="{A2C21026-B947-39D4-9609-FE146830DC2F}"/>
              </a:ext>
            </a:extLst>
          </p:cNvPr>
          <p:cNvCxnSpPr>
            <a:cxnSpLocks/>
          </p:cNvCxnSpPr>
          <p:nvPr/>
        </p:nvCxnSpPr>
        <p:spPr>
          <a:xfrm>
            <a:off x="596766" y="5274644"/>
            <a:ext cx="51976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BFD4EE-89ED-68A0-AE93-AD2EB1F065E5}"/>
              </a:ext>
            </a:extLst>
          </p:cNvPr>
          <p:cNvCxnSpPr>
            <a:cxnSpLocks/>
          </p:cNvCxnSpPr>
          <p:nvPr/>
        </p:nvCxnSpPr>
        <p:spPr>
          <a:xfrm>
            <a:off x="3382957" y="4474143"/>
            <a:ext cx="1102409"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CBDD9C-5B1D-6997-5D89-A50F6FA5BA41}"/>
              </a:ext>
            </a:extLst>
          </p:cNvPr>
          <p:cNvCxnSpPr>
            <a:cxnSpLocks/>
          </p:cNvCxnSpPr>
          <p:nvPr/>
        </p:nvCxnSpPr>
        <p:spPr>
          <a:xfrm>
            <a:off x="3580597" y="3955991"/>
            <a:ext cx="102027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CC23CD-0632-039C-944A-03C849A64939}"/>
              </a:ext>
            </a:extLst>
          </p:cNvPr>
          <p:cNvCxnSpPr>
            <a:cxnSpLocks/>
          </p:cNvCxnSpPr>
          <p:nvPr/>
        </p:nvCxnSpPr>
        <p:spPr>
          <a:xfrm>
            <a:off x="3711873" y="3446646"/>
            <a:ext cx="889002"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5A87F8C-822F-F29D-1B7C-0E2BE7E9F013}"/>
              </a:ext>
            </a:extLst>
          </p:cNvPr>
          <p:cNvSpPr txBox="1"/>
          <p:nvPr/>
        </p:nvSpPr>
        <p:spPr>
          <a:xfrm>
            <a:off x="4312116" y="4328694"/>
            <a:ext cx="1493519" cy="276999"/>
          </a:xfrm>
          <a:prstGeom prst="rect">
            <a:avLst/>
          </a:prstGeom>
          <a:solidFill>
            <a:schemeClr val="bg1"/>
          </a:solidFill>
        </p:spPr>
        <p:txBody>
          <a:bodyPr wrap="square" rtlCol="0">
            <a:spAutoFit/>
          </a:bodyPr>
          <a:lstStyle/>
          <a:p>
            <a:r>
              <a:rPr lang="en-GB" sz="1200" dirty="0">
                <a:latin typeface="Segoe UI" panose="020B0502040204020203" pitchFamily="34" charset="0"/>
                <a:cs typeface="Segoe UI" panose="020B0502040204020203" pitchFamily="34" charset="0"/>
              </a:rPr>
              <a:t>Curve 3 (Narrow)</a:t>
            </a:r>
          </a:p>
        </p:txBody>
      </p:sp>
      <p:sp>
        <p:nvSpPr>
          <p:cNvPr id="22" name="TextBox 21">
            <a:extLst>
              <a:ext uri="{FF2B5EF4-FFF2-40B4-BE49-F238E27FC236}">
                <a16:creationId xmlns:a16="http://schemas.microsoft.com/office/drawing/2014/main" id="{DBB85F15-64C7-33A3-5A1D-D04FDCD63A98}"/>
              </a:ext>
            </a:extLst>
          </p:cNvPr>
          <p:cNvSpPr txBox="1"/>
          <p:nvPr/>
        </p:nvSpPr>
        <p:spPr>
          <a:xfrm>
            <a:off x="4315590" y="3840471"/>
            <a:ext cx="1440308" cy="276999"/>
          </a:xfrm>
          <a:prstGeom prst="rect">
            <a:avLst/>
          </a:prstGeom>
          <a:solidFill>
            <a:schemeClr val="bg1"/>
          </a:solidFill>
        </p:spPr>
        <p:txBody>
          <a:bodyPr wrap="square" rtlCol="0">
            <a:spAutoFit/>
          </a:bodyPr>
          <a:lstStyle/>
          <a:p>
            <a:r>
              <a:rPr lang="en-GB" sz="1200" dirty="0">
                <a:latin typeface="Segoe UI" panose="020B0502040204020203" pitchFamily="34" charset="0"/>
                <a:cs typeface="Segoe UI" panose="020B0502040204020203" pitchFamily="34" charset="0"/>
              </a:rPr>
              <a:t>Curve 2 (Modest)</a:t>
            </a:r>
          </a:p>
        </p:txBody>
      </p:sp>
      <p:sp>
        <p:nvSpPr>
          <p:cNvPr id="26" name="TextBox 25">
            <a:extLst>
              <a:ext uri="{FF2B5EF4-FFF2-40B4-BE49-F238E27FC236}">
                <a16:creationId xmlns:a16="http://schemas.microsoft.com/office/drawing/2014/main" id="{D3BDB6FA-6CE5-0DDB-DDF3-AD8B036DA163}"/>
              </a:ext>
            </a:extLst>
          </p:cNvPr>
          <p:cNvSpPr txBox="1"/>
          <p:nvPr/>
        </p:nvSpPr>
        <p:spPr>
          <a:xfrm>
            <a:off x="4282171" y="3352248"/>
            <a:ext cx="1523465" cy="276999"/>
          </a:xfrm>
          <a:prstGeom prst="rect">
            <a:avLst/>
          </a:prstGeom>
          <a:solidFill>
            <a:schemeClr val="bg1"/>
          </a:solidFill>
        </p:spPr>
        <p:txBody>
          <a:bodyPr wrap="square" rtlCol="0">
            <a:spAutoFit/>
          </a:bodyPr>
          <a:lstStyle/>
          <a:p>
            <a:r>
              <a:rPr lang="en-GB" sz="1200" dirty="0">
                <a:latin typeface="Segoe UI" panose="020B0502040204020203" pitchFamily="34" charset="0"/>
                <a:cs typeface="Segoe UI" panose="020B0502040204020203" pitchFamily="34" charset="0"/>
              </a:rPr>
              <a:t>Curve 1 (Broadest)</a:t>
            </a:r>
          </a:p>
        </p:txBody>
      </p:sp>
      <p:sp>
        <p:nvSpPr>
          <p:cNvPr id="29" name="TextBox 28">
            <a:extLst>
              <a:ext uri="{FF2B5EF4-FFF2-40B4-BE49-F238E27FC236}">
                <a16:creationId xmlns:a16="http://schemas.microsoft.com/office/drawing/2014/main" id="{1FE6C871-45E4-FD75-53A6-AFB816392302}"/>
              </a:ext>
            </a:extLst>
          </p:cNvPr>
          <p:cNvSpPr txBox="1"/>
          <p:nvPr/>
        </p:nvSpPr>
        <p:spPr>
          <a:xfrm rot="16200000">
            <a:off x="-943458" y="2841764"/>
            <a:ext cx="2302938"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Probability Density (Plausibility)</a:t>
            </a:r>
          </a:p>
        </p:txBody>
      </p:sp>
      <p:cxnSp>
        <p:nvCxnSpPr>
          <p:cNvPr id="31" name="Straight Connector 30">
            <a:extLst>
              <a:ext uri="{FF2B5EF4-FFF2-40B4-BE49-F238E27FC236}">
                <a16:creationId xmlns:a16="http://schemas.microsoft.com/office/drawing/2014/main" id="{57CED04E-E564-74BC-9C9C-ABB70EA3BA41}"/>
              </a:ext>
            </a:extLst>
          </p:cNvPr>
          <p:cNvCxnSpPr/>
          <p:nvPr/>
        </p:nvCxnSpPr>
        <p:spPr>
          <a:xfrm flipH="1">
            <a:off x="394636" y="1905802"/>
            <a:ext cx="264694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03D410A3-304B-4748-D18C-3BC4E64DCE2E}"/>
              </a:ext>
            </a:extLst>
          </p:cNvPr>
          <p:cNvSpPr txBox="1"/>
          <p:nvPr/>
        </p:nvSpPr>
        <p:spPr>
          <a:xfrm>
            <a:off x="2726432" y="5457524"/>
            <a:ext cx="630301" cy="246221"/>
          </a:xfrm>
          <a:prstGeom prst="rect">
            <a:avLst/>
          </a:prstGeom>
          <a:noFill/>
        </p:spPr>
        <p:txBody>
          <a:bodyPr wrap="none" rtlCol="0">
            <a:spAutoFit/>
          </a:bodyPr>
          <a:lstStyle/>
          <a:p>
            <a:r>
              <a:rPr lang="en-GB" sz="1000" b="1" dirty="0">
                <a:latin typeface="Segoe UI" panose="020B0502040204020203" pitchFamily="34" charset="0"/>
                <a:cs typeface="Segoe UI" panose="020B0502040204020203" pitchFamily="34" charset="0"/>
              </a:rPr>
              <a:t>Value 3</a:t>
            </a:r>
          </a:p>
        </p:txBody>
      </p:sp>
      <p:sp>
        <p:nvSpPr>
          <p:cNvPr id="33" name="TextBox 32">
            <a:extLst>
              <a:ext uri="{FF2B5EF4-FFF2-40B4-BE49-F238E27FC236}">
                <a16:creationId xmlns:a16="http://schemas.microsoft.com/office/drawing/2014/main" id="{9FF58A20-3014-6216-B91C-06CAB8B0CECD}"/>
              </a:ext>
            </a:extLst>
          </p:cNvPr>
          <p:cNvSpPr txBox="1"/>
          <p:nvPr/>
        </p:nvSpPr>
        <p:spPr>
          <a:xfrm>
            <a:off x="1885481" y="5703745"/>
            <a:ext cx="2396690" cy="307777"/>
          </a:xfrm>
          <a:prstGeom prst="rect">
            <a:avLst/>
          </a:prstGeom>
          <a:noFill/>
        </p:spPr>
        <p:txBody>
          <a:bodyPr wrap="square" rtlCol="0">
            <a:spAutoFit/>
          </a:bodyPr>
          <a:lstStyle/>
          <a:p>
            <a:pPr algn="ctr"/>
            <a:r>
              <a:rPr lang="en-GB" sz="1400" dirty="0">
                <a:latin typeface="Segoe UI" panose="020B0502040204020203" pitchFamily="34" charset="0"/>
                <a:cs typeface="Segoe UI" panose="020B0502040204020203" pitchFamily="34" charset="0"/>
              </a:rPr>
              <a:t>Continuous Outcome</a:t>
            </a:r>
          </a:p>
        </p:txBody>
      </p:sp>
      <p:sp>
        <p:nvSpPr>
          <p:cNvPr id="34" name="TextBox 33">
            <a:extLst>
              <a:ext uri="{FF2B5EF4-FFF2-40B4-BE49-F238E27FC236}">
                <a16:creationId xmlns:a16="http://schemas.microsoft.com/office/drawing/2014/main" id="{9BB38720-2E7B-98F7-192B-CEA1E0842AEA}"/>
              </a:ext>
            </a:extLst>
          </p:cNvPr>
          <p:cNvSpPr txBox="1"/>
          <p:nvPr/>
        </p:nvSpPr>
        <p:spPr>
          <a:xfrm>
            <a:off x="384210" y="1624941"/>
            <a:ext cx="3846092" cy="261610"/>
          </a:xfrm>
          <a:prstGeom prst="rect">
            <a:avLst/>
          </a:prstGeom>
          <a:noFill/>
        </p:spPr>
        <p:txBody>
          <a:bodyPr wrap="square" rtlCol="0">
            <a:spAutoFit/>
          </a:bodyPr>
          <a:lstStyle/>
          <a:p>
            <a:r>
              <a:rPr lang="en-GB" sz="1100" dirty="0"/>
              <a:t>Value 3 has the highest plausibility (most likely value)</a:t>
            </a:r>
          </a:p>
        </p:txBody>
      </p:sp>
      <p:sp>
        <p:nvSpPr>
          <p:cNvPr id="36" name="TextBox 35">
            <a:extLst>
              <a:ext uri="{FF2B5EF4-FFF2-40B4-BE49-F238E27FC236}">
                <a16:creationId xmlns:a16="http://schemas.microsoft.com/office/drawing/2014/main" id="{D5D39256-BFF3-24E6-00C6-9F9C55B0D610}"/>
              </a:ext>
            </a:extLst>
          </p:cNvPr>
          <p:cNvSpPr txBox="1"/>
          <p:nvPr/>
        </p:nvSpPr>
        <p:spPr>
          <a:xfrm>
            <a:off x="213885" y="5958905"/>
            <a:ext cx="5872489" cy="769441"/>
          </a:xfrm>
          <a:prstGeom prst="rect">
            <a:avLst/>
          </a:prstGeom>
          <a:noFill/>
        </p:spPr>
        <p:txBody>
          <a:bodyPr wrap="square" rtlCol="0">
            <a:spAutoFit/>
          </a:bodyPr>
          <a:lstStyle/>
          <a:p>
            <a:r>
              <a:rPr lang="en-GB" sz="1100" dirty="0">
                <a:latin typeface="Segoe UI" panose="020B0502040204020203" pitchFamily="34" charset="0"/>
                <a:cs typeface="Segoe UI" panose="020B0502040204020203" pitchFamily="34" charset="0"/>
              </a:rPr>
              <a:t>This plot tell us how widely the values in a distribution are dispersed, and so broader curves </a:t>
            </a:r>
          </a:p>
          <a:p>
            <a:r>
              <a:rPr lang="en-GB" sz="1100" dirty="0">
                <a:latin typeface="Segoe UI" panose="020B0502040204020203" pitchFamily="34" charset="0"/>
                <a:cs typeface="Segoe UI" panose="020B0502040204020203" pitchFamily="34" charset="0"/>
              </a:rPr>
              <a:t>indicate more variation (e.g., curve 1), while narrower curves show less (e.g., curve 3). Or one can say the following: ‘the wider the curve, the greater the variation, the narrower the curve, the more tightly values cluster around the centre’.</a:t>
            </a:r>
            <a:endParaRPr lang="en-GB" sz="1100" dirty="0"/>
          </a:p>
        </p:txBody>
      </p:sp>
      <p:cxnSp>
        <p:nvCxnSpPr>
          <p:cNvPr id="38" name="Straight Arrow Connector 37">
            <a:extLst>
              <a:ext uri="{FF2B5EF4-FFF2-40B4-BE49-F238E27FC236}">
                <a16:creationId xmlns:a16="http://schemas.microsoft.com/office/drawing/2014/main" id="{38A334A6-830D-E376-0E7E-E7469D7A48B2}"/>
              </a:ext>
            </a:extLst>
          </p:cNvPr>
          <p:cNvCxnSpPr>
            <a:cxnSpLocks/>
          </p:cNvCxnSpPr>
          <p:nvPr/>
        </p:nvCxnSpPr>
        <p:spPr>
          <a:xfrm>
            <a:off x="6328610" y="5419021"/>
            <a:ext cx="5691738" cy="9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A red line graph on a white background&#10;&#10;Description automatically generated">
            <a:extLst>
              <a:ext uri="{FF2B5EF4-FFF2-40B4-BE49-F238E27FC236}">
                <a16:creationId xmlns:a16="http://schemas.microsoft.com/office/drawing/2014/main" id="{60A5FF78-3DE1-02E5-394C-489798663C72}"/>
              </a:ext>
            </a:extLst>
          </p:cNvPr>
          <p:cNvPicPr>
            <a:picLocks noChangeAspect="1"/>
          </p:cNvPicPr>
          <p:nvPr/>
        </p:nvPicPr>
        <p:blipFill>
          <a:blip r:embed="rId2">
            <a:alphaModFix amt="51000"/>
          </a:blip>
          <a:srcRect l="54623" t="3418" r="20886" b="15966"/>
          <a:stretch>
            <a:fillRect/>
          </a:stretch>
        </p:blipFill>
        <p:spPr>
          <a:xfrm>
            <a:off x="6338231" y="1746981"/>
            <a:ext cx="3574166" cy="3576565"/>
          </a:xfrm>
          <a:prstGeom prst="rect">
            <a:avLst/>
          </a:prstGeom>
        </p:spPr>
      </p:pic>
      <p:cxnSp>
        <p:nvCxnSpPr>
          <p:cNvPr id="42" name="Straight Connector 41">
            <a:extLst>
              <a:ext uri="{FF2B5EF4-FFF2-40B4-BE49-F238E27FC236}">
                <a16:creationId xmlns:a16="http://schemas.microsoft.com/office/drawing/2014/main" id="{1F18109D-94BD-76F2-B014-07566FB02975}"/>
              </a:ext>
            </a:extLst>
          </p:cNvPr>
          <p:cNvCxnSpPr>
            <a:cxnSpLocks/>
          </p:cNvCxnSpPr>
          <p:nvPr/>
        </p:nvCxnSpPr>
        <p:spPr>
          <a:xfrm>
            <a:off x="6348306" y="5263412"/>
            <a:ext cx="5197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7" name="Picture 46" descr="A red line graph on a white background&#10;&#10;Description automatically generated">
            <a:extLst>
              <a:ext uri="{FF2B5EF4-FFF2-40B4-BE49-F238E27FC236}">
                <a16:creationId xmlns:a16="http://schemas.microsoft.com/office/drawing/2014/main" id="{6F73C820-A395-E0C0-849D-B9D91C314B78}"/>
              </a:ext>
            </a:extLst>
          </p:cNvPr>
          <p:cNvPicPr>
            <a:picLocks noChangeAspect="1"/>
          </p:cNvPicPr>
          <p:nvPr/>
        </p:nvPicPr>
        <p:blipFill>
          <a:blip r:embed="rId2">
            <a:alphaModFix amt="51000"/>
          </a:blip>
          <a:srcRect l="54623" t="3418" r="20886" b="15966"/>
          <a:stretch>
            <a:fillRect/>
          </a:stretch>
        </p:blipFill>
        <p:spPr>
          <a:xfrm>
            <a:off x="6357488" y="1275734"/>
            <a:ext cx="4528633" cy="3832065"/>
          </a:xfrm>
          <a:prstGeom prst="rect">
            <a:avLst/>
          </a:prstGeom>
        </p:spPr>
      </p:pic>
      <p:pic>
        <p:nvPicPr>
          <p:cNvPr id="48" name="Picture 47" descr="A red line graph on a white background&#10;&#10;Description automatically generated">
            <a:extLst>
              <a:ext uri="{FF2B5EF4-FFF2-40B4-BE49-F238E27FC236}">
                <a16:creationId xmlns:a16="http://schemas.microsoft.com/office/drawing/2014/main" id="{54C0AD51-1D85-1FF4-CE8A-87EA846073F9}"/>
              </a:ext>
            </a:extLst>
          </p:cNvPr>
          <p:cNvPicPr>
            <a:picLocks noChangeAspect="1"/>
          </p:cNvPicPr>
          <p:nvPr/>
        </p:nvPicPr>
        <p:blipFill>
          <a:blip r:embed="rId2">
            <a:alphaModFix amt="51000"/>
          </a:blip>
          <a:srcRect l="54623" t="3418" r="20886" b="15966"/>
          <a:stretch>
            <a:fillRect/>
          </a:stretch>
        </p:blipFill>
        <p:spPr>
          <a:xfrm>
            <a:off x="6357488" y="678148"/>
            <a:ext cx="4769336" cy="3927545"/>
          </a:xfrm>
          <a:prstGeom prst="rect">
            <a:avLst/>
          </a:prstGeom>
        </p:spPr>
      </p:pic>
      <p:sp>
        <p:nvSpPr>
          <p:cNvPr id="49" name="TextBox 48">
            <a:extLst>
              <a:ext uri="{FF2B5EF4-FFF2-40B4-BE49-F238E27FC236}">
                <a16:creationId xmlns:a16="http://schemas.microsoft.com/office/drawing/2014/main" id="{3A3DFBFF-E773-3D96-FF86-C3E025E07329}"/>
              </a:ext>
            </a:extLst>
          </p:cNvPr>
          <p:cNvSpPr txBox="1"/>
          <p:nvPr/>
        </p:nvSpPr>
        <p:spPr>
          <a:xfrm>
            <a:off x="4522252" y="5011186"/>
            <a:ext cx="362559" cy="369332"/>
          </a:xfrm>
          <a:prstGeom prst="rect">
            <a:avLst/>
          </a:prstGeom>
          <a:solidFill>
            <a:srgbClr val="FF3B30">
              <a:alpha val="60434"/>
            </a:srgbClr>
          </a:solidFill>
        </p:spPr>
        <p:txBody>
          <a:bodyPr wrap="square" rtlCol="0">
            <a:spAutoFit/>
          </a:bodyPr>
          <a:lstStyle/>
          <a:p>
            <a:endParaRPr lang="en-GB" dirty="0"/>
          </a:p>
        </p:txBody>
      </p:sp>
      <p:cxnSp>
        <p:nvCxnSpPr>
          <p:cNvPr id="51" name="Straight Connector 50">
            <a:extLst>
              <a:ext uri="{FF2B5EF4-FFF2-40B4-BE49-F238E27FC236}">
                <a16:creationId xmlns:a16="http://schemas.microsoft.com/office/drawing/2014/main" id="{B30E77FB-BE40-7884-E39B-89D30F6431DB}"/>
              </a:ext>
            </a:extLst>
          </p:cNvPr>
          <p:cNvCxnSpPr>
            <a:cxnSpLocks/>
          </p:cNvCxnSpPr>
          <p:nvPr/>
        </p:nvCxnSpPr>
        <p:spPr>
          <a:xfrm flipV="1">
            <a:off x="4522252" y="1275734"/>
            <a:ext cx="1806358" cy="3735450"/>
          </a:xfrm>
          <a:prstGeom prst="line">
            <a:avLst/>
          </a:prstGeom>
          <a:ln>
            <a:solidFill>
              <a:srgbClr val="FF3B30"/>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033FBE3-D5FA-0B29-2AB4-3325B9CAF41B}"/>
              </a:ext>
            </a:extLst>
          </p:cNvPr>
          <p:cNvSpPr txBox="1"/>
          <p:nvPr/>
        </p:nvSpPr>
        <p:spPr>
          <a:xfrm>
            <a:off x="6184065" y="675009"/>
            <a:ext cx="3869521" cy="369332"/>
          </a:xfrm>
          <a:prstGeom prst="rect">
            <a:avLst/>
          </a:prstGeom>
          <a:noFill/>
        </p:spPr>
        <p:txBody>
          <a:bodyPr wrap="square" rtlCol="0">
            <a:spAutoFit/>
          </a:bodyPr>
          <a:lstStyle/>
          <a:p>
            <a:r>
              <a:rPr lang="en-GB" b="1" dirty="0">
                <a:latin typeface="Segoe UI" panose="020B0502040204020203" pitchFamily="34" charset="0"/>
                <a:cs typeface="Segoe UI" panose="020B0502040204020203" pitchFamily="34" charset="0"/>
              </a:rPr>
              <a:t>[4] Heavy-tailed</a:t>
            </a:r>
          </a:p>
        </p:txBody>
      </p:sp>
      <p:cxnSp>
        <p:nvCxnSpPr>
          <p:cNvPr id="37" name="Straight Arrow Connector 36">
            <a:extLst>
              <a:ext uri="{FF2B5EF4-FFF2-40B4-BE49-F238E27FC236}">
                <a16:creationId xmlns:a16="http://schemas.microsoft.com/office/drawing/2014/main" id="{6876FB12-D020-08CF-A7B2-48E7E0A69DF6}"/>
              </a:ext>
            </a:extLst>
          </p:cNvPr>
          <p:cNvCxnSpPr>
            <a:cxnSpLocks/>
          </p:cNvCxnSpPr>
          <p:nvPr/>
        </p:nvCxnSpPr>
        <p:spPr>
          <a:xfrm flipV="1">
            <a:off x="6338235" y="1164656"/>
            <a:ext cx="0" cy="42639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66286A4-C036-2681-7E24-6330F306CA96}"/>
              </a:ext>
            </a:extLst>
          </p:cNvPr>
          <p:cNvCxnSpPr>
            <a:cxnSpLocks/>
          </p:cNvCxnSpPr>
          <p:nvPr/>
        </p:nvCxnSpPr>
        <p:spPr>
          <a:xfrm>
            <a:off x="4522252" y="5380517"/>
            <a:ext cx="1806358" cy="38502"/>
          </a:xfrm>
          <a:prstGeom prst="line">
            <a:avLst/>
          </a:prstGeom>
          <a:ln>
            <a:solidFill>
              <a:srgbClr val="FF3B3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509EDB1-C3D3-D345-7659-54F30629005A}"/>
              </a:ext>
            </a:extLst>
          </p:cNvPr>
          <p:cNvCxnSpPr>
            <a:cxnSpLocks/>
          </p:cNvCxnSpPr>
          <p:nvPr/>
        </p:nvCxnSpPr>
        <p:spPr>
          <a:xfrm>
            <a:off x="6804303" y="3438893"/>
            <a:ext cx="1620162"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8F3AB03-9B4A-B5E1-23AA-16F951E61D17}"/>
              </a:ext>
            </a:extLst>
          </p:cNvPr>
          <p:cNvCxnSpPr>
            <a:cxnSpLocks/>
          </p:cNvCxnSpPr>
          <p:nvPr/>
        </p:nvCxnSpPr>
        <p:spPr>
          <a:xfrm>
            <a:off x="6902918" y="2970112"/>
            <a:ext cx="1509561"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1AFD9E4-C6FA-9A33-B678-4DB0203932CF}"/>
              </a:ext>
            </a:extLst>
          </p:cNvPr>
          <p:cNvCxnSpPr>
            <a:cxnSpLocks/>
          </p:cNvCxnSpPr>
          <p:nvPr/>
        </p:nvCxnSpPr>
        <p:spPr>
          <a:xfrm flipV="1">
            <a:off x="6935002" y="2490201"/>
            <a:ext cx="1596189" cy="693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C374AF6-849E-0CE5-6E7E-0CC8339EA20D}"/>
              </a:ext>
            </a:extLst>
          </p:cNvPr>
          <p:cNvSpPr txBox="1"/>
          <p:nvPr/>
        </p:nvSpPr>
        <p:spPr>
          <a:xfrm>
            <a:off x="7874283" y="3314463"/>
            <a:ext cx="2158466" cy="276999"/>
          </a:xfrm>
          <a:prstGeom prst="rect">
            <a:avLst/>
          </a:prstGeom>
          <a:solidFill>
            <a:schemeClr val="bg1"/>
          </a:solidFill>
        </p:spPr>
        <p:txBody>
          <a:bodyPr wrap="square" rtlCol="0">
            <a:spAutoFit/>
          </a:bodyPr>
          <a:lstStyle/>
          <a:p>
            <a:r>
              <a:rPr lang="en-GB" sz="1200" dirty="0">
                <a:latin typeface="Segoe UI" panose="020B0502040204020203" pitchFamily="34" charset="0"/>
                <a:cs typeface="Segoe UI" panose="020B0502040204020203" pitchFamily="34" charset="0"/>
              </a:rPr>
              <a:t>Curve 3 (Thin tailed)</a:t>
            </a:r>
          </a:p>
        </p:txBody>
      </p:sp>
      <p:sp>
        <p:nvSpPr>
          <p:cNvPr id="57" name="TextBox 56">
            <a:extLst>
              <a:ext uri="{FF2B5EF4-FFF2-40B4-BE49-F238E27FC236}">
                <a16:creationId xmlns:a16="http://schemas.microsoft.com/office/drawing/2014/main" id="{A1130CC0-30DE-7277-F4EB-269B60453E95}"/>
              </a:ext>
            </a:extLst>
          </p:cNvPr>
          <p:cNvSpPr txBox="1"/>
          <p:nvPr/>
        </p:nvSpPr>
        <p:spPr>
          <a:xfrm>
            <a:off x="7607948" y="2831612"/>
            <a:ext cx="2081565" cy="276999"/>
          </a:xfrm>
          <a:prstGeom prst="rect">
            <a:avLst/>
          </a:prstGeom>
          <a:solidFill>
            <a:schemeClr val="bg1"/>
          </a:solidFill>
        </p:spPr>
        <p:txBody>
          <a:bodyPr wrap="square" rtlCol="0">
            <a:spAutoFit/>
          </a:bodyPr>
          <a:lstStyle/>
          <a:p>
            <a:r>
              <a:rPr lang="en-GB" sz="1200" dirty="0">
                <a:latin typeface="Segoe UI" panose="020B0502040204020203" pitchFamily="34" charset="0"/>
                <a:cs typeface="Segoe UI" panose="020B0502040204020203" pitchFamily="34" charset="0"/>
              </a:rPr>
              <a:t>Curve 2 (Heavy tailed)</a:t>
            </a:r>
          </a:p>
        </p:txBody>
      </p:sp>
      <p:sp>
        <p:nvSpPr>
          <p:cNvPr id="58" name="TextBox 57">
            <a:extLst>
              <a:ext uri="{FF2B5EF4-FFF2-40B4-BE49-F238E27FC236}">
                <a16:creationId xmlns:a16="http://schemas.microsoft.com/office/drawing/2014/main" id="{398E7AEA-1622-9CD2-2F1A-4A704A3976A7}"/>
              </a:ext>
            </a:extLst>
          </p:cNvPr>
          <p:cNvSpPr txBox="1"/>
          <p:nvPr/>
        </p:nvSpPr>
        <p:spPr>
          <a:xfrm>
            <a:off x="7300383" y="2350694"/>
            <a:ext cx="2201745" cy="276999"/>
          </a:xfrm>
          <a:prstGeom prst="rect">
            <a:avLst/>
          </a:prstGeom>
          <a:solidFill>
            <a:schemeClr val="bg1"/>
          </a:solidFill>
        </p:spPr>
        <p:txBody>
          <a:bodyPr wrap="square" rtlCol="0">
            <a:spAutoFit/>
          </a:bodyPr>
          <a:lstStyle/>
          <a:p>
            <a:r>
              <a:rPr lang="en-GB" sz="1200" dirty="0">
                <a:latin typeface="Segoe UI" panose="020B0502040204020203" pitchFamily="34" charset="0"/>
                <a:cs typeface="Segoe UI" panose="020B0502040204020203" pitchFamily="34" charset="0"/>
              </a:rPr>
              <a:t>Curve 1 (Heaviest tailed)</a:t>
            </a:r>
          </a:p>
        </p:txBody>
      </p:sp>
      <p:sp>
        <p:nvSpPr>
          <p:cNvPr id="65" name="TextBox 64">
            <a:extLst>
              <a:ext uri="{FF2B5EF4-FFF2-40B4-BE49-F238E27FC236}">
                <a16:creationId xmlns:a16="http://schemas.microsoft.com/office/drawing/2014/main" id="{96FEB26F-2D4D-A498-715A-2D108DA840D8}"/>
              </a:ext>
            </a:extLst>
          </p:cNvPr>
          <p:cNvSpPr txBox="1"/>
          <p:nvPr/>
        </p:nvSpPr>
        <p:spPr>
          <a:xfrm>
            <a:off x="6212987" y="5892640"/>
            <a:ext cx="4936348" cy="938719"/>
          </a:xfrm>
          <a:prstGeom prst="rect">
            <a:avLst/>
          </a:prstGeom>
          <a:noFill/>
        </p:spPr>
        <p:txBody>
          <a:bodyPr wrap="square" rtlCol="0">
            <a:spAutoFit/>
          </a:bodyPr>
          <a:lstStyle/>
          <a:p>
            <a:r>
              <a:rPr lang="en-GB" sz="1100" dirty="0">
                <a:latin typeface="Segoe UI" panose="020B0502040204020203" pitchFamily="34" charset="0"/>
                <a:cs typeface="Segoe UI" panose="020B0502040204020203" pitchFamily="34" charset="0"/>
              </a:rPr>
              <a:t>This plot tell us where a heavy tail exist in a distribution. A heavy-tailed distribution is one that gives more plausibility to extreme values. For instance, curve 3 has extreme values that highly unlikely because it’s a thinned tail, while curve 1 – there’s some plausibility (though small) in its extreme values</a:t>
            </a:r>
            <a:endParaRPr lang="en-GB" sz="1100" dirty="0"/>
          </a:p>
        </p:txBody>
      </p:sp>
      <p:sp>
        <p:nvSpPr>
          <p:cNvPr id="66" name="TextBox 65">
            <a:extLst>
              <a:ext uri="{FF2B5EF4-FFF2-40B4-BE49-F238E27FC236}">
                <a16:creationId xmlns:a16="http://schemas.microsoft.com/office/drawing/2014/main" id="{B4B3765D-3DF3-EFC9-3144-B3DA7D6EB801}"/>
              </a:ext>
            </a:extLst>
          </p:cNvPr>
          <p:cNvSpPr txBox="1"/>
          <p:nvPr/>
        </p:nvSpPr>
        <p:spPr>
          <a:xfrm>
            <a:off x="7976134" y="5457524"/>
            <a:ext cx="2396690" cy="307777"/>
          </a:xfrm>
          <a:prstGeom prst="rect">
            <a:avLst/>
          </a:prstGeom>
          <a:noFill/>
        </p:spPr>
        <p:txBody>
          <a:bodyPr wrap="square" rtlCol="0">
            <a:spAutoFit/>
          </a:bodyPr>
          <a:lstStyle/>
          <a:p>
            <a:pPr algn="ctr"/>
            <a:r>
              <a:rPr lang="en-GB" sz="1400" dirty="0">
                <a:latin typeface="Segoe UI" panose="020B0502040204020203" pitchFamily="34" charset="0"/>
                <a:cs typeface="Segoe UI" panose="020B0502040204020203" pitchFamily="34" charset="0"/>
              </a:rPr>
              <a:t>Continuous Outcome</a:t>
            </a:r>
          </a:p>
        </p:txBody>
      </p:sp>
      <p:sp>
        <p:nvSpPr>
          <p:cNvPr id="67" name="TextBox 66">
            <a:extLst>
              <a:ext uri="{FF2B5EF4-FFF2-40B4-BE49-F238E27FC236}">
                <a16:creationId xmlns:a16="http://schemas.microsoft.com/office/drawing/2014/main" id="{4BD75701-B843-5B1B-6C9E-4494C98E364B}"/>
              </a:ext>
            </a:extLst>
          </p:cNvPr>
          <p:cNvSpPr txBox="1"/>
          <p:nvPr/>
        </p:nvSpPr>
        <p:spPr>
          <a:xfrm rot="16200000">
            <a:off x="5051244" y="2773665"/>
            <a:ext cx="2302938"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Probability Density (Plausibility)</a:t>
            </a:r>
          </a:p>
        </p:txBody>
      </p:sp>
    </p:spTree>
    <p:extLst>
      <p:ext uri="{BB962C8B-B14F-4D97-AF65-F5344CB8AC3E}">
        <p14:creationId xmlns:p14="http://schemas.microsoft.com/office/powerpoint/2010/main" val="2449825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graph of a number of kids underweight&#10;&#10;Description automatically generated">
            <a:extLst>
              <a:ext uri="{FF2B5EF4-FFF2-40B4-BE49-F238E27FC236}">
                <a16:creationId xmlns:a16="http://schemas.microsoft.com/office/drawing/2014/main" id="{1D4DBAC7-51B2-59C3-CF9B-3E728E2872E6}"/>
              </a:ext>
            </a:extLst>
          </p:cNvPr>
          <p:cNvPicPr>
            <a:picLocks noChangeAspect="1"/>
          </p:cNvPicPr>
          <p:nvPr/>
        </p:nvPicPr>
        <p:blipFill>
          <a:blip r:embed="rId2"/>
          <a:stretch>
            <a:fillRect/>
          </a:stretch>
        </p:blipFill>
        <p:spPr>
          <a:xfrm>
            <a:off x="6706678" y="1228205"/>
            <a:ext cx="5437197" cy="2704699"/>
          </a:xfrm>
          <a:prstGeom prst="rect">
            <a:avLst/>
          </a:prstGeom>
        </p:spPr>
      </p:pic>
      <p:sp>
        <p:nvSpPr>
          <p:cNvPr id="2" name="Title 1">
            <a:extLst>
              <a:ext uri="{FF2B5EF4-FFF2-40B4-BE49-F238E27FC236}">
                <a16:creationId xmlns:a16="http://schemas.microsoft.com/office/drawing/2014/main" id="{285EA55F-924B-0263-B282-AE3B8B720598}"/>
              </a:ext>
            </a:extLst>
          </p:cNvPr>
          <p:cNvSpPr txBox="1">
            <a:spLocks/>
          </p:cNvSpPr>
          <p:nvPr/>
        </p:nvSpPr>
        <p:spPr>
          <a:xfrm>
            <a:off x="183667" y="106172"/>
            <a:ext cx="9382728" cy="384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Understanding the features of probability distribution [3]</a:t>
            </a:r>
            <a:endParaRPr lang="en-GB" sz="20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cxnSp>
        <p:nvCxnSpPr>
          <p:cNvPr id="3" name="Straight Arrow Connector 2">
            <a:extLst>
              <a:ext uri="{FF2B5EF4-FFF2-40B4-BE49-F238E27FC236}">
                <a16:creationId xmlns:a16="http://schemas.microsoft.com/office/drawing/2014/main" id="{ACD7285B-B993-F15B-2CEF-475BD26CCA15}"/>
              </a:ext>
            </a:extLst>
          </p:cNvPr>
          <p:cNvCxnSpPr>
            <a:cxnSpLocks/>
          </p:cNvCxnSpPr>
          <p:nvPr/>
        </p:nvCxnSpPr>
        <p:spPr>
          <a:xfrm flipV="1">
            <a:off x="404261" y="1164656"/>
            <a:ext cx="0" cy="42639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FE6D191-1F33-8AA0-AA68-F5A439A2505E}"/>
              </a:ext>
            </a:extLst>
          </p:cNvPr>
          <p:cNvCxnSpPr>
            <a:cxnSpLocks/>
          </p:cNvCxnSpPr>
          <p:nvPr/>
        </p:nvCxnSpPr>
        <p:spPr>
          <a:xfrm>
            <a:off x="394636" y="5419021"/>
            <a:ext cx="5691738" cy="9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C5EE6F-4456-D906-B4BF-888DA533927D}"/>
              </a:ext>
            </a:extLst>
          </p:cNvPr>
          <p:cNvSpPr txBox="1"/>
          <p:nvPr/>
        </p:nvSpPr>
        <p:spPr>
          <a:xfrm>
            <a:off x="286853" y="664639"/>
            <a:ext cx="3869521" cy="369332"/>
          </a:xfrm>
          <a:prstGeom prst="rect">
            <a:avLst/>
          </a:prstGeom>
          <a:noFill/>
        </p:spPr>
        <p:txBody>
          <a:bodyPr wrap="square" rtlCol="0">
            <a:spAutoFit/>
          </a:bodyPr>
          <a:lstStyle/>
          <a:p>
            <a:r>
              <a:rPr lang="en-GB" b="1" dirty="0">
                <a:latin typeface="Segoe UI" panose="020B0502040204020203" pitchFamily="34" charset="0"/>
                <a:cs typeface="Segoe UI" panose="020B0502040204020203" pitchFamily="34" charset="0"/>
              </a:rPr>
              <a:t>[5] Shape</a:t>
            </a:r>
          </a:p>
        </p:txBody>
      </p:sp>
      <p:sp>
        <p:nvSpPr>
          <p:cNvPr id="6" name="TextBox 5">
            <a:extLst>
              <a:ext uri="{FF2B5EF4-FFF2-40B4-BE49-F238E27FC236}">
                <a16:creationId xmlns:a16="http://schemas.microsoft.com/office/drawing/2014/main" id="{FA433D92-B28A-A24A-1C97-FE9C651D84D4}"/>
              </a:ext>
            </a:extLst>
          </p:cNvPr>
          <p:cNvSpPr txBox="1"/>
          <p:nvPr/>
        </p:nvSpPr>
        <p:spPr>
          <a:xfrm rot="16200000">
            <a:off x="-943458" y="2841764"/>
            <a:ext cx="2302938"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Probability Density (Plausibility)</a:t>
            </a:r>
          </a:p>
        </p:txBody>
      </p:sp>
      <p:sp>
        <p:nvSpPr>
          <p:cNvPr id="7" name="TextBox 6">
            <a:extLst>
              <a:ext uri="{FF2B5EF4-FFF2-40B4-BE49-F238E27FC236}">
                <a16:creationId xmlns:a16="http://schemas.microsoft.com/office/drawing/2014/main" id="{8808068B-6C90-F469-E535-7CA6D20E173F}"/>
              </a:ext>
            </a:extLst>
          </p:cNvPr>
          <p:cNvSpPr txBox="1"/>
          <p:nvPr/>
        </p:nvSpPr>
        <p:spPr>
          <a:xfrm>
            <a:off x="1683350" y="5571667"/>
            <a:ext cx="2396690" cy="307777"/>
          </a:xfrm>
          <a:prstGeom prst="rect">
            <a:avLst/>
          </a:prstGeom>
          <a:noFill/>
        </p:spPr>
        <p:txBody>
          <a:bodyPr wrap="square" rtlCol="0">
            <a:spAutoFit/>
          </a:bodyPr>
          <a:lstStyle/>
          <a:p>
            <a:pPr algn="ctr"/>
            <a:r>
              <a:rPr lang="en-GB" sz="1400" dirty="0">
                <a:latin typeface="Segoe UI" panose="020B0502040204020203" pitchFamily="34" charset="0"/>
                <a:cs typeface="Segoe UI" panose="020B0502040204020203" pitchFamily="34" charset="0"/>
              </a:rPr>
              <a:t>Continuous Outcome</a:t>
            </a:r>
          </a:p>
        </p:txBody>
      </p:sp>
      <p:pic>
        <p:nvPicPr>
          <p:cNvPr id="9" name="Picture 8" descr="A red line on a white background&#10;&#10;AI-generated content may be incorrect.">
            <a:extLst>
              <a:ext uri="{FF2B5EF4-FFF2-40B4-BE49-F238E27FC236}">
                <a16:creationId xmlns:a16="http://schemas.microsoft.com/office/drawing/2014/main" id="{FBAD2140-DFAA-FA2C-10EC-9668E34534E6}"/>
              </a:ext>
            </a:extLst>
          </p:cNvPr>
          <p:cNvPicPr>
            <a:picLocks noChangeAspect="1"/>
          </p:cNvPicPr>
          <p:nvPr/>
        </p:nvPicPr>
        <p:blipFill>
          <a:blip r:embed="rId3"/>
          <a:srcRect l="2863"/>
          <a:stretch>
            <a:fillRect/>
          </a:stretch>
        </p:blipFill>
        <p:spPr>
          <a:xfrm>
            <a:off x="535809" y="1487110"/>
            <a:ext cx="4899245" cy="3794362"/>
          </a:xfrm>
          <a:prstGeom prst="rect">
            <a:avLst/>
          </a:prstGeom>
        </p:spPr>
      </p:pic>
      <p:cxnSp>
        <p:nvCxnSpPr>
          <p:cNvPr id="10" name="Straight Connector 9">
            <a:extLst>
              <a:ext uri="{FF2B5EF4-FFF2-40B4-BE49-F238E27FC236}">
                <a16:creationId xmlns:a16="http://schemas.microsoft.com/office/drawing/2014/main" id="{AD89E34A-1004-2218-9DBF-6884FAE82C80}"/>
              </a:ext>
            </a:extLst>
          </p:cNvPr>
          <p:cNvCxnSpPr>
            <a:cxnSpLocks/>
          </p:cNvCxnSpPr>
          <p:nvPr/>
        </p:nvCxnSpPr>
        <p:spPr>
          <a:xfrm>
            <a:off x="535809" y="5198876"/>
            <a:ext cx="5188010" cy="96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8FD671-98F7-2FED-E099-8D3829DA8ADD}"/>
              </a:ext>
            </a:extLst>
          </p:cNvPr>
          <p:cNvCxnSpPr>
            <a:cxnSpLocks/>
          </p:cNvCxnSpPr>
          <p:nvPr/>
        </p:nvCxnSpPr>
        <p:spPr>
          <a:xfrm>
            <a:off x="1039528" y="1487110"/>
            <a:ext cx="0" cy="3711766"/>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9CA685-3FF7-C3A0-ED2C-BAC20BD625D4}"/>
              </a:ext>
            </a:extLst>
          </p:cNvPr>
          <p:cNvCxnSpPr>
            <a:cxnSpLocks/>
          </p:cNvCxnSpPr>
          <p:nvPr/>
        </p:nvCxnSpPr>
        <p:spPr>
          <a:xfrm>
            <a:off x="404261" y="1496735"/>
            <a:ext cx="635267"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1D0160-B32A-3534-9F0B-A0313C1777AB}"/>
              </a:ext>
            </a:extLst>
          </p:cNvPr>
          <p:cNvSpPr txBox="1"/>
          <p:nvPr/>
        </p:nvSpPr>
        <p:spPr>
          <a:xfrm>
            <a:off x="462012" y="1209581"/>
            <a:ext cx="1675592" cy="261610"/>
          </a:xfrm>
          <a:prstGeom prst="rect">
            <a:avLst/>
          </a:prstGeom>
          <a:noFill/>
        </p:spPr>
        <p:txBody>
          <a:bodyPr wrap="square" rtlCol="0">
            <a:spAutoFit/>
          </a:bodyPr>
          <a:lstStyle/>
          <a:p>
            <a:r>
              <a:rPr lang="en-GB" sz="1100" dirty="0"/>
              <a:t>Value 1 (most likely value)</a:t>
            </a:r>
          </a:p>
        </p:txBody>
      </p:sp>
      <p:sp>
        <p:nvSpPr>
          <p:cNvPr id="22" name="TextBox 21">
            <a:extLst>
              <a:ext uri="{FF2B5EF4-FFF2-40B4-BE49-F238E27FC236}">
                <a16:creationId xmlns:a16="http://schemas.microsoft.com/office/drawing/2014/main" id="{B6FCBD9C-5DA6-6932-B196-765F6E674B2A}"/>
              </a:ext>
            </a:extLst>
          </p:cNvPr>
          <p:cNvSpPr txBox="1"/>
          <p:nvPr/>
        </p:nvSpPr>
        <p:spPr>
          <a:xfrm>
            <a:off x="721894" y="5463946"/>
            <a:ext cx="1675592" cy="261610"/>
          </a:xfrm>
          <a:prstGeom prst="rect">
            <a:avLst/>
          </a:prstGeom>
          <a:noFill/>
        </p:spPr>
        <p:txBody>
          <a:bodyPr wrap="square" rtlCol="0">
            <a:spAutoFit/>
          </a:bodyPr>
          <a:lstStyle/>
          <a:p>
            <a:r>
              <a:rPr lang="en-GB" sz="1100" dirty="0"/>
              <a:t>Value 1</a:t>
            </a:r>
          </a:p>
        </p:txBody>
      </p:sp>
      <p:pic>
        <p:nvPicPr>
          <p:cNvPr id="23" name="Picture 22" descr="A black line drawing of a curve&#10;&#10;AI-generated content may be incorrect.">
            <a:extLst>
              <a:ext uri="{FF2B5EF4-FFF2-40B4-BE49-F238E27FC236}">
                <a16:creationId xmlns:a16="http://schemas.microsoft.com/office/drawing/2014/main" id="{22C4A4C0-2B46-FEEA-033D-281BEAA86A8B}"/>
              </a:ext>
            </a:extLst>
          </p:cNvPr>
          <p:cNvPicPr>
            <a:picLocks noChangeAspect="1"/>
          </p:cNvPicPr>
          <p:nvPr/>
        </p:nvPicPr>
        <p:blipFill>
          <a:blip r:embed="rId4"/>
          <a:stretch>
            <a:fillRect/>
          </a:stretch>
        </p:blipFill>
        <p:spPr>
          <a:xfrm>
            <a:off x="2868496" y="1356228"/>
            <a:ext cx="1693282" cy="886945"/>
          </a:xfrm>
          <a:prstGeom prst="rect">
            <a:avLst/>
          </a:prstGeom>
          <a:ln>
            <a:noFill/>
          </a:ln>
        </p:spPr>
      </p:pic>
      <p:pic>
        <p:nvPicPr>
          <p:cNvPr id="24" name="Picture 23" descr="A graph of a person&#10;&#10;AI-generated content may be incorrect.">
            <a:extLst>
              <a:ext uri="{FF2B5EF4-FFF2-40B4-BE49-F238E27FC236}">
                <a16:creationId xmlns:a16="http://schemas.microsoft.com/office/drawing/2014/main" id="{6C8810E7-693F-3C82-B62B-1A0089B1C1F8}"/>
              </a:ext>
            </a:extLst>
          </p:cNvPr>
          <p:cNvPicPr>
            <a:picLocks noChangeAspect="1"/>
          </p:cNvPicPr>
          <p:nvPr/>
        </p:nvPicPr>
        <p:blipFill>
          <a:blip r:embed="rId5"/>
          <a:srcRect l="4752" t="13256"/>
          <a:stretch>
            <a:fillRect/>
          </a:stretch>
        </p:blipFill>
        <p:spPr>
          <a:xfrm>
            <a:off x="4589527" y="1349561"/>
            <a:ext cx="1348393" cy="886945"/>
          </a:xfrm>
          <a:prstGeom prst="rect">
            <a:avLst/>
          </a:prstGeom>
          <a:ln>
            <a:noFill/>
          </a:ln>
        </p:spPr>
      </p:pic>
      <p:pic>
        <p:nvPicPr>
          <p:cNvPr id="25" name="Picture 24" descr="A black line on a white background&#10;&#10;AI-generated content may be incorrect.">
            <a:extLst>
              <a:ext uri="{FF2B5EF4-FFF2-40B4-BE49-F238E27FC236}">
                <a16:creationId xmlns:a16="http://schemas.microsoft.com/office/drawing/2014/main" id="{A4D8A047-0B4C-AECE-918C-7C5A4776C575}"/>
              </a:ext>
            </a:extLst>
          </p:cNvPr>
          <p:cNvPicPr>
            <a:picLocks noChangeAspect="1"/>
          </p:cNvPicPr>
          <p:nvPr/>
        </p:nvPicPr>
        <p:blipFill>
          <a:blip r:embed="rId6"/>
          <a:srcRect l="8316" t="11587" r="9053" b="10859"/>
          <a:stretch>
            <a:fillRect/>
          </a:stretch>
        </p:blipFill>
        <p:spPr>
          <a:xfrm>
            <a:off x="2951741" y="2225709"/>
            <a:ext cx="1582288" cy="1017692"/>
          </a:xfrm>
          <a:prstGeom prst="rect">
            <a:avLst/>
          </a:prstGeom>
          <a:ln>
            <a:noFill/>
          </a:ln>
        </p:spPr>
      </p:pic>
      <p:pic>
        <p:nvPicPr>
          <p:cNvPr id="30" name="Picture 29" descr="A line graph with numbers and a line&#10;&#10;AI-generated content may be incorrect.">
            <a:extLst>
              <a:ext uri="{FF2B5EF4-FFF2-40B4-BE49-F238E27FC236}">
                <a16:creationId xmlns:a16="http://schemas.microsoft.com/office/drawing/2014/main" id="{5E5A2FDD-74A2-E9AE-16A1-17303205EE21}"/>
              </a:ext>
            </a:extLst>
          </p:cNvPr>
          <p:cNvPicPr>
            <a:picLocks noChangeAspect="1"/>
          </p:cNvPicPr>
          <p:nvPr/>
        </p:nvPicPr>
        <p:blipFill>
          <a:blip r:embed="rId7"/>
          <a:srcRect l="14179" t="17626" r="19072" b="21548"/>
          <a:stretch>
            <a:fillRect/>
          </a:stretch>
        </p:blipFill>
        <p:spPr>
          <a:xfrm>
            <a:off x="4589528" y="2453693"/>
            <a:ext cx="1348393" cy="683029"/>
          </a:xfrm>
          <a:prstGeom prst="rect">
            <a:avLst/>
          </a:prstGeom>
        </p:spPr>
      </p:pic>
      <p:cxnSp>
        <p:nvCxnSpPr>
          <p:cNvPr id="32" name="Straight Connector 31">
            <a:extLst>
              <a:ext uri="{FF2B5EF4-FFF2-40B4-BE49-F238E27FC236}">
                <a16:creationId xmlns:a16="http://schemas.microsoft.com/office/drawing/2014/main" id="{16B5446B-CEA4-17F2-04D3-5D01E24E2792}"/>
              </a:ext>
            </a:extLst>
          </p:cNvPr>
          <p:cNvCxnSpPr/>
          <p:nvPr/>
        </p:nvCxnSpPr>
        <p:spPr>
          <a:xfrm>
            <a:off x="4589528" y="3164690"/>
            <a:ext cx="1348393" cy="0"/>
          </a:xfrm>
          <a:prstGeom prst="line">
            <a:avLst/>
          </a:prstGeom>
          <a:ln w="1905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6DD56B42-76CA-C503-E26C-FF4AD51CF1C4}"/>
              </a:ext>
            </a:extLst>
          </p:cNvPr>
          <p:cNvSpPr txBox="1"/>
          <p:nvPr/>
        </p:nvSpPr>
        <p:spPr>
          <a:xfrm>
            <a:off x="2918946" y="3326769"/>
            <a:ext cx="3472214" cy="430887"/>
          </a:xfrm>
          <a:prstGeom prst="rect">
            <a:avLst/>
          </a:prstGeom>
          <a:noFill/>
        </p:spPr>
        <p:txBody>
          <a:bodyPr wrap="square" rtlCol="0">
            <a:spAutoFit/>
          </a:bodyPr>
          <a:lstStyle/>
          <a:p>
            <a:r>
              <a:rPr lang="en-GB" sz="1100" dirty="0">
                <a:latin typeface="Segoe UI" panose="020B0502040204020203" pitchFamily="34" charset="0"/>
                <a:cs typeface="Segoe UI" panose="020B0502040204020203" pitchFamily="34" charset="0"/>
              </a:rPr>
              <a:t>Depending on the type of probability distribution, or data, they all come in different ‘shapes’ and ‘sizes’</a:t>
            </a:r>
          </a:p>
        </p:txBody>
      </p:sp>
      <p:sp>
        <p:nvSpPr>
          <p:cNvPr id="34" name="TextBox 33">
            <a:extLst>
              <a:ext uri="{FF2B5EF4-FFF2-40B4-BE49-F238E27FC236}">
                <a16:creationId xmlns:a16="http://schemas.microsoft.com/office/drawing/2014/main" id="{C353C2FC-ED7A-9332-C96A-EFE2D902CB53}"/>
              </a:ext>
            </a:extLst>
          </p:cNvPr>
          <p:cNvSpPr txBox="1"/>
          <p:nvPr/>
        </p:nvSpPr>
        <p:spPr>
          <a:xfrm>
            <a:off x="6686049" y="735560"/>
            <a:ext cx="3869521" cy="369332"/>
          </a:xfrm>
          <a:prstGeom prst="rect">
            <a:avLst/>
          </a:prstGeom>
          <a:noFill/>
        </p:spPr>
        <p:txBody>
          <a:bodyPr wrap="square" rtlCol="0">
            <a:spAutoFit/>
          </a:bodyPr>
          <a:lstStyle/>
          <a:p>
            <a:r>
              <a:rPr lang="en-GB" b="1" dirty="0">
                <a:latin typeface="Segoe UI" panose="020B0502040204020203" pitchFamily="34" charset="0"/>
                <a:cs typeface="Segoe UI" panose="020B0502040204020203" pitchFamily="34" charset="0"/>
              </a:rPr>
              <a:t>[6] Discrete case (Unique)</a:t>
            </a:r>
          </a:p>
        </p:txBody>
      </p:sp>
      <p:sp>
        <p:nvSpPr>
          <p:cNvPr id="35" name="TextBox 34">
            <a:extLst>
              <a:ext uri="{FF2B5EF4-FFF2-40B4-BE49-F238E27FC236}">
                <a16:creationId xmlns:a16="http://schemas.microsoft.com/office/drawing/2014/main" id="{65AA84D0-D6C9-891B-86F3-85D3AC78AB26}"/>
              </a:ext>
            </a:extLst>
          </p:cNvPr>
          <p:cNvSpPr txBox="1"/>
          <p:nvPr/>
        </p:nvSpPr>
        <p:spPr>
          <a:xfrm>
            <a:off x="213885" y="5891410"/>
            <a:ext cx="5872489" cy="938719"/>
          </a:xfrm>
          <a:prstGeom prst="rect">
            <a:avLst/>
          </a:prstGeom>
          <a:noFill/>
        </p:spPr>
        <p:txBody>
          <a:bodyPr wrap="square" rtlCol="0">
            <a:spAutoFit/>
          </a:bodyPr>
          <a:lstStyle/>
          <a:p>
            <a:r>
              <a:rPr lang="en-GB" sz="1100" dirty="0">
                <a:latin typeface="Segoe UI" panose="020B0502040204020203" pitchFamily="34" charset="0"/>
                <a:cs typeface="Segoe UI" panose="020B0502040204020203" pitchFamily="34" charset="0"/>
              </a:rPr>
              <a:t>This plot tell us that probability distributions can take on many different shapes. For instance, some can be symmetric or asymmetric, some are skewed, and some have more than one peak. The shape, spread, and type of data offer important clues about which distribution a dataset may follow -  main image is an example of a Gamma or Beta distribution.</a:t>
            </a:r>
            <a:endParaRPr lang="en-GB" sz="1100" dirty="0"/>
          </a:p>
        </p:txBody>
      </p:sp>
      <p:sp>
        <p:nvSpPr>
          <p:cNvPr id="37" name="TextBox 36">
            <a:extLst>
              <a:ext uri="{FF2B5EF4-FFF2-40B4-BE49-F238E27FC236}">
                <a16:creationId xmlns:a16="http://schemas.microsoft.com/office/drawing/2014/main" id="{3380B114-6950-6D0B-A2D8-ABC00BA58E21}"/>
              </a:ext>
            </a:extLst>
          </p:cNvPr>
          <p:cNvSpPr txBox="1"/>
          <p:nvPr/>
        </p:nvSpPr>
        <p:spPr>
          <a:xfrm rot="16200000">
            <a:off x="6054719" y="2243442"/>
            <a:ext cx="1166410" cy="276999"/>
          </a:xfrm>
          <a:prstGeom prst="rect">
            <a:avLst/>
          </a:prstGeom>
          <a:solidFill>
            <a:schemeClr val="bg1"/>
          </a:solidFill>
          <a:ln>
            <a:noFill/>
          </a:ln>
        </p:spPr>
        <p:txBody>
          <a:bodyPr wrap="none" rtlCol="0">
            <a:spAutoFit/>
          </a:bodyPr>
          <a:lstStyle/>
          <a:p>
            <a:r>
              <a:rPr lang="en-GB" sz="1200" dirty="0">
                <a:latin typeface="Segoe UI" panose="020B0502040204020203" pitchFamily="34" charset="0"/>
                <a:cs typeface="Segoe UI" panose="020B0502040204020203" pitchFamily="34" charset="0"/>
              </a:rPr>
              <a:t>Probability (%)</a:t>
            </a:r>
          </a:p>
        </p:txBody>
      </p:sp>
      <p:sp>
        <p:nvSpPr>
          <p:cNvPr id="38" name="TextBox 37">
            <a:extLst>
              <a:ext uri="{FF2B5EF4-FFF2-40B4-BE49-F238E27FC236}">
                <a16:creationId xmlns:a16="http://schemas.microsoft.com/office/drawing/2014/main" id="{271ABACC-1A38-5CBC-29B4-89DF47A94AE6}"/>
              </a:ext>
            </a:extLst>
          </p:cNvPr>
          <p:cNvSpPr txBox="1"/>
          <p:nvPr/>
        </p:nvSpPr>
        <p:spPr>
          <a:xfrm>
            <a:off x="8325766" y="3555531"/>
            <a:ext cx="191745" cy="228563"/>
          </a:xfrm>
          <a:prstGeom prst="rect">
            <a:avLst/>
          </a:prstGeom>
          <a:noFill/>
          <a:ln>
            <a:solidFill>
              <a:srgbClr val="FF0000"/>
            </a:solidFill>
          </a:ln>
        </p:spPr>
        <p:txBody>
          <a:bodyPr wrap="square" rtlCol="0">
            <a:spAutoFit/>
          </a:bodyPr>
          <a:lstStyle/>
          <a:p>
            <a:endParaRPr lang="en-GB"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Connector 44">
            <a:extLst>
              <a:ext uri="{FF2B5EF4-FFF2-40B4-BE49-F238E27FC236}">
                <a16:creationId xmlns:a16="http://schemas.microsoft.com/office/drawing/2014/main" id="{333F7D2F-699F-E5BF-FA15-FD83A7FF1852}"/>
              </a:ext>
            </a:extLst>
          </p:cNvPr>
          <p:cNvCxnSpPr/>
          <p:nvPr/>
        </p:nvCxnSpPr>
        <p:spPr>
          <a:xfrm flipH="1">
            <a:off x="7045693" y="2839453"/>
            <a:ext cx="135716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80CD105-E4E0-C5C0-F5AF-77121297DAF2}"/>
              </a:ext>
            </a:extLst>
          </p:cNvPr>
          <p:cNvCxnSpPr/>
          <p:nvPr/>
        </p:nvCxnSpPr>
        <p:spPr>
          <a:xfrm>
            <a:off x="8422105" y="2839453"/>
            <a:ext cx="0" cy="693019"/>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2EDDAA44-B81A-8032-0BB4-7E93BA043543}"/>
              </a:ext>
            </a:extLst>
          </p:cNvPr>
          <p:cNvSpPr txBox="1"/>
          <p:nvPr/>
        </p:nvSpPr>
        <p:spPr>
          <a:xfrm>
            <a:off x="7002291" y="2571401"/>
            <a:ext cx="3052439" cy="253916"/>
          </a:xfrm>
          <a:prstGeom prst="rect">
            <a:avLst/>
          </a:prstGeom>
          <a:noFill/>
        </p:spPr>
        <p:txBody>
          <a:bodyPr wrap="none" rtlCol="0">
            <a:spAutoFit/>
          </a:bodyPr>
          <a:lstStyle/>
          <a:p>
            <a:r>
              <a:rPr lang="en-GB" sz="1050" b="1" dirty="0">
                <a:latin typeface="Segoe UI" panose="020B0502040204020203" pitchFamily="34" charset="0"/>
                <a:cs typeface="Segoe UI" panose="020B0502040204020203" pitchFamily="34" charset="0"/>
              </a:rPr>
              <a:t>Pr(7 kids are underweight) = 0.0659 or 6.59%</a:t>
            </a:r>
          </a:p>
        </p:txBody>
      </p:sp>
      <p:pic>
        <p:nvPicPr>
          <p:cNvPr id="49" name="Picture 48" descr="A graph of a number of kids underweight&#10;&#10;Description automatically generated">
            <a:extLst>
              <a:ext uri="{FF2B5EF4-FFF2-40B4-BE49-F238E27FC236}">
                <a16:creationId xmlns:a16="http://schemas.microsoft.com/office/drawing/2014/main" id="{4FD12E11-414E-016D-A46D-AE9B2684F99C}"/>
              </a:ext>
            </a:extLst>
          </p:cNvPr>
          <p:cNvPicPr>
            <a:picLocks noChangeAspect="1"/>
          </p:cNvPicPr>
          <p:nvPr/>
        </p:nvPicPr>
        <p:blipFill>
          <a:blip r:embed="rId8"/>
          <a:stretch>
            <a:fillRect/>
          </a:stretch>
        </p:blipFill>
        <p:spPr>
          <a:xfrm>
            <a:off x="6706678" y="3826044"/>
            <a:ext cx="5200237" cy="2829406"/>
          </a:xfrm>
          <a:prstGeom prst="rect">
            <a:avLst/>
          </a:prstGeom>
        </p:spPr>
      </p:pic>
      <p:sp>
        <p:nvSpPr>
          <p:cNvPr id="50" name="TextBox 49">
            <a:extLst>
              <a:ext uri="{FF2B5EF4-FFF2-40B4-BE49-F238E27FC236}">
                <a16:creationId xmlns:a16="http://schemas.microsoft.com/office/drawing/2014/main" id="{824AF43E-169A-9A64-0CC1-AAF345617447}"/>
              </a:ext>
            </a:extLst>
          </p:cNvPr>
          <p:cNvSpPr txBox="1"/>
          <p:nvPr/>
        </p:nvSpPr>
        <p:spPr>
          <a:xfrm rot="16200000">
            <a:off x="6166022" y="4948140"/>
            <a:ext cx="1166410" cy="276999"/>
          </a:xfrm>
          <a:prstGeom prst="rect">
            <a:avLst/>
          </a:prstGeom>
          <a:solidFill>
            <a:schemeClr val="bg1"/>
          </a:solidFill>
          <a:ln>
            <a:noFill/>
          </a:ln>
        </p:spPr>
        <p:txBody>
          <a:bodyPr wrap="none" rtlCol="0">
            <a:spAutoFit/>
          </a:bodyPr>
          <a:lstStyle/>
          <a:p>
            <a:r>
              <a:rPr lang="en-GB" sz="1200" dirty="0">
                <a:latin typeface="Segoe UI" panose="020B0502040204020203" pitchFamily="34" charset="0"/>
                <a:cs typeface="Segoe UI" panose="020B0502040204020203" pitchFamily="34" charset="0"/>
              </a:rPr>
              <a:t>Probability (%)</a:t>
            </a:r>
          </a:p>
        </p:txBody>
      </p:sp>
      <p:sp>
        <p:nvSpPr>
          <p:cNvPr id="51" name="TextBox 50">
            <a:extLst>
              <a:ext uri="{FF2B5EF4-FFF2-40B4-BE49-F238E27FC236}">
                <a16:creationId xmlns:a16="http://schemas.microsoft.com/office/drawing/2014/main" id="{ACB3057E-A752-8B86-1C56-2E1CCA9F8067}"/>
              </a:ext>
            </a:extLst>
          </p:cNvPr>
          <p:cNvSpPr txBox="1"/>
          <p:nvPr/>
        </p:nvSpPr>
        <p:spPr>
          <a:xfrm>
            <a:off x="7156921" y="1228367"/>
            <a:ext cx="4818948" cy="577081"/>
          </a:xfrm>
          <a:prstGeom prst="rect">
            <a:avLst/>
          </a:prstGeom>
          <a:noFill/>
        </p:spPr>
        <p:txBody>
          <a:bodyPr wrap="none" rtlCol="0">
            <a:spAutoFit/>
          </a:bodyPr>
          <a:lstStyle/>
          <a:p>
            <a:r>
              <a:rPr lang="en-GB" sz="1050" dirty="0">
                <a:latin typeface="Segoe UI" panose="020B0502040204020203" pitchFamily="34" charset="0"/>
                <a:cs typeface="Segoe UI" panose="020B0502040204020203" pitchFamily="34" charset="0"/>
              </a:rPr>
              <a:t>Unlike the continuous case – the probability distributions for discrete values</a:t>
            </a:r>
          </a:p>
          <a:p>
            <a:r>
              <a:rPr lang="en-GB" sz="1050" dirty="0">
                <a:latin typeface="Segoe UI" panose="020B0502040204020203" pitchFamily="34" charset="0"/>
                <a:cs typeface="Segoe UI" panose="020B0502040204020203" pitchFamily="34" charset="0"/>
              </a:rPr>
              <a:t>automatically gives you probability for point values (discrete), because you are</a:t>
            </a:r>
          </a:p>
          <a:p>
            <a:r>
              <a:rPr lang="en-GB" sz="1050" dirty="0">
                <a:latin typeface="Segoe UI" panose="020B0502040204020203" pitchFamily="34" charset="0"/>
                <a:cs typeface="Segoe UI" panose="020B0502040204020203" pitchFamily="34" charset="0"/>
              </a:rPr>
              <a:t>calculating its from an area for a rectangle</a:t>
            </a:r>
          </a:p>
        </p:txBody>
      </p:sp>
      <p:sp>
        <p:nvSpPr>
          <p:cNvPr id="52" name="TextBox 51">
            <a:extLst>
              <a:ext uri="{FF2B5EF4-FFF2-40B4-BE49-F238E27FC236}">
                <a16:creationId xmlns:a16="http://schemas.microsoft.com/office/drawing/2014/main" id="{0ED9C16A-41F6-CE3A-0F30-B0FD5DE55C29}"/>
              </a:ext>
            </a:extLst>
          </p:cNvPr>
          <p:cNvSpPr txBox="1"/>
          <p:nvPr/>
        </p:nvSpPr>
        <p:spPr>
          <a:xfrm>
            <a:off x="7156921" y="3937227"/>
            <a:ext cx="4499270" cy="577081"/>
          </a:xfrm>
          <a:prstGeom prst="rect">
            <a:avLst/>
          </a:prstGeom>
          <a:noFill/>
        </p:spPr>
        <p:txBody>
          <a:bodyPr wrap="square" rtlCol="0">
            <a:spAutoFit/>
          </a:bodyPr>
          <a:lstStyle/>
          <a:p>
            <a:r>
              <a:rPr lang="en-GB" sz="1050" dirty="0">
                <a:latin typeface="Segoe UI" panose="020B0502040204020203" pitchFamily="34" charset="0"/>
                <a:cs typeface="Segoe UI" panose="020B0502040204020203" pitchFamily="34" charset="0"/>
              </a:rPr>
              <a:t>Unlike the continuous case – instead of calculate the area under the curve, we sum the shaded areas up for each rectangle to get the probability of “at most, 7 kids being underweight</a:t>
            </a:r>
          </a:p>
        </p:txBody>
      </p:sp>
      <p:sp>
        <p:nvSpPr>
          <p:cNvPr id="53" name="TextBox 52">
            <a:extLst>
              <a:ext uri="{FF2B5EF4-FFF2-40B4-BE49-F238E27FC236}">
                <a16:creationId xmlns:a16="http://schemas.microsoft.com/office/drawing/2014/main" id="{2EA44293-C50C-5457-5579-C57B143A1BFD}"/>
              </a:ext>
            </a:extLst>
          </p:cNvPr>
          <p:cNvSpPr txBox="1"/>
          <p:nvPr/>
        </p:nvSpPr>
        <p:spPr>
          <a:xfrm>
            <a:off x="7091907" y="4987397"/>
            <a:ext cx="3528530" cy="253916"/>
          </a:xfrm>
          <a:prstGeom prst="rect">
            <a:avLst/>
          </a:prstGeom>
          <a:noFill/>
        </p:spPr>
        <p:txBody>
          <a:bodyPr wrap="none" rtlCol="0">
            <a:spAutoFit/>
          </a:bodyPr>
          <a:lstStyle/>
          <a:p>
            <a:r>
              <a:rPr lang="en-GB" sz="1050" b="1" dirty="0">
                <a:latin typeface="Segoe UI" panose="020B0502040204020203" pitchFamily="34" charset="0"/>
                <a:cs typeface="Segoe UI" panose="020B0502040204020203" pitchFamily="34" charset="0"/>
              </a:rPr>
              <a:t>Pr(at most 7 kids are underweight) = 0.124 or 12.4%</a:t>
            </a:r>
          </a:p>
        </p:txBody>
      </p:sp>
      <p:sp>
        <p:nvSpPr>
          <p:cNvPr id="56" name="Slide Number Placeholder 3">
            <a:extLst>
              <a:ext uri="{FF2B5EF4-FFF2-40B4-BE49-F238E27FC236}">
                <a16:creationId xmlns:a16="http://schemas.microsoft.com/office/drawing/2014/main" id="{DEB59432-A4A2-6DF7-3BDE-9698E722B75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8238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45297B-5D2A-1A9C-B481-B82568F7056A}"/>
              </a:ext>
            </a:extLst>
          </p:cNvPr>
          <p:cNvSpPr txBox="1"/>
          <p:nvPr/>
        </p:nvSpPr>
        <p:spPr>
          <a:xfrm>
            <a:off x="154004" y="115504"/>
            <a:ext cx="4440446" cy="369332"/>
          </a:xfrm>
          <a:prstGeom prst="rect">
            <a:avLst/>
          </a:prstGeom>
          <a:solidFill>
            <a:schemeClr val="accent1">
              <a:lumMod val="60000"/>
              <a:lumOff val="40000"/>
            </a:schemeClr>
          </a:solidFill>
          <a:ln>
            <a:solidFill>
              <a:schemeClr val="accent1"/>
            </a:solidFill>
          </a:ln>
        </p:spPr>
        <p:txBody>
          <a:bodyPr wrap="non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5" name="TextBox 4">
            <a:extLst>
              <a:ext uri="{FF2B5EF4-FFF2-40B4-BE49-F238E27FC236}">
                <a16:creationId xmlns:a16="http://schemas.microsoft.com/office/drawing/2014/main" id="{2DD3E6F7-F228-FA6C-F165-A77A39DD47C4}"/>
              </a:ext>
            </a:extLst>
          </p:cNvPr>
          <p:cNvSpPr txBox="1"/>
          <p:nvPr/>
        </p:nvSpPr>
        <p:spPr>
          <a:xfrm>
            <a:off x="154004" y="53928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Gaussian (or Normal) Distribution [1]</a:t>
            </a:r>
            <a:endParaRPr lang="en-GB"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3FD6DB0-303A-92F6-672A-E24F944D56E7}"/>
                  </a:ext>
                </a:extLst>
              </p:cNvPr>
              <p:cNvSpPr txBox="1"/>
              <p:nvPr/>
            </p:nvSpPr>
            <p:spPr>
              <a:xfrm>
                <a:off x="154003" y="2159819"/>
                <a:ext cx="4244742"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What do we need?</a:t>
                </a:r>
              </a:p>
              <a:p>
                <a:pPr marL="285750" indent="-285750">
                  <a:buFont typeface="Wingdings" pitchFamily="2" charset="2"/>
                  <a:buChar char="v"/>
                </a:pPr>
                <a:r>
                  <a:rPr lang="en-GB" sz="1200" dirty="0">
                    <a:latin typeface="Helvetica Neue" panose="02000503000000020004" pitchFamily="2" charset="0"/>
                    <a:ea typeface="Helvetica Neue" panose="02000503000000020004" pitchFamily="2" charset="0"/>
                    <a:cs typeface="Helvetica Neue" panose="02000503000000020004" pitchFamily="2" charset="0"/>
                  </a:rPr>
                  <a:t>Assumed mean (average), represented as </a:t>
                </a:r>
                <a14:m>
                  <m:oMath xmlns:m="http://schemas.openxmlformats.org/officeDocument/2006/math">
                    <m:r>
                      <a:rPr lang="en-GB" sz="1200" i="1" smtClean="0">
                        <a:latin typeface="Cambria Math" panose="02040503050406030204" pitchFamily="18" charset="0"/>
                        <a:ea typeface="Cambria Math" panose="02040503050406030204" pitchFamily="18" charset="0"/>
                        <a:cs typeface="Helvetica Neue" panose="02000503000000020004" pitchFamily="2" charset="0"/>
                      </a:rPr>
                      <m:t>𝜇</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(mu)</a:t>
                </a:r>
              </a:p>
              <a:p>
                <a:pPr marL="285750" indent="-285750">
                  <a:buFont typeface="Wingdings" pitchFamily="2" charset="2"/>
                  <a:buChar char="v"/>
                </a:pPr>
                <a:r>
                  <a:rPr lang="en-GB" sz="1200" dirty="0">
                    <a:latin typeface="Helvetica Neue" panose="02000503000000020004" pitchFamily="2" charset="0"/>
                    <a:ea typeface="Helvetica Neue" panose="02000503000000020004" pitchFamily="2" charset="0"/>
                    <a:cs typeface="Helvetica Neue" panose="02000503000000020004" pitchFamily="2" charset="0"/>
                  </a:rPr>
                  <a:t>Assumed standard deviation, represented as </a:t>
                </a:r>
                <a14:m>
                  <m:oMath xmlns:m="http://schemas.openxmlformats.org/officeDocument/2006/math">
                    <m:r>
                      <a:rPr lang="en-GB" sz="12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(sigma)</a:t>
                </a:r>
              </a:p>
            </p:txBody>
          </p:sp>
        </mc:Choice>
        <mc:Fallback>
          <p:sp>
            <p:nvSpPr>
              <p:cNvPr id="6" name="TextBox 5">
                <a:extLst>
                  <a:ext uri="{FF2B5EF4-FFF2-40B4-BE49-F238E27FC236}">
                    <a16:creationId xmlns:a16="http://schemas.microsoft.com/office/drawing/2014/main" id="{A3FD6DB0-303A-92F6-672A-E24F944D56E7}"/>
                  </a:ext>
                </a:extLst>
              </p:cNvPr>
              <p:cNvSpPr txBox="1">
                <a:spLocks noRot="1" noChangeAspect="1" noMove="1" noResize="1" noEditPoints="1" noAdjustHandles="1" noChangeArrowheads="1" noChangeShapeType="1" noTextEdit="1"/>
              </p:cNvSpPr>
              <p:nvPr/>
            </p:nvSpPr>
            <p:spPr>
              <a:xfrm>
                <a:off x="154003" y="2159819"/>
                <a:ext cx="4244742" cy="646331"/>
              </a:xfrm>
              <a:prstGeom prst="rect">
                <a:avLst/>
              </a:prstGeom>
              <a:blipFill>
                <a:blip r:embed="rId3"/>
                <a:stretch>
                  <a:fillRect b="-9615"/>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944FC2CA-6A2F-C977-4A5E-47109E6DFF23}"/>
              </a:ext>
            </a:extLst>
          </p:cNvPr>
          <p:cNvSpPr txBox="1"/>
          <p:nvPr/>
        </p:nvSpPr>
        <p:spPr>
          <a:xfrm>
            <a:off x="154003" y="934055"/>
            <a:ext cx="4119614" cy="1200329"/>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What is it?</a:t>
            </a: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characterised by a bell-shaped symmetrical curve for </a:t>
            </a:r>
            <a:r>
              <a:rPr lang="en-GB" sz="1200" b="1" dirty="0">
                <a:latin typeface="Helvetica Neue" panose="02000503000000020004" pitchFamily="2" charset="0"/>
                <a:ea typeface="Helvetica Neue" panose="02000503000000020004" pitchFamily="2" charset="0"/>
                <a:cs typeface="Helvetica Neue" panose="02000503000000020004" pitchFamily="2" charset="0"/>
              </a:rPr>
              <a:t>continuous data </a:t>
            </a:r>
            <a:r>
              <a:rPr lang="en-GB" sz="1200" dirty="0">
                <a:latin typeface="Helvetica Neue" panose="02000503000000020004" pitchFamily="2" charset="0"/>
                <a:ea typeface="Helvetica Neue" panose="02000503000000020004" pitchFamily="2" charset="0"/>
                <a:cs typeface="Helvetica Neue" panose="02000503000000020004" pitchFamily="2" charset="0"/>
              </a:rPr>
              <a:t>where most values around the mean (or average), and the farther you move from that average (either higher or lower on the spectrum of values) the fewer values you’ll find.</a:t>
            </a:r>
          </a:p>
        </p:txBody>
      </p:sp>
      <p:sp>
        <p:nvSpPr>
          <p:cNvPr id="8" name="TextBox 7">
            <a:extLst>
              <a:ext uri="{FF2B5EF4-FFF2-40B4-BE49-F238E27FC236}">
                <a16:creationId xmlns:a16="http://schemas.microsoft.com/office/drawing/2014/main" id="{8018C87A-C7A4-30A2-1271-648CE92C7483}"/>
              </a:ext>
            </a:extLst>
          </p:cNvPr>
          <p:cNvSpPr txBox="1"/>
          <p:nvPr/>
        </p:nvSpPr>
        <p:spPr>
          <a:xfrm>
            <a:off x="154003" y="2871126"/>
            <a:ext cx="4435198" cy="276999"/>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What is the formulation?</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56DC945E-801F-959C-C7F5-8F740427B07F}"/>
              </a:ext>
            </a:extLst>
          </p:cNvPr>
          <p:cNvSpPr txBox="1"/>
          <p:nvPr/>
        </p:nvSpPr>
        <p:spPr>
          <a:xfrm>
            <a:off x="154003" y="3201739"/>
            <a:ext cx="4119614"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89A2DCD-A55E-BDA1-94F8-263E4FC8ADB1}"/>
                  </a:ext>
                </a:extLst>
              </p:cNvPr>
              <p:cNvSpPr txBox="1"/>
              <p:nvPr/>
            </p:nvSpPr>
            <p:spPr>
              <a:xfrm>
                <a:off x="471459" y="3250846"/>
                <a:ext cx="3272769" cy="592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Pr</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i="1" smtClean="0">
                              <a:latin typeface="Cambria Math" panose="02040503050406030204" pitchFamily="18" charset="0"/>
                              <a:ea typeface="Cambria Math" panose="02040503050406030204" pitchFamily="18" charset="0"/>
                            </a:rPr>
                            <m:t>𝜎</m:t>
                          </m:r>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e>
                          </m:rad>
                        </m:den>
                      </m:f>
                      <m:sSup>
                        <m:sSupPr>
                          <m:ctrlPr>
                            <a:rPr lang="en-GB" i="1" smtClean="0">
                              <a:latin typeface="Cambria Math" panose="02040503050406030204" pitchFamily="18" charset="0"/>
                            </a:rPr>
                          </m:ctrlPr>
                        </m:sSupPr>
                        <m:e>
                          <m:r>
                            <m:rPr>
                              <m:sty m:val="p"/>
                            </m:rPr>
                            <a:rPr lang="en-GB" b="0" i="0" smtClean="0">
                              <a:latin typeface="Cambria Math" panose="02040503050406030204" pitchFamily="18" charset="0"/>
                            </a:rPr>
                            <m:t>e</m:t>
                          </m:r>
                        </m:e>
                        <m: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𝜇</m:t>
                                      </m:r>
                                    </m:num>
                                    <m:den>
                                      <m:r>
                                        <a:rPr lang="en-GB" b="0" i="1" smtClean="0">
                                          <a:latin typeface="Cambria Math" panose="02040503050406030204" pitchFamily="18" charset="0"/>
                                          <a:ea typeface="Cambria Math" panose="02040503050406030204" pitchFamily="18" charset="0"/>
                                        </a:rPr>
                                        <m:t>𝜎</m:t>
                                      </m:r>
                                    </m:den>
                                  </m:f>
                                </m:e>
                              </m:d>
                            </m:e>
                            <m:sup>
                              <m:r>
                                <a:rPr lang="en-GB" b="0" i="1" smtClean="0">
                                  <a:latin typeface="Cambria Math" panose="02040503050406030204" pitchFamily="18" charset="0"/>
                                </a:rPr>
                                <m:t>2</m:t>
                              </m:r>
                            </m:sup>
                          </m:sSup>
                        </m:sup>
                      </m:sSup>
                    </m:oMath>
                  </m:oMathPara>
                </a14:m>
                <a:endParaRPr lang="en-GB" dirty="0"/>
              </a:p>
            </p:txBody>
          </p:sp>
        </mc:Choice>
        <mc:Fallback>
          <p:sp>
            <p:nvSpPr>
              <p:cNvPr id="10" name="TextBox 9">
                <a:extLst>
                  <a:ext uri="{FF2B5EF4-FFF2-40B4-BE49-F238E27FC236}">
                    <a16:creationId xmlns:a16="http://schemas.microsoft.com/office/drawing/2014/main" id="{989A2DCD-A55E-BDA1-94F8-263E4FC8ADB1}"/>
                  </a:ext>
                </a:extLst>
              </p:cNvPr>
              <p:cNvSpPr txBox="1">
                <a:spLocks noRot="1" noChangeAspect="1" noMove="1" noResize="1" noEditPoints="1" noAdjustHandles="1" noChangeArrowheads="1" noChangeShapeType="1" noTextEdit="1"/>
              </p:cNvSpPr>
              <p:nvPr/>
            </p:nvSpPr>
            <p:spPr>
              <a:xfrm>
                <a:off x="471459" y="3250846"/>
                <a:ext cx="3272769" cy="592791"/>
              </a:xfrm>
              <a:prstGeom prst="rect">
                <a:avLst/>
              </a:prstGeom>
              <a:blipFill>
                <a:blip r:embed="rId4"/>
                <a:stretch>
                  <a:fillRect b="-8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2FC7B10-0303-C0F1-A9A5-FE5EE2EC6CA2}"/>
                  </a:ext>
                </a:extLst>
              </p:cNvPr>
              <p:cNvSpPr txBox="1"/>
              <p:nvPr/>
            </p:nvSpPr>
            <p:spPr>
              <a:xfrm>
                <a:off x="154002" y="3984859"/>
                <a:ext cx="4889635"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Where:</a:t>
                </a:r>
              </a:p>
              <a:p>
                <a:pPr marL="285750" indent="-285750">
                  <a:buFont typeface="Wingdings" pitchFamily="2" charset="2"/>
                  <a:buChar char="v"/>
                </a:pPr>
                <a:r>
                  <a:rPr lang="en-GB" sz="1200" dirty="0">
                    <a:latin typeface="Helvetica Neue" panose="02000503000000020004" pitchFamily="2" charset="0"/>
                    <a:ea typeface="Helvetica Neue" panose="02000503000000020004" pitchFamily="2" charset="0"/>
                    <a:cs typeface="Helvetica Neue" panose="02000503000000020004" pitchFamily="2" charset="0"/>
                  </a:rPr>
                  <a:t>Mean is </a:t>
                </a:r>
                <a14:m>
                  <m:oMath xmlns:m="http://schemas.openxmlformats.org/officeDocument/2006/math">
                    <m:r>
                      <a:rPr lang="en-GB" sz="1200" i="1" smtClean="0">
                        <a:latin typeface="Cambria Math" panose="02040503050406030204" pitchFamily="18" charset="0"/>
                        <a:ea typeface="Cambria Math" panose="02040503050406030204" pitchFamily="18" charset="0"/>
                        <a:cs typeface="Helvetica Neue" panose="02000503000000020004" pitchFamily="2" charset="0"/>
                      </a:rPr>
                      <m:t>𝜇</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(mu)</a:t>
                </a:r>
              </a:p>
              <a:p>
                <a:pPr marL="285750" indent="-285750">
                  <a:buFont typeface="Wingdings" pitchFamily="2" charset="2"/>
                  <a:buChar char="v"/>
                </a:pPr>
                <a:r>
                  <a:rPr lang="en-GB" sz="1200" dirty="0">
                    <a:latin typeface="Helvetica Neue" panose="02000503000000020004" pitchFamily="2" charset="0"/>
                    <a:ea typeface="Helvetica Neue" panose="02000503000000020004" pitchFamily="2" charset="0"/>
                    <a:cs typeface="Helvetica Neue" panose="02000503000000020004" pitchFamily="2" charset="0"/>
                  </a:rPr>
                  <a:t>Standard deviation is </a:t>
                </a:r>
                <a14:m>
                  <m:oMath xmlns:m="http://schemas.openxmlformats.org/officeDocument/2006/math">
                    <m:r>
                      <a:rPr lang="en-GB" sz="12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(sigma)</a:t>
                </a:r>
              </a:p>
              <a:p>
                <a:pPr marL="285750" indent="-285750">
                  <a:buFont typeface="Wingdings" pitchFamily="2" charset="2"/>
                  <a:buChar char="v"/>
                </a:pPr>
                <a14:m>
                  <m:oMath xmlns:m="http://schemas.openxmlformats.org/officeDocument/2006/math">
                    <m:r>
                      <a:rPr lang="en-GB" sz="1200" i="1" smtClean="0">
                        <a:latin typeface="Cambria Math" panose="02040503050406030204" pitchFamily="18" charset="0"/>
                        <a:ea typeface="Cambria Math" panose="02040503050406030204" pitchFamily="18" charset="0"/>
                        <a:cs typeface="Helvetica Neue" panose="02000503000000020004" pitchFamily="2" charset="0"/>
                      </a:rPr>
                      <m:t>𝜋</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(pi) is 3.141593</a:t>
                </a:r>
              </a:p>
              <a:p>
                <a:pPr marL="285750" indent="-285750">
                  <a:buFont typeface="Wingdings" pitchFamily="2" charset="2"/>
                  <a:buChar char="v"/>
                </a:pPr>
                <a14:m>
                  <m:oMath xmlns:m="http://schemas.openxmlformats.org/officeDocument/2006/math">
                    <m:r>
                      <a:rPr lang="en-GB" sz="1200" b="0" i="1" smtClean="0">
                        <a:latin typeface="Cambria Math" panose="02040503050406030204" pitchFamily="18" charset="0"/>
                        <a:ea typeface="Helvetica Neue Light" panose="02000403000000020004" pitchFamily="2" charset="0"/>
                      </a:rPr>
                      <m:t>𝑥</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is a data input that is a </a:t>
                </a:r>
                <a:r>
                  <a:rPr lang="en-GB" sz="1200" b="1" dirty="0">
                    <a:latin typeface="Helvetica Neue" panose="02000503000000020004" pitchFamily="2" charset="0"/>
                    <a:ea typeface="Helvetica Neue" panose="02000503000000020004" pitchFamily="2" charset="0"/>
                    <a:cs typeface="Helvetica Neue" panose="02000503000000020004" pitchFamily="2" charset="0"/>
                  </a:rPr>
                  <a:t>continuous measure</a:t>
                </a:r>
              </a:p>
              <a:p>
                <a:pPr marL="285750" indent="-285750">
                  <a:buFont typeface="Wingdings" pitchFamily="2" charset="2"/>
                  <a:buChar char="v"/>
                </a:pPr>
                <a:r>
                  <a:rPr lang="en-GB" sz="1200" dirty="0">
                    <a:latin typeface="Helvetica Neue" panose="02000503000000020004" pitchFamily="2" charset="0"/>
                    <a:ea typeface="Helvetica Neue" panose="02000503000000020004" pitchFamily="2" charset="0"/>
                    <a:cs typeface="Helvetica Neue" panose="02000503000000020004" pitchFamily="2" charset="0"/>
                  </a:rPr>
                  <a:t>Another way to write the above formula: </a:t>
                </a:r>
                <a14:m>
                  <m:oMath xmlns:m="http://schemas.openxmlformats.org/officeDocument/2006/math">
                    <m:r>
                      <a:rPr lang="en-GB" sz="1200" b="0" i="1" smtClean="0">
                        <a:latin typeface="Cambria Math" panose="02040503050406030204" pitchFamily="18" charset="0"/>
                        <a:ea typeface="Helvetica Neue" panose="02000503000000020004" pitchFamily="2" charset="0"/>
                        <a:cs typeface="Helvetica Neue" panose="02000503000000020004" pitchFamily="2" charset="0"/>
                      </a:rPr>
                      <m:t>𝑥</m:t>
                    </m:r>
                    <m:r>
                      <a:rPr lang="en-GB" sz="1200" b="0" i="1" smtClean="0">
                        <a:latin typeface="Cambria Math" panose="02040503050406030204" pitchFamily="18" charset="0"/>
                        <a:ea typeface="Helvetica Neue" panose="02000503000000020004" pitchFamily="2" charset="0"/>
                        <a:cs typeface="Helvetica Neue" panose="02000503000000020004" pitchFamily="2" charset="0"/>
                      </a:rPr>
                      <m:t> ~ </m:t>
                    </m:r>
                    <m:r>
                      <m:rPr>
                        <m:sty m:val="p"/>
                      </m:rPr>
                      <a:rPr lang="en-GB" sz="1200" b="0" i="0" smtClean="0">
                        <a:latin typeface="Cambria Math" panose="02040503050406030204" pitchFamily="18" charset="0"/>
                        <a:ea typeface="Helvetica Neue" panose="02000503000000020004" pitchFamily="2" charset="0"/>
                        <a:cs typeface="Helvetica Neue" panose="02000503000000020004" pitchFamily="2" charset="0"/>
                      </a:rPr>
                      <m:t>normal</m:t>
                    </m:r>
                    <m:r>
                      <a:rPr lang="en-GB" sz="1200" b="0" i="0" smtClean="0">
                        <a:latin typeface="Cambria Math" panose="02040503050406030204" pitchFamily="18" charset="0"/>
                        <a:ea typeface="Helvetica Neue" panose="02000503000000020004" pitchFamily="2" charset="0"/>
                        <a:cs typeface="Helvetica Neue" panose="02000503000000020004" pitchFamily="2" charset="0"/>
                      </a:rPr>
                      <m:t>(</m:t>
                    </m:r>
                    <m:r>
                      <a:rPr lang="en-GB" sz="1200" b="0" i="1" smtClean="0">
                        <a:latin typeface="Cambria Math" panose="02040503050406030204" pitchFamily="18" charset="0"/>
                        <a:ea typeface="Cambria Math" panose="02040503050406030204" pitchFamily="18" charset="0"/>
                        <a:cs typeface="Helvetica Neue" panose="02000503000000020004" pitchFamily="2" charset="0"/>
                      </a:rPr>
                      <m:t>𝜇</m:t>
                    </m:r>
                    <m:r>
                      <a:rPr lang="en-GB" sz="12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200" b="0" i="1" smtClean="0">
                        <a:latin typeface="Cambria Math" panose="02040503050406030204" pitchFamily="18" charset="0"/>
                        <a:ea typeface="Cambria Math" panose="02040503050406030204" pitchFamily="18" charset="0"/>
                        <a:cs typeface="Helvetica Neue" panose="02000503000000020004" pitchFamily="2" charset="0"/>
                      </a:rPr>
                      <m:t>𝜎</m:t>
                    </m:r>
                    <m:r>
                      <a:rPr lang="en-GB" sz="1200" b="0" i="0"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2" name="TextBox 11">
                <a:extLst>
                  <a:ext uri="{FF2B5EF4-FFF2-40B4-BE49-F238E27FC236}">
                    <a16:creationId xmlns:a16="http://schemas.microsoft.com/office/drawing/2014/main" id="{52FC7B10-0303-C0F1-A9A5-FE5EE2EC6CA2}"/>
                  </a:ext>
                </a:extLst>
              </p:cNvPr>
              <p:cNvSpPr txBox="1">
                <a:spLocks noRot="1" noChangeAspect="1" noMove="1" noResize="1" noEditPoints="1" noAdjustHandles="1" noChangeArrowheads="1" noChangeShapeType="1" noTextEdit="1"/>
              </p:cNvSpPr>
              <p:nvPr/>
            </p:nvSpPr>
            <p:spPr>
              <a:xfrm>
                <a:off x="154002" y="3984859"/>
                <a:ext cx="4889635" cy="1200329"/>
              </a:xfrm>
              <a:prstGeom prst="rect">
                <a:avLst/>
              </a:prstGeom>
              <a:blipFill>
                <a:blip r:embed="rId5"/>
                <a:stretch>
                  <a:fillRect b="-312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BC5B7E7-8164-A373-7843-382CBFF73EEC}"/>
                  </a:ext>
                </a:extLst>
              </p:cNvPr>
              <p:cNvSpPr txBox="1"/>
              <p:nvPr/>
            </p:nvSpPr>
            <p:spPr>
              <a:xfrm>
                <a:off x="154003" y="5172836"/>
                <a:ext cx="4119614" cy="1569660"/>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What is it used for?</a:t>
                </a:r>
              </a:p>
              <a:p>
                <a:pPr marL="171450" indent="-171450">
                  <a:buFont typeface="Wingdings" pitchFamily="2" charset="2"/>
                  <a:buChar char="v"/>
                </a:pPr>
                <a:r>
                  <a:rPr lang="en-GB" sz="1200" dirty="0">
                    <a:latin typeface="Helvetica Neue" panose="02000503000000020004" pitchFamily="2" charset="0"/>
                    <a:ea typeface="Helvetica Neue" panose="02000503000000020004" pitchFamily="2" charset="0"/>
                    <a:cs typeface="Helvetica Neue" panose="02000503000000020004" pitchFamily="2" charset="0"/>
                  </a:rPr>
                  <a:t>To get a plausibility estimate for a measured value in that distribution (i.e. a probability density)</a:t>
                </a:r>
              </a:p>
              <a:p>
                <a:pPr marL="171450" indent="-171450">
                  <a:buFont typeface="Wingdings" pitchFamily="2" charset="2"/>
                  <a:buChar char="v"/>
                </a:pPr>
                <a:r>
                  <a:rPr lang="en-GB" sz="12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a:p>
                <a:pPr marL="171450" indent="-171450">
                  <a:buFont typeface="Wingdings" pitchFamily="2" charset="2"/>
                  <a:buChar char="v"/>
                </a:pPr>
                <a:r>
                  <a:rPr lang="en-GB" sz="1200" dirty="0">
                    <a:latin typeface="Helvetica Neue" panose="02000503000000020004" pitchFamily="2" charset="0"/>
                    <a:ea typeface="Helvetica Neue" panose="02000503000000020004" pitchFamily="2" charset="0"/>
                    <a:cs typeface="Helvetica Neue" panose="02000503000000020004" pitchFamily="2" charset="0"/>
                  </a:rPr>
                  <a:t>Generating random data points where most values generated are closer to mean i.e., </a:t>
                </a:r>
                <a14:m>
                  <m:oMath xmlns:m="http://schemas.openxmlformats.org/officeDocument/2006/math">
                    <m:r>
                      <a:rPr lang="en-GB" sz="1200" i="1">
                        <a:latin typeface="Cambria Math" panose="02040503050406030204" pitchFamily="18" charset="0"/>
                        <a:ea typeface="Cambria Math" panose="02040503050406030204" pitchFamily="18" charset="0"/>
                        <a:cs typeface="Helvetica Neue" panose="02000503000000020004" pitchFamily="2" charset="0"/>
                      </a:rPr>
                      <m:t>𝜇</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(mu) and spread according around it dictated by standard deviation </a:t>
                </a:r>
                <a14:m>
                  <m:oMath xmlns:m="http://schemas.openxmlformats.org/officeDocument/2006/math">
                    <m:r>
                      <a:rPr lang="en-GB" sz="1200" i="1">
                        <a:latin typeface="Cambria Math" panose="02040503050406030204" pitchFamily="18" charset="0"/>
                        <a:ea typeface="Cambria Math" panose="02040503050406030204" pitchFamily="18" charset="0"/>
                        <a:cs typeface="Helvetica Neue" panose="02000503000000020004" pitchFamily="2" charset="0"/>
                      </a:rPr>
                      <m:t>𝜎</m:t>
                    </m:r>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(sigma)</a:t>
                </a:r>
              </a:p>
            </p:txBody>
          </p:sp>
        </mc:Choice>
        <mc:Fallback>
          <p:sp>
            <p:nvSpPr>
              <p:cNvPr id="13" name="TextBox 12">
                <a:extLst>
                  <a:ext uri="{FF2B5EF4-FFF2-40B4-BE49-F238E27FC236}">
                    <a16:creationId xmlns:a16="http://schemas.microsoft.com/office/drawing/2014/main" id="{ABC5B7E7-8164-A373-7843-382CBFF73EEC}"/>
                  </a:ext>
                </a:extLst>
              </p:cNvPr>
              <p:cNvSpPr txBox="1">
                <a:spLocks noRot="1" noChangeAspect="1" noMove="1" noResize="1" noEditPoints="1" noAdjustHandles="1" noChangeArrowheads="1" noChangeShapeType="1" noTextEdit="1"/>
              </p:cNvSpPr>
              <p:nvPr/>
            </p:nvSpPr>
            <p:spPr>
              <a:xfrm>
                <a:off x="154003" y="5172836"/>
                <a:ext cx="4119614" cy="1569660"/>
              </a:xfrm>
              <a:prstGeom prst="rect">
                <a:avLst/>
              </a:prstGeom>
              <a:blipFill>
                <a:blip r:embed="rId6"/>
                <a:stretch>
                  <a:fillRect b="-3226"/>
                </a:stretch>
              </a:blipFill>
            </p:spPr>
            <p:txBody>
              <a:bodyPr/>
              <a:lstStyle/>
              <a:p>
                <a:r>
                  <a:rPr lang="en-GB">
                    <a:noFill/>
                  </a:rPr>
                  <a:t> </a:t>
                </a:r>
              </a:p>
            </p:txBody>
          </p:sp>
        </mc:Fallback>
      </mc:AlternateContent>
      <p:pic>
        <p:nvPicPr>
          <p:cNvPr id="15" name="Picture 14">
            <a:extLst>
              <a:ext uri="{FF2B5EF4-FFF2-40B4-BE49-F238E27FC236}">
                <a16:creationId xmlns:a16="http://schemas.microsoft.com/office/drawing/2014/main" id="{8F0214ED-1D21-6F37-9C83-F5103DAB4187}"/>
              </a:ext>
            </a:extLst>
          </p:cNvPr>
          <p:cNvPicPr>
            <a:picLocks noChangeAspect="1"/>
          </p:cNvPicPr>
          <p:nvPr/>
        </p:nvPicPr>
        <p:blipFill>
          <a:blip r:embed="rId7"/>
          <a:srcRect/>
          <a:stretch/>
        </p:blipFill>
        <p:spPr>
          <a:xfrm>
            <a:off x="6025415" y="119306"/>
            <a:ext cx="5640283" cy="4886723"/>
          </a:xfrm>
          <a:prstGeom prst="rect">
            <a:avLst/>
          </a:prstGeom>
        </p:spPr>
      </p:pic>
      <p:sp>
        <p:nvSpPr>
          <p:cNvPr id="16" name="TextBox 15">
            <a:extLst>
              <a:ext uri="{FF2B5EF4-FFF2-40B4-BE49-F238E27FC236}">
                <a16:creationId xmlns:a16="http://schemas.microsoft.com/office/drawing/2014/main" id="{64F8AB00-EEBD-7F5C-1FAE-EEEABCFB323F}"/>
              </a:ext>
            </a:extLst>
          </p:cNvPr>
          <p:cNvSpPr txBox="1"/>
          <p:nvPr/>
        </p:nvSpPr>
        <p:spPr>
          <a:xfrm rot="16200000">
            <a:off x="4730198" y="2547188"/>
            <a:ext cx="2302938"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Probability Density (Plausibility)</a:t>
            </a:r>
          </a:p>
        </p:txBody>
      </p:sp>
      <p:cxnSp>
        <p:nvCxnSpPr>
          <p:cNvPr id="17" name="Straight Connector 16">
            <a:extLst>
              <a:ext uri="{FF2B5EF4-FFF2-40B4-BE49-F238E27FC236}">
                <a16:creationId xmlns:a16="http://schemas.microsoft.com/office/drawing/2014/main" id="{9FAD5DCA-F54C-7FAA-6C2E-F004A71B46B8}"/>
              </a:ext>
            </a:extLst>
          </p:cNvPr>
          <p:cNvCxnSpPr>
            <a:cxnSpLocks/>
          </p:cNvCxnSpPr>
          <p:nvPr/>
        </p:nvCxnSpPr>
        <p:spPr>
          <a:xfrm>
            <a:off x="8951494" y="702698"/>
            <a:ext cx="0" cy="4015099"/>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11997DC-384E-60F5-2D04-7E2F7651B49D}"/>
              </a:ext>
            </a:extLst>
          </p:cNvPr>
          <p:cNvCxnSpPr>
            <a:cxnSpLocks/>
          </p:cNvCxnSpPr>
          <p:nvPr/>
        </p:nvCxnSpPr>
        <p:spPr>
          <a:xfrm>
            <a:off x="6304548" y="683448"/>
            <a:ext cx="2646946"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AB082A-0D81-5E32-93F6-C27DA59AE1CF}"/>
              </a:ext>
            </a:extLst>
          </p:cNvPr>
          <p:cNvCxnSpPr>
            <a:cxnSpLocks/>
          </p:cNvCxnSpPr>
          <p:nvPr/>
        </p:nvCxnSpPr>
        <p:spPr>
          <a:xfrm>
            <a:off x="6535554" y="4581624"/>
            <a:ext cx="48800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FA81A86-B734-B809-5588-33F6E40E90EE}"/>
              </a:ext>
            </a:extLst>
          </p:cNvPr>
          <p:cNvSpPr txBox="1"/>
          <p:nvPr/>
        </p:nvSpPr>
        <p:spPr>
          <a:xfrm>
            <a:off x="5908005" y="5353920"/>
            <a:ext cx="5941997" cy="1323439"/>
          </a:xfrm>
          <a:prstGeom prst="rect">
            <a:avLst/>
          </a:prstGeom>
          <a:solidFill>
            <a:schemeClr val="accent1">
              <a:lumMod val="60000"/>
              <a:lumOff val="40000"/>
            </a:schemeClr>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Important note: </a:t>
            </a:r>
            <a:r>
              <a:rPr lang="en-GB" sz="1000" dirty="0">
                <a:latin typeface="Helvetica Neue" panose="02000503000000020004" pitchFamily="2" charset="0"/>
                <a:ea typeface="Helvetica Neue" panose="02000503000000020004" pitchFamily="2" charset="0"/>
                <a:cs typeface="Helvetica Neue" panose="02000503000000020004" pitchFamily="2" charset="0"/>
              </a:rPr>
              <a:t>Understanding behaviour of a probability distribution is a vital when doing Bayesian inference, particularly in the specification of priors (i.e., inputting our own subjective belief or knowledge before observing the data). </a:t>
            </a:r>
          </a:p>
          <a:p>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When use a normal distribution as a prior, and state the mean, you are saying that “</a:t>
            </a:r>
            <a:r>
              <a:rPr lang="en-GB" sz="1000" i="1" dirty="0">
                <a:latin typeface="Helvetica Neue" panose="02000503000000020004" pitchFamily="2" charset="0"/>
                <a:ea typeface="Helvetica Neue" panose="02000503000000020004" pitchFamily="2" charset="0"/>
                <a:cs typeface="Helvetica Neue" panose="02000503000000020004" pitchFamily="2" charset="0"/>
              </a:rPr>
              <a:t>you believe that values are concentrated around the value of 30, where that 30 is the most likely</a:t>
            </a:r>
            <a:r>
              <a:rPr lang="en-GB" sz="1000" dirty="0">
                <a:latin typeface="Helvetica Neue" panose="02000503000000020004" pitchFamily="2" charset="0"/>
                <a:ea typeface="Helvetica Neue" panose="02000503000000020004" pitchFamily="2" charset="0"/>
                <a:cs typeface="Helvetica Neue" panose="02000503000000020004" pitchFamily="2" charset="0"/>
              </a:rPr>
              <a:t>”. Where you state the standard deviation (e.g., 2) in this distribution, you are saying that “</a:t>
            </a:r>
            <a:r>
              <a:rPr lang="en-GB" sz="1000" i="1" dirty="0">
                <a:latin typeface="Helvetica Neue" panose="02000503000000020004" pitchFamily="2" charset="0"/>
                <a:ea typeface="Helvetica Neue" panose="02000503000000020004" pitchFamily="2" charset="0"/>
                <a:cs typeface="Helvetica Neue" panose="02000503000000020004" pitchFamily="2" charset="0"/>
              </a:rPr>
              <a:t>you believe that the range around 30 is between 28 and 32 (1-SD) (or alternatively approximately between 24 and 36 (3-SD))</a:t>
            </a:r>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D3C5EDF-99C3-C6E7-F4F6-276BB599EB85}"/>
                  </a:ext>
                </a:extLst>
              </p:cNvPr>
              <p:cNvSpPr txBox="1"/>
              <p:nvPr/>
            </p:nvSpPr>
            <p:spPr>
              <a:xfrm>
                <a:off x="9384633" y="946840"/>
                <a:ext cx="2184934" cy="2292935"/>
              </a:xfrm>
              <a:prstGeom prst="rect">
                <a:avLst/>
              </a:prstGeom>
              <a:noFill/>
            </p:spPr>
            <p:txBody>
              <a:bodyPr wrap="square" rtlCol="0">
                <a:spAutoFit/>
              </a:bodyPr>
              <a:lstStyle/>
              <a:p>
                <a:r>
                  <a:rPr lang="en-GB" sz="1100" b="1" dirty="0">
                    <a:latin typeface="Segoe UI" panose="020B0502040204020203" pitchFamily="34" charset="0"/>
                    <a:cs typeface="Segoe UI" panose="020B0502040204020203" pitchFamily="34" charset="0"/>
                  </a:rPr>
                  <a:t>Behaviour</a:t>
                </a:r>
              </a:p>
              <a:p>
                <a:pPr marL="171450" indent="-171450">
                  <a:buFont typeface="Arial" panose="020B0604020202020204" pitchFamily="34" charset="0"/>
                  <a:buChar char="•"/>
                </a:pPr>
                <a:r>
                  <a:rPr lang="en-GB" sz="1100" dirty="0">
                    <a:latin typeface="Segoe UI" panose="020B0502040204020203" pitchFamily="34" charset="0"/>
                    <a:cs typeface="Segoe UI" panose="020B0502040204020203" pitchFamily="34" charset="0"/>
                  </a:rPr>
                  <a:t>Bell-shaped symmetrical curve is always centred on </a:t>
                </a:r>
                <a14:m>
                  <m:oMath xmlns:m="http://schemas.openxmlformats.org/officeDocument/2006/math">
                    <m:r>
                      <a:rPr lang="en-GB" sz="1100" i="1" smtClean="0">
                        <a:latin typeface="Cambria Math" panose="02040503050406030204" pitchFamily="18" charset="0"/>
                        <a:ea typeface="Cambria Math" panose="02040503050406030204" pitchFamily="18" charset="0"/>
                        <a:cs typeface="Segoe UI" panose="020B0502040204020203" pitchFamily="34" charset="0"/>
                      </a:rPr>
                      <m:t>𝜇</m:t>
                    </m:r>
                  </m:oMath>
                </a14:m>
                <a:endParaRPr lang="en-GB" sz="11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GB" sz="1100" dirty="0">
                    <a:latin typeface="Segoe UI" panose="020B0502040204020203" pitchFamily="34" charset="0"/>
                    <a:cs typeface="Segoe UI" panose="020B0502040204020203" pitchFamily="34" charset="0"/>
                  </a:rPr>
                  <a:t>If </a:t>
                </a:r>
                <a14:m>
                  <m:oMath xmlns:m="http://schemas.openxmlformats.org/officeDocument/2006/math">
                    <m:r>
                      <a:rPr lang="en-GB" sz="1100" i="1">
                        <a:latin typeface="Cambria Math" panose="02040503050406030204" pitchFamily="18" charset="0"/>
                        <a:ea typeface="Cambria Math" panose="02040503050406030204" pitchFamily="18" charset="0"/>
                        <a:cs typeface="Segoe UI" panose="020B0502040204020203" pitchFamily="34" charset="0"/>
                      </a:rPr>
                      <m:t>𝜇</m:t>
                    </m:r>
                  </m:oMath>
                </a14:m>
                <a:r>
                  <a:rPr lang="en-GB" sz="1100" dirty="0">
                    <a:latin typeface="Segoe UI" panose="020B0502040204020203" pitchFamily="34" charset="0"/>
                    <a:cs typeface="Segoe UI" panose="020B0502040204020203" pitchFamily="34" charset="0"/>
                  </a:rPr>
                  <a:t> is fixed, and </a:t>
                </a:r>
                <a14:m>
                  <m:oMath xmlns:m="http://schemas.openxmlformats.org/officeDocument/2006/math">
                    <m:r>
                      <a:rPr lang="en-GB" sz="1100"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sz="1100" dirty="0">
                    <a:latin typeface="Segoe UI" panose="020B0502040204020203" pitchFamily="34" charset="0"/>
                    <a:cs typeface="Segoe UI" panose="020B0502040204020203" pitchFamily="34" charset="0"/>
                  </a:rPr>
                  <a:t> varies, the shape of the curve will change horizontally (spread). Higher </a:t>
                </a:r>
                <a14:m>
                  <m:oMath xmlns:m="http://schemas.openxmlformats.org/officeDocument/2006/math">
                    <m:r>
                      <a:rPr lang="en-GB" sz="1100" i="1">
                        <a:latin typeface="Cambria Math" panose="02040503050406030204" pitchFamily="18" charset="0"/>
                        <a:ea typeface="Cambria Math" panose="02040503050406030204" pitchFamily="18" charset="0"/>
                        <a:cs typeface="Segoe UI" panose="020B0502040204020203" pitchFamily="34" charset="0"/>
                      </a:rPr>
                      <m:t>𝜎</m:t>
                    </m:r>
                  </m:oMath>
                </a14:m>
                <a:r>
                  <a:rPr lang="en-GB" sz="1100" dirty="0">
                    <a:latin typeface="Segoe UI" panose="020B0502040204020203" pitchFamily="34" charset="0"/>
                    <a:cs typeface="Segoe UI" panose="020B0502040204020203" pitchFamily="34" charset="0"/>
                  </a:rPr>
                  <a:t> will make it wider, and lower </a:t>
                </a:r>
                <a14:m>
                  <m:oMath xmlns:m="http://schemas.openxmlformats.org/officeDocument/2006/math">
                    <m:r>
                      <a:rPr lang="en-GB" sz="1100" i="1">
                        <a:latin typeface="Cambria Math" panose="02040503050406030204" pitchFamily="18" charset="0"/>
                        <a:ea typeface="Cambria Math" panose="02040503050406030204" pitchFamily="18" charset="0"/>
                        <a:cs typeface="Segoe UI" panose="020B0502040204020203" pitchFamily="34" charset="0"/>
                      </a:rPr>
                      <m:t>𝜎</m:t>
                    </m:r>
                  </m:oMath>
                </a14:m>
                <a:r>
                  <a:rPr lang="en-GB" sz="1100" dirty="0">
                    <a:latin typeface="Segoe UI" panose="020B0502040204020203" pitchFamily="34" charset="0"/>
                    <a:cs typeface="Segoe UI" panose="020B0502040204020203" pitchFamily="34" charset="0"/>
                  </a:rPr>
                  <a:t> will make it narrower.</a:t>
                </a:r>
              </a:p>
              <a:p>
                <a:pPr marL="171450" indent="-171450">
                  <a:buFont typeface="Arial" panose="020B0604020202020204" pitchFamily="34" charset="0"/>
                  <a:buChar char="•"/>
                </a:pPr>
                <a:r>
                  <a:rPr lang="en-GB" sz="1100" dirty="0">
                    <a:latin typeface="Segoe UI" panose="020B0502040204020203" pitchFamily="34" charset="0"/>
                    <a:cs typeface="Segoe UI" panose="020B0502040204020203" pitchFamily="34" charset="0"/>
                  </a:rPr>
                  <a:t>Changing </a:t>
                </a:r>
                <a14:m>
                  <m:oMath xmlns:m="http://schemas.openxmlformats.org/officeDocument/2006/math">
                    <m:r>
                      <a:rPr lang="en-GB" sz="1100" i="1">
                        <a:latin typeface="Cambria Math" panose="02040503050406030204" pitchFamily="18" charset="0"/>
                        <a:ea typeface="Cambria Math" panose="02040503050406030204" pitchFamily="18" charset="0"/>
                        <a:cs typeface="Segoe UI" panose="020B0502040204020203" pitchFamily="34" charset="0"/>
                      </a:rPr>
                      <m:t>𝜇</m:t>
                    </m:r>
                  </m:oMath>
                </a14:m>
                <a:r>
                  <a:rPr lang="en-GB" sz="1100" dirty="0">
                    <a:latin typeface="Segoe UI" panose="020B0502040204020203" pitchFamily="34" charset="0"/>
                    <a:cs typeface="Segoe UI" panose="020B0502040204020203" pitchFamily="34" charset="0"/>
                  </a:rPr>
                  <a:t> will shift the whole curve left (for smaller values) or right (for higher values).</a:t>
                </a:r>
              </a:p>
            </p:txBody>
          </p:sp>
        </mc:Choice>
        <mc:Fallback>
          <p:sp>
            <p:nvSpPr>
              <p:cNvPr id="25" name="TextBox 24">
                <a:extLst>
                  <a:ext uri="{FF2B5EF4-FFF2-40B4-BE49-F238E27FC236}">
                    <a16:creationId xmlns:a16="http://schemas.microsoft.com/office/drawing/2014/main" id="{BD3C5EDF-99C3-C6E7-F4F6-276BB599EB85}"/>
                  </a:ext>
                </a:extLst>
              </p:cNvPr>
              <p:cNvSpPr txBox="1">
                <a:spLocks noRot="1" noChangeAspect="1" noMove="1" noResize="1" noEditPoints="1" noAdjustHandles="1" noChangeArrowheads="1" noChangeShapeType="1" noTextEdit="1"/>
              </p:cNvSpPr>
              <p:nvPr/>
            </p:nvSpPr>
            <p:spPr>
              <a:xfrm>
                <a:off x="9384633" y="946840"/>
                <a:ext cx="2184934" cy="2292935"/>
              </a:xfrm>
              <a:prstGeom prst="rect">
                <a:avLst/>
              </a:prstGeom>
              <a:blipFill>
                <a:blip r:embed="rId8"/>
                <a:stretch>
                  <a:fillRect b="-552"/>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254F477F-BC9D-F063-BD03-95641FFD22BE}"/>
              </a:ext>
            </a:extLst>
          </p:cNvPr>
          <p:cNvSpPr txBox="1"/>
          <p:nvPr/>
        </p:nvSpPr>
        <p:spPr>
          <a:xfrm>
            <a:off x="8823895" y="4977153"/>
            <a:ext cx="255198" cy="276999"/>
          </a:xfrm>
          <a:prstGeom prst="rect">
            <a:avLst/>
          </a:prstGeom>
          <a:noFill/>
        </p:spPr>
        <p:txBody>
          <a:bodyPr wrap="none" rtlCol="0">
            <a:spAutoFit/>
          </a:bodyPr>
          <a:lstStyle/>
          <a:p>
            <a:r>
              <a:rPr lang="en-GB" sz="1200" i="1" dirty="0">
                <a:latin typeface="Segoe UI" panose="020B0502040204020203" pitchFamily="34" charset="0"/>
                <a:cs typeface="Segoe UI" panose="020B0502040204020203" pitchFamily="34" charset="0"/>
              </a:rPr>
              <a:t>x</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127AEC4-357E-77F9-96A8-AE5988E03CF6}"/>
                  </a:ext>
                </a:extLst>
              </p:cNvPr>
              <p:cNvSpPr txBox="1"/>
              <p:nvPr/>
            </p:nvSpPr>
            <p:spPr>
              <a:xfrm>
                <a:off x="6467173" y="808340"/>
                <a:ext cx="1524657" cy="646331"/>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kumimoji="0" lang="en-GB" sz="1200" b="0" i="1" u="none" strike="noStrike" kern="1200" cap="none" spc="0" normalizeH="0" baseline="0" noProof="0" smtClean="0">
                        <a:ln>
                          <a:noFill/>
                        </a:ln>
                        <a:solidFill>
                          <a:srgbClr val="FF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𝑥</m:t>
                    </m:r>
                    <m:r>
                      <a:rPr kumimoji="0" lang="en-GB" sz="1200" b="0" i="1" u="none" strike="noStrike" kern="1200" cap="none" spc="0" normalizeH="0" baseline="0" noProof="0" smtClean="0">
                        <a:ln>
                          <a:noFill/>
                        </a:ln>
                        <a:solidFill>
                          <a:srgbClr val="FF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 ~ </m:t>
                    </m:r>
                    <m:r>
                      <m:rPr>
                        <m:sty m:val="p"/>
                      </m:rPr>
                      <a:rPr kumimoji="0" lang="en-GB" sz="1200" b="0" i="0" u="none" strike="noStrike" kern="1200" cap="none" spc="0" normalizeH="0" baseline="0" noProof="0" smtClean="0">
                        <a:ln>
                          <a:noFill/>
                        </a:ln>
                        <a:solidFill>
                          <a:srgbClr val="FF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normal</m:t>
                    </m:r>
                    <m:r>
                      <a:rPr kumimoji="0" lang="en-GB" sz="1200" b="0" i="0" u="none" strike="noStrike" kern="1200" cap="none" spc="0" normalizeH="0" baseline="0" noProof="0" smtClean="0">
                        <a:ln>
                          <a:noFill/>
                        </a:ln>
                        <a:solidFill>
                          <a:srgbClr val="FF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m:t>
                    </m:r>
                    <m:r>
                      <a:rPr kumimoji="0" lang="en-GB" sz="1200" b="0" i="1" u="none" strike="noStrike" kern="1200" cap="none" spc="0" normalizeH="0" baseline="0" noProof="0" smtClean="0">
                        <a:ln>
                          <a:noFill/>
                        </a:ln>
                        <a:solidFill>
                          <a:srgbClr val="FF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30</m:t>
                    </m:r>
                    <m:r>
                      <a:rPr kumimoji="0" lang="en-GB" sz="12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Helvetica Neue" panose="02000503000000020004" pitchFamily="2" charset="0"/>
                      </a:rPr>
                      <m:t>,</m:t>
                    </m:r>
                    <m:r>
                      <a:rPr kumimoji="0" lang="en-GB" sz="1200" b="0" i="0"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Helvetica Neue" panose="02000503000000020004" pitchFamily="2" charset="0"/>
                      </a:rPr>
                      <m:t> 2</m:t>
                    </m:r>
                    <m:r>
                      <a:rPr kumimoji="0" lang="en-GB" sz="1200" b="0" i="0" u="none" strike="noStrike" kern="1200" cap="none" spc="0" normalizeH="0" baseline="0" noProof="0" smtClean="0">
                        <a:ln>
                          <a:noFill/>
                        </a:ln>
                        <a:solidFill>
                          <a:srgbClr val="FF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m:t>
                    </m:r>
                  </m:oMath>
                </a14:m>
                <a:endParaRPr lang="en-GB" dirty="0">
                  <a:solidFill>
                    <a:srgbClr val="FF0000"/>
                  </a:solidFill>
                </a:endParaRPr>
              </a:p>
              <a:p>
                <a:pPr marL="171450" indent="-171450">
                  <a:buFont typeface="Arial" panose="020B0604020202020204" pitchFamily="34" charset="0"/>
                  <a:buChar char="•"/>
                </a:pPr>
                <a14:m>
                  <m:oMath xmlns:m="http://schemas.openxmlformats.org/officeDocument/2006/math">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Helvetica Neue" panose="02000503000000020004" pitchFamily="2" charset="0"/>
                        <a:cs typeface="Helvetica Neue" panose="02000503000000020004" pitchFamily="2" charset="0"/>
                      </a:rPr>
                      <m:t>𝑥</m:t>
                    </m:r>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Helvetica Neue" panose="02000503000000020004" pitchFamily="2" charset="0"/>
                        <a:cs typeface="Helvetica Neue" panose="02000503000000020004" pitchFamily="2" charset="0"/>
                      </a:rPr>
                      <m:t> ~ </m:t>
                    </m:r>
                    <m:r>
                      <m:rPr>
                        <m:sty m:val="p"/>
                      </m:rPr>
                      <a:rPr kumimoji="0" lang="en-GB" sz="1200" b="0" i="0" u="none" strike="noStrike" kern="1200" cap="none" spc="0" normalizeH="0" baseline="0" noProof="0" smtClean="0">
                        <a:ln>
                          <a:noFill/>
                        </a:ln>
                        <a:solidFill>
                          <a:prstClr val="black"/>
                        </a:solidFill>
                        <a:effectLst/>
                        <a:uLnTx/>
                        <a:uFillTx/>
                        <a:latin typeface="Cambria Math" panose="02040503050406030204" pitchFamily="18" charset="0"/>
                        <a:ea typeface="Helvetica Neue" panose="02000503000000020004" pitchFamily="2" charset="0"/>
                        <a:cs typeface="Helvetica Neue" panose="02000503000000020004" pitchFamily="2" charset="0"/>
                      </a:rPr>
                      <m:t>normal</m:t>
                    </m:r>
                    <m:r>
                      <a:rPr kumimoji="0" lang="en-GB" sz="1200" b="0" i="0" u="none" strike="noStrike" kern="1200" cap="none" spc="0" normalizeH="0" baseline="0" noProof="0" smtClean="0">
                        <a:ln>
                          <a:noFill/>
                        </a:ln>
                        <a:solidFill>
                          <a:prstClr val="black"/>
                        </a:solidFill>
                        <a:effectLst/>
                        <a:uLnTx/>
                        <a:uFillTx/>
                        <a:latin typeface="Cambria Math" panose="02040503050406030204" pitchFamily="18" charset="0"/>
                        <a:ea typeface="Helvetica Neue" panose="02000503000000020004" pitchFamily="2" charset="0"/>
                        <a:cs typeface="Helvetica Neue" panose="02000503000000020004" pitchFamily="2" charset="0"/>
                      </a:rPr>
                      <m:t>(</m:t>
                    </m:r>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Helvetica Neue" panose="02000503000000020004" pitchFamily="2" charset="0"/>
                        <a:cs typeface="Helvetica Neue" panose="02000503000000020004" pitchFamily="2" charset="0"/>
                      </a:rPr>
                      <m:t>30</m:t>
                    </m:r>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Helvetica Neue" panose="02000503000000020004" pitchFamily="2" charset="0"/>
                      </a:rPr>
                      <m:t>,</m:t>
                    </m:r>
                    <m:r>
                      <a:rPr kumimoji="0" lang="en-GB"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Helvetica Neue" panose="02000503000000020004" pitchFamily="2" charset="0"/>
                      </a:rPr>
                      <m:t> </m:t>
                    </m:r>
                    <m:r>
                      <a:rPr kumimoji="0" lang="en-GB"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Helvetica Neue" panose="02000503000000020004" pitchFamily="2" charset="0"/>
                      </a:rPr>
                      <m:t>5</m:t>
                    </m:r>
                    <m:r>
                      <a:rPr kumimoji="0" lang="en-GB" sz="1200" b="0" i="0" u="none" strike="noStrike" kern="1200" cap="none" spc="0" normalizeH="0" baseline="0" noProof="0" smtClean="0">
                        <a:ln>
                          <a:noFill/>
                        </a:ln>
                        <a:solidFill>
                          <a:prstClr val="black"/>
                        </a:solidFill>
                        <a:effectLst/>
                        <a:uLnTx/>
                        <a:uFillTx/>
                        <a:latin typeface="Cambria Math" panose="02040503050406030204" pitchFamily="18" charset="0"/>
                        <a:ea typeface="Helvetica Neue" panose="02000503000000020004" pitchFamily="2" charset="0"/>
                        <a:cs typeface="Helvetica Neue" panose="02000503000000020004" pitchFamily="2" charset="0"/>
                      </a:rPr>
                      <m:t>)</m:t>
                    </m:r>
                  </m:oMath>
                </a14:m>
                <a:endParaRPr lang="en-GB" dirty="0"/>
              </a:p>
              <a:p>
                <a:pPr marL="171450" indent="-171450">
                  <a:buFont typeface="Arial" panose="020B0604020202020204" pitchFamily="34" charset="0"/>
                  <a:buChar char="•"/>
                </a:pPr>
                <a14:m>
                  <m:oMath xmlns:m="http://schemas.openxmlformats.org/officeDocument/2006/math">
                    <m:r>
                      <a:rPr kumimoji="0" lang="en-GB" sz="1200" b="0"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ea typeface="Helvetica Neue" panose="02000503000000020004" pitchFamily="2" charset="0"/>
                        <a:cs typeface="Helvetica Neue" panose="02000503000000020004" pitchFamily="2" charset="0"/>
                      </a:rPr>
                      <m:t>𝑥</m:t>
                    </m:r>
                    <m:r>
                      <a:rPr kumimoji="0" lang="en-GB" sz="1200" b="0"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ea typeface="Helvetica Neue" panose="02000503000000020004" pitchFamily="2" charset="0"/>
                        <a:cs typeface="Helvetica Neue" panose="02000503000000020004" pitchFamily="2" charset="0"/>
                      </a:rPr>
                      <m:t> ~ </m:t>
                    </m:r>
                    <m:r>
                      <m:rPr>
                        <m:sty m:val="p"/>
                      </m:rPr>
                      <a:rPr kumimoji="0" lang="en-GB" sz="1200" b="0" i="0" u="none" strike="noStrike" kern="1200" cap="none" spc="0" normalizeH="0" baseline="0" noProof="0" smtClean="0">
                        <a:ln>
                          <a:noFill/>
                        </a:ln>
                        <a:solidFill>
                          <a:schemeClr val="accent1">
                            <a:lumMod val="75000"/>
                          </a:schemeClr>
                        </a:solidFill>
                        <a:effectLst/>
                        <a:uLnTx/>
                        <a:uFillTx/>
                        <a:latin typeface="Cambria Math" panose="02040503050406030204" pitchFamily="18" charset="0"/>
                        <a:ea typeface="Helvetica Neue" panose="02000503000000020004" pitchFamily="2" charset="0"/>
                        <a:cs typeface="Helvetica Neue" panose="02000503000000020004" pitchFamily="2" charset="0"/>
                      </a:rPr>
                      <m:t>normal</m:t>
                    </m:r>
                    <m:r>
                      <a:rPr kumimoji="0" lang="en-GB" sz="1200" b="0" i="0" u="none" strike="noStrike" kern="1200" cap="none" spc="0" normalizeH="0" baseline="0" noProof="0" smtClean="0">
                        <a:ln>
                          <a:noFill/>
                        </a:ln>
                        <a:solidFill>
                          <a:schemeClr val="accent1">
                            <a:lumMod val="75000"/>
                          </a:schemeClr>
                        </a:solidFill>
                        <a:effectLst/>
                        <a:uLnTx/>
                        <a:uFillTx/>
                        <a:latin typeface="Cambria Math" panose="02040503050406030204" pitchFamily="18" charset="0"/>
                        <a:ea typeface="Helvetica Neue" panose="02000503000000020004" pitchFamily="2" charset="0"/>
                        <a:cs typeface="Helvetica Neue" panose="02000503000000020004" pitchFamily="2" charset="0"/>
                      </a:rPr>
                      <m:t>(</m:t>
                    </m:r>
                    <m:r>
                      <a:rPr kumimoji="0" lang="en-GB" sz="1200" b="0"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ea typeface="Helvetica Neue" panose="02000503000000020004" pitchFamily="2" charset="0"/>
                        <a:cs typeface="Helvetica Neue" panose="02000503000000020004" pitchFamily="2" charset="0"/>
                      </a:rPr>
                      <m:t>30</m:t>
                    </m:r>
                    <m:r>
                      <a:rPr kumimoji="0" lang="en-GB" sz="1200" b="0"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cs typeface="Helvetica Neue" panose="02000503000000020004" pitchFamily="2" charset="0"/>
                      </a:rPr>
                      <m:t>,</m:t>
                    </m:r>
                    <m:r>
                      <a:rPr kumimoji="0" lang="en-GB" sz="1200" b="0" i="0" u="none" strike="noStrike" kern="120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cs typeface="Helvetica Neue" panose="02000503000000020004" pitchFamily="2" charset="0"/>
                      </a:rPr>
                      <m:t> </m:t>
                    </m:r>
                    <m:r>
                      <a:rPr kumimoji="0" lang="en-GB" sz="1200" b="0" i="0" u="none" strike="noStrike" kern="1200" cap="none" spc="0" normalizeH="0" baseline="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cs typeface="Helvetica Neue" panose="02000503000000020004" pitchFamily="2" charset="0"/>
                      </a:rPr>
                      <m:t>10</m:t>
                    </m:r>
                    <m:r>
                      <a:rPr kumimoji="0" lang="en-GB" sz="1200" b="0" i="0" u="none" strike="noStrike" kern="1200" cap="none" spc="0" normalizeH="0" baseline="0" noProof="0" smtClean="0">
                        <a:ln>
                          <a:noFill/>
                        </a:ln>
                        <a:solidFill>
                          <a:schemeClr val="accent1">
                            <a:lumMod val="75000"/>
                          </a:schemeClr>
                        </a:solidFill>
                        <a:effectLst/>
                        <a:uLnTx/>
                        <a:uFillTx/>
                        <a:latin typeface="Cambria Math" panose="02040503050406030204" pitchFamily="18" charset="0"/>
                        <a:ea typeface="Helvetica Neue" panose="02000503000000020004" pitchFamily="2" charset="0"/>
                        <a:cs typeface="Helvetica Neue" panose="02000503000000020004" pitchFamily="2" charset="0"/>
                      </a:rPr>
                      <m:t>)</m:t>
                    </m:r>
                  </m:oMath>
                </a14:m>
                <a:endParaRPr lang="en-GB" dirty="0">
                  <a:solidFill>
                    <a:schemeClr val="accent1">
                      <a:lumMod val="75000"/>
                    </a:schemeClr>
                  </a:solidFill>
                </a:endParaRPr>
              </a:p>
            </p:txBody>
          </p:sp>
        </mc:Choice>
        <mc:Fallback>
          <p:sp>
            <p:nvSpPr>
              <p:cNvPr id="27" name="TextBox 26">
                <a:extLst>
                  <a:ext uri="{FF2B5EF4-FFF2-40B4-BE49-F238E27FC236}">
                    <a16:creationId xmlns:a16="http://schemas.microsoft.com/office/drawing/2014/main" id="{9127AEC4-357E-77F9-96A8-AE5988E03CF6}"/>
                  </a:ext>
                </a:extLst>
              </p:cNvPr>
              <p:cNvSpPr txBox="1">
                <a:spLocks noRot="1" noChangeAspect="1" noMove="1" noResize="1" noEditPoints="1" noAdjustHandles="1" noChangeArrowheads="1" noChangeShapeType="1" noTextEdit="1"/>
              </p:cNvSpPr>
              <p:nvPr/>
            </p:nvSpPr>
            <p:spPr>
              <a:xfrm>
                <a:off x="6467173" y="808340"/>
                <a:ext cx="1524657" cy="646331"/>
              </a:xfrm>
              <a:prstGeom prst="rect">
                <a:avLst/>
              </a:prstGeom>
              <a:blipFill>
                <a:blip r:embed="rId9"/>
                <a:stretch>
                  <a:fillRect r="-4132" b="-5769"/>
                </a:stretch>
              </a:blipFill>
            </p:spPr>
            <p:txBody>
              <a:bodyPr/>
              <a:lstStyle/>
              <a:p>
                <a:r>
                  <a:rPr lang="en-GB">
                    <a:noFill/>
                  </a:rPr>
                  <a:t> </a:t>
                </a:r>
              </a:p>
            </p:txBody>
          </p:sp>
        </mc:Fallback>
      </mc:AlternateContent>
      <p:sp>
        <p:nvSpPr>
          <p:cNvPr id="28" name="Slide Number Placeholder 3">
            <a:extLst>
              <a:ext uri="{FF2B5EF4-FFF2-40B4-BE49-F238E27FC236}">
                <a16:creationId xmlns:a16="http://schemas.microsoft.com/office/drawing/2014/main" id="{D83EC617-B334-5F3E-DDBA-A852AD68733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14103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diagram of a normal distribution&#10;&#10;AI-generated content may be incorrect.">
            <a:extLst>
              <a:ext uri="{FF2B5EF4-FFF2-40B4-BE49-F238E27FC236}">
                <a16:creationId xmlns:a16="http://schemas.microsoft.com/office/drawing/2014/main" id="{28E0C960-9DEE-9228-C664-7EDBABEC3205}"/>
              </a:ext>
            </a:extLst>
          </p:cNvPr>
          <p:cNvPicPr>
            <a:picLocks noChangeAspect="1"/>
          </p:cNvPicPr>
          <p:nvPr/>
        </p:nvPicPr>
        <p:blipFill>
          <a:blip r:embed="rId2"/>
          <a:stretch>
            <a:fillRect/>
          </a:stretch>
        </p:blipFill>
        <p:spPr>
          <a:xfrm>
            <a:off x="7471023" y="3097481"/>
            <a:ext cx="4566973" cy="3521464"/>
          </a:xfrm>
          <a:prstGeom prst="rect">
            <a:avLst/>
          </a:prstGeom>
        </p:spPr>
      </p:pic>
      <p:sp>
        <p:nvSpPr>
          <p:cNvPr id="2" name="TextBox 1">
            <a:extLst>
              <a:ext uri="{FF2B5EF4-FFF2-40B4-BE49-F238E27FC236}">
                <a16:creationId xmlns:a16="http://schemas.microsoft.com/office/drawing/2014/main" id="{B626930A-17C4-8CCA-E724-C25578DF1AD0}"/>
              </a:ext>
            </a:extLst>
          </p:cNvPr>
          <p:cNvSpPr txBox="1"/>
          <p:nvPr/>
        </p:nvSpPr>
        <p:spPr>
          <a:xfrm>
            <a:off x="154004" y="115504"/>
            <a:ext cx="4501724" cy="369332"/>
          </a:xfrm>
          <a:prstGeom prst="rect">
            <a:avLst/>
          </a:prstGeom>
          <a:solidFill>
            <a:schemeClr val="accent1">
              <a:lumMod val="60000"/>
              <a:lumOff val="40000"/>
            </a:schemeClr>
          </a:solidFill>
          <a:ln>
            <a:solidFill>
              <a:schemeClr val="accent1"/>
            </a:solidFill>
          </a:ln>
        </p:spPr>
        <p:txBody>
          <a:bodyPr wrap="squar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3" name="TextBox 2">
            <a:extLst>
              <a:ext uri="{FF2B5EF4-FFF2-40B4-BE49-F238E27FC236}">
                <a16:creationId xmlns:a16="http://schemas.microsoft.com/office/drawing/2014/main" id="{2C389628-962F-D86F-3510-51852424BB1F}"/>
              </a:ext>
            </a:extLst>
          </p:cNvPr>
          <p:cNvSpPr txBox="1"/>
          <p:nvPr/>
        </p:nvSpPr>
        <p:spPr>
          <a:xfrm>
            <a:off x="154004" y="53928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Gaussian (or Normal) Distribution [2]</a:t>
            </a:r>
            <a:endParaRPr lang="en-GB" dirty="0"/>
          </a:p>
        </p:txBody>
      </p:sp>
      <p:sp>
        <p:nvSpPr>
          <p:cNvPr id="4" name="Slide Number Placeholder 3">
            <a:extLst>
              <a:ext uri="{FF2B5EF4-FFF2-40B4-BE49-F238E27FC236}">
                <a16:creationId xmlns:a16="http://schemas.microsoft.com/office/drawing/2014/main" id="{932D41C0-2078-9953-F8BA-E62DD8C3347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7685CCE4-2DA9-6C65-26F4-606A69A2F338}"/>
              </a:ext>
            </a:extLst>
          </p:cNvPr>
          <p:cNvSpPr txBox="1"/>
          <p:nvPr/>
        </p:nvSpPr>
        <p:spPr>
          <a:xfrm>
            <a:off x="154004" y="963074"/>
            <a:ext cx="7026442" cy="584775"/>
          </a:xfrm>
          <a:prstGeom prst="rect">
            <a:avLst/>
          </a:prstGeom>
          <a:noFill/>
        </p:spPr>
        <p:txBody>
          <a:bodyPr wrap="square" rtlCol="0">
            <a:spAutoFit/>
          </a:bodyPr>
          <a:lstStyle/>
          <a:p>
            <a:r>
              <a:rPr lang="en-GB" sz="1600" dirty="0">
                <a:latin typeface="Helvetica" pitchFamily="2" charset="0"/>
              </a:rPr>
              <a:t>Example using the Normal Distribution for computing </a:t>
            </a:r>
            <a:r>
              <a:rPr lang="en-GB" sz="1600" b="1" u="sng" dirty="0">
                <a:latin typeface="Helvetica" pitchFamily="2" charset="0"/>
              </a:rPr>
              <a:t>plausibility</a:t>
            </a:r>
            <a:r>
              <a:rPr lang="en-GB" sz="1600" dirty="0">
                <a:latin typeface="Helvetica" pitchFamily="2" charset="0"/>
              </a:rPr>
              <a:t> of an observed value, and </a:t>
            </a:r>
            <a:r>
              <a:rPr lang="en-GB" sz="1600" b="1" dirty="0">
                <a:latin typeface="Helvetica" pitchFamily="2" charset="0"/>
              </a:rPr>
              <a:t>cumulative or exceedance probability</a:t>
            </a:r>
          </a:p>
        </p:txBody>
      </p:sp>
      <p:pic>
        <p:nvPicPr>
          <p:cNvPr id="7" name="Picture 6" descr="A hand holding a round stone in a pond&#10;&#10;AI-generated content may be incorrect.">
            <a:extLst>
              <a:ext uri="{FF2B5EF4-FFF2-40B4-BE49-F238E27FC236}">
                <a16:creationId xmlns:a16="http://schemas.microsoft.com/office/drawing/2014/main" id="{BA052C67-C818-3407-E8CA-E2DE8894DDF7}"/>
              </a:ext>
            </a:extLst>
          </p:cNvPr>
          <p:cNvPicPr>
            <a:picLocks noChangeAspect="1"/>
          </p:cNvPicPr>
          <p:nvPr/>
        </p:nvPicPr>
        <p:blipFill>
          <a:blip r:embed="rId3"/>
          <a:stretch>
            <a:fillRect/>
          </a:stretch>
        </p:blipFill>
        <p:spPr>
          <a:xfrm>
            <a:off x="8152598" y="115504"/>
            <a:ext cx="3885398" cy="2184457"/>
          </a:xfrm>
          <a:prstGeom prst="rect">
            <a:avLst/>
          </a:prstGeom>
        </p:spPr>
      </p:pic>
      <p:sp>
        <p:nvSpPr>
          <p:cNvPr id="8" name="TextBox 7">
            <a:extLst>
              <a:ext uri="{FF2B5EF4-FFF2-40B4-BE49-F238E27FC236}">
                <a16:creationId xmlns:a16="http://schemas.microsoft.com/office/drawing/2014/main" id="{B9273263-7788-99D3-7254-C348BED3A64F}"/>
              </a:ext>
            </a:extLst>
          </p:cNvPr>
          <p:cNvSpPr txBox="1"/>
          <p:nvPr/>
        </p:nvSpPr>
        <p:spPr>
          <a:xfrm>
            <a:off x="8152598" y="2406317"/>
            <a:ext cx="3885398" cy="646331"/>
          </a:xfrm>
          <a:prstGeom prst="rect">
            <a:avLst/>
          </a:prstGeom>
          <a:noFill/>
        </p:spPr>
        <p:txBody>
          <a:bodyPr wrap="square" rtlCol="0">
            <a:spAutoFit/>
          </a:bodyPr>
          <a:lstStyle/>
          <a:p>
            <a:r>
              <a:rPr lang="en-GB" sz="1200" dirty="0">
                <a:latin typeface="Segoe UI" panose="020B0502040204020203" pitchFamily="34" charset="0"/>
                <a:cs typeface="Segoe UI" panose="020B0502040204020203" pitchFamily="34" charset="0"/>
              </a:rPr>
              <a:t>Monitoring the environmental concentrations of </a:t>
            </a:r>
            <a:r>
              <a:rPr lang="en-GB" sz="1200" dirty="0" err="1">
                <a:latin typeface="Segoe UI" panose="020B0502040204020203" pitchFamily="34" charset="0"/>
                <a:cs typeface="Segoe UI" panose="020B0502040204020203" pitchFamily="34" charset="0"/>
              </a:rPr>
              <a:t>Bti</a:t>
            </a:r>
            <a:r>
              <a:rPr lang="en-GB" sz="1200" dirty="0">
                <a:latin typeface="Segoe UI" panose="020B0502040204020203" pitchFamily="34" charset="0"/>
                <a:cs typeface="Segoe UI" panose="020B0502040204020203" pitchFamily="34" charset="0"/>
              </a:rPr>
              <a:t> larvicide dunks in standing water to prevent mosquito breeding hotspots in Brazil (</a:t>
            </a:r>
            <a:r>
              <a:rPr lang="en-GB" sz="1200" dirty="0">
                <a:latin typeface="Segoe UI" panose="020B0502040204020203" pitchFamily="34" charset="0"/>
                <a:cs typeface="Segoe UI" panose="020B0502040204020203" pitchFamily="34" charset="0"/>
                <a:hlinkClick r:id="rId4"/>
              </a:rPr>
              <a:t>Source: CDC</a:t>
            </a:r>
            <a:r>
              <a:rPr lang="en-GB" sz="1200" dirty="0">
                <a:latin typeface="Segoe UI" panose="020B0502040204020203" pitchFamily="34" charset="0"/>
                <a:cs typeface="Segoe UI" panose="020B0502040204020203" pitchFamily="34" charset="0"/>
              </a:rPr>
              <a:t>)</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7E41D91-0F45-8568-1669-05C341B11163}"/>
                  </a:ext>
                </a:extLst>
              </p:cNvPr>
              <p:cNvSpPr txBox="1"/>
              <p:nvPr/>
            </p:nvSpPr>
            <p:spPr>
              <a:xfrm>
                <a:off x="154003" y="1719502"/>
                <a:ext cx="7786839" cy="1569660"/>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FIXED PARAMETER INPUTS</a:t>
                </a:r>
                <a:endParaRPr lang="en-GB" sz="1200" dirty="0">
                  <a:latin typeface="Helvetica Neue Light" panose="02000403000000020004" pitchFamily="2" charset="0"/>
                  <a:ea typeface="Helvetica Neue Light" panose="02000403000000020004" pitchFamily="2" charset="0"/>
                </a:endParaRPr>
              </a:p>
              <a:p>
                <a:pPr marL="285750" indent="-285750" algn="l">
                  <a:buFont typeface="Wingdings" pitchFamily="2" charset="2"/>
                  <a:buChar char="§"/>
                </a:pPr>
                <a14:m>
                  <m:oMath xmlns:m="http://schemas.openxmlformats.org/officeDocument/2006/math">
                    <m:sSub>
                      <m:sSubPr>
                        <m:ctrlPr>
                          <a:rPr lang="en-GB" sz="1200" b="0" i="1" smtClean="0">
                            <a:latin typeface="Cambria Math" panose="02040503050406030204" pitchFamily="18" charset="0"/>
                            <a:ea typeface="Helvetica Neue Light" panose="02000403000000020004" pitchFamily="2" charset="0"/>
                          </a:rPr>
                        </m:ctrlPr>
                      </m:sSubPr>
                      <m:e>
                        <m:r>
                          <a:rPr lang="en-GB" sz="1200" b="0" i="1" smtClean="0">
                            <a:latin typeface="Cambria Math" panose="02040503050406030204" pitchFamily="18" charset="0"/>
                            <a:ea typeface="Cambria Math" panose="02040503050406030204" pitchFamily="18" charset="0"/>
                          </a:rPr>
                          <m:t>𝜇</m:t>
                        </m:r>
                      </m:e>
                      <m:sub>
                        <m:r>
                          <a:rPr lang="en-GB" sz="1200" b="0" i="1" smtClean="0">
                            <a:latin typeface="Cambria Math" panose="02040503050406030204" pitchFamily="18" charset="0"/>
                            <a:ea typeface="Helvetica Neue Light" panose="02000403000000020004" pitchFamily="2" charset="0"/>
                          </a:rPr>
                          <m:t>𝐵𝑇𝐼</m:t>
                        </m:r>
                      </m:sub>
                    </m:sSub>
                    <m:r>
                      <a:rPr lang="en-GB" sz="1200" b="0" i="1" smtClean="0">
                        <a:latin typeface="Cambria Math" panose="02040503050406030204" pitchFamily="18" charset="0"/>
                        <a:ea typeface="Helvetica Neue Light" panose="02000403000000020004" pitchFamily="2" charset="0"/>
                      </a:rPr>
                      <m:t>= </m:t>
                    </m:r>
                  </m:oMath>
                </a14:m>
                <a:r>
                  <a:rPr lang="en-GB" sz="1200" dirty="0">
                    <a:latin typeface="Helvetica Neue Light" panose="02000403000000020004" pitchFamily="2" charset="0"/>
                    <a:ea typeface="Helvetica Neue Light" panose="02000403000000020004" pitchFamily="2" charset="0"/>
                  </a:rPr>
                  <a:t>25.0 mg/L (i.e., assumed mean concentration of </a:t>
                </a:r>
                <a:r>
                  <a:rPr lang="en-GB" sz="1200" dirty="0" err="1">
                    <a:latin typeface="Helvetica Neue Light" panose="02000403000000020004" pitchFamily="2" charset="0"/>
                    <a:ea typeface="Helvetica Neue Light" panose="02000403000000020004" pitchFamily="2" charset="0"/>
                  </a:rPr>
                  <a:t>Bti</a:t>
                </a:r>
                <a:r>
                  <a:rPr lang="en-GB" sz="1200" dirty="0">
                    <a:latin typeface="Helvetica Neue Light" panose="02000403000000020004" pitchFamily="2" charset="0"/>
                    <a:ea typeface="Helvetica Neue Light" panose="02000403000000020004" pitchFamily="2" charset="0"/>
                  </a:rPr>
                  <a:t> larvicide in the environment (most plausible value)</a:t>
                </a:r>
              </a:p>
              <a:p>
                <a:pPr marL="285750" indent="-285750">
                  <a:buFont typeface="Wingdings" pitchFamily="2" charset="2"/>
                  <a:buChar char="§"/>
                </a:pPr>
                <a14:m>
                  <m:oMath xmlns:m="http://schemas.openxmlformats.org/officeDocument/2006/math">
                    <m:sSub>
                      <m:sSubPr>
                        <m:ctrlPr>
                          <a:rPr lang="en-GB" sz="1200" b="0" i="1" smtClean="0">
                            <a:latin typeface="Cambria Math" panose="02040503050406030204" pitchFamily="18" charset="0"/>
                            <a:ea typeface="Helvetica Neue Light" panose="02000403000000020004" pitchFamily="2" charset="0"/>
                          </a:rPr>
                        </m:ctrlPr>
                      </m:sSubPr>
                      <m:e>
                        <m:r>
                          <a:rPr lang="en-GB" sz="1200" b="0" i="1" smtClean="0">
                            <a:latin typeface="Cambria Math" panose="02040503050406030204" pitchFamily="18" charset="0"/>
                            <a:ea typeface="Cambria Math" panose="02040503050406030204" pitchFamily="18" charset="0"/>
                          </a:rPr>
                          <m:t>𝜎</m:t>
                        </m:r>
                      </m:e>
                      <m:sub>
                        <m:r>
                          <a:rPr lang="en-GB" sz="1200" b="0" i="1" smtClean="0">
                            <a:latin typeface="Cambria Math" panose="02040503050406030204" pitchFamily="18" charset="0"/>
                            <a:ea typeface="Helvetica Neue Light" panose="02000403000000020004" pitchFamily="2" charset="0"/>
                          </a:rPr>
                          <m:t>𝐵𝑇𝐼</m:t>
                        </m:r>
                      </m:sub>
                    </m:sSub>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5.0  mg/L (i.e., assumed standard deviation for concentrations in the environment)</a:t>
                </a:r>
              </a:p>
              <a:p>
                <a:pPr marL="285750" indent="-285750" algn="l">
                  <a:buFont typeface="Wingdings" pitchFamily="2" charset="2"/>
                  <a:buChar char="§"/>
                </a:pPr>
                <a14:m>
                  <m:oMath xmlns:m="http://schemas.openxmlformats.org/officeDocument/2006/math">
                    <m:r>
                      <a:rPr lang="en-GB" sz="1200" b="0" i="1" smtClean="0">
                        <a:latin typeface="Cambria Math" panose="02040503050406030204" pitchFamily="18" charset="0"/>
                        <a:ea typeface="Cambria Math" panose="02040503050406030204" pitchFamily="18" charset="0"/>
                      </a:rPr>
                      <m:t>𝜋</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3.141593</a:t>
                </a:r>
              </a:p>
              <a:p>
                <a:pPr marL="285750" indent="-285750" algn="l">
                  <a:buFont typeface="Wingdings" pitchFamily="2" charset="2"/>
                  <a:buChar char="§"/>
                </a:pPr>
                <a:endParaRPr lang="en-GB" sz="1200" dirty="0">
                  <a:latin typeface="Helvetica Neue Light" panose="02000403000000020004" pitchFamily="2" charset="0"/>
                  <a:ea typeface="Helvetica Neue Light" panose="02000403000000020004" pitchFamily="2" charset="0"/>
                </a:endParaRPr>
              </a:p>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DATA INPUTS</a:t>
                </a:r>
              </a:p>
              <a:p>
                <a:pPr algn="l"/>
                <a14:m>
                  <m:oMath xmlns:m="http://schemas.openxmlformats.org/officeDocument/2006/math">
                    <m:r>
                      <m:rPr>
                        <m:sty m:val="p"/>
                      </m:rPr>
                      <a:rPr lang="en-GB" sz="1200" b="0" i="0" smtClean="0">
                        <a:latin typeface="Cambria Math" panose="02040503050406030204" pitchFamily="18" charset="0"/>
                        <a:ea typeface="Helvetica Neue Light" panose="02000403000000020004" pitchFamily="2" charset="0"/>
                      </a:rPr>
                      <m:t>BTI</m:t>
                    </m:r>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concentrations ranging from 7.0 to 43.0 (at increments of 0.1, so </a:t>
                </a:r>
              </a:p>
              <a:p>
                <a:pPr algn="l"/>
                <a:r>
                  <a:rPr lang="en-GB" sz="1200" b="1" u="sng" dirty="0">
                    <a:solidFill>
                      <a:srgbClr val="FF0000"/>
                    </a:solidFill>
                    <a:latin typeface="Helvetica Neue Light" panose="02000403000000020004" pitchFamily="2" charset="0"/>
                    <a:ea typeface="Helvetica Neue Light" panose="02000403000000020004" pitchFamily="2" charset="0"/>
                  </a:rPr>
                  <a:t>7.0, 7.1, 7.2… 42.8, 42.9 and 43.0</a:t>
                </a:r>
                <a:r>
                  <a:rPr lang="en-GB" sz="1200" dirty="0">
                    <a:latin typeface="Helvetica Neue Light" panose="02000403000000020004" pitchFamily="2" charset="0"/>
                    <a:ea typeface="Helvetica Neue Light" panose="02000403000000020004" pitchFamily="2" charset="0"/>
                  </a:rPr>
                  <a:t>)</a:t>
                </a:r>
              </a:p>
            </p:txBody>
          </p:sp>
        </mc:Choice>
        <mc:Fallback>
          <p:sp>
            <p:nvSpPr>
              <p:cNvPr id="9" name="TextBox 8">
                <a:extLst>
                  <a:ext uri="{FF2B5EF4-FFF2-40B4-BE49-F238E27FC236}">
                    <a16:creationId xmlns:a16="http://schemas.microsoft.com/office/drawing/2014/main" id="{67E41D91-0F45-8568-1669-05C341B11163}"/>
                  </a:ext>
                </a:extLst>
              </p:cNvPr>
              <p:cNvSpPr txBox="1">
                <a:spLocks noRot="1" noChangeAspect="1" noMove="1" noResize="1" noEditPoints="1" noAdjustHandles="1" noChangeArrowheads="1" noChangeShapeType="1" noTextEdit="1"/>
              </p:cNvSpPr>
              <p:nvPr/>
            </p:nvSpPr>
            <p:spPr>
              <a:xfrm>
                <a:off x="154003" y="1719502"/>
                <a:ext cx="7786839" cy="1569660"/>
              </a:xfrm>
              <a:prstGeom prst="rect">
                <a:avLst/>
              </a:prstGeom>
              <a:blipFill>
                <a:blip r:embed="rId5"/>
                <a:stretch>
                  <a:fillRect b="-24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3FD6880-820C-FE29-E912-3D56CEBABDD5}"/>
                  </a:ext>
                </a:extLst>
              </p:cNvPr>
              <p:cNvSpPr txBox="1"/>
              <p:nvPr/>
            </p:nvSpPr>
            <p:spPr>
              <a:xfrm>
                <a:off x="289404" y="4006449"/>
                <a:ext cx="4366324" cy="689484"/>
              </a:xfrm>
              <a:prstGeom prst="rect">
                <a:avLst/>
              </a:prstGeom>
              <a:solidFill>
                <a:schemeClr val="accent1">
                  <a:lumMod val="60000"/>
                  <a:lumOff val="40000"/>
                </a:schemeClr>
              </a:solid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Pr</m:t>
                      </m:r>
                      <m:d>
                        <m:dPr>
                          <m:ctrlPr>
                            <a:rPr lang="en-GB" b="0" smtClean="0">
                              <a:latin typeface="Cambria Math" panose="02040503050406030204" pitchFamily="18" charset="0"/>
                            </a:rPr>
                          </m:ctrlPr>
                        </m:dPr>
                        <m:e>
                          <m:r>
                            <m:rPr>
                              <m:sty m:val="p"/>
                            </m:rPr>
                            <a:rPr lang="en-GB" b="0" i="0" smtClean="0">
                              <a:solidFill>
                                <a:srgbClr val="FF0000"/>
                              </a:solidFill>
                              <a:latin typeface="Cambria Math" panose="02040503050406030204" pitchFamily="18" charset="0"/>
                            </a:rPr>
                            <m:t>B</m:t>
                          </m:r>
                          <m:r>
                            <m:rPr>
                              <m:sty m:val="p"/>
                            </m:rPr>
                            <a:rPr lang="en-GB" b="0" i="0" smtClean="0">
                              <a:solidFill>
                                <a:srgbClr val="FF0000"/>
                              </a:solidFill>
                              <a:latin typeface="Cambria Math" panose="02040503050406030204" pitchFamily="18" charset="0"/>
                            </a:rPr>
                            <m:t>TI</m:t>
                          </m:r>
                        </m:e>
                      </m:d>
                      <m:r>
                        <a:rPr lang="en-GB" b="0" i="1" smtClean="0">
                          <a:latin typeface="Cambria Math" panose="02040503050406030204" pitchFamily="18" charset="0"/>
                        </a:rPr>
                        <m:t>=</m:t>
                      </m:r>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5.0</m:t>
                          </m:r>
                          <m:rad>
                            <m:radPr>
                              <m:degHide m:val="on"/>
                              <m:ctrlPr>
                                <a:rPr lang="en-GB"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3.1415193</m:t>
                              </m:r>
                              <m:r>
                                <a:rPr lang="en-GB" b="0" i="1" smtClean="0">
                                  <a:latin typeface="Cambria Math" panose="02040503050406030204" pitchFamily="18" charset="0"/>
                                  <a:ea typeface="Cambria Math" panose="02040503050406030204" pitchFamily="18" charset="0"/>
                                </a:rPr>
                                <m:t>)</m:t>
                              </m:r>
                            </m:e>
                          </m:rad>
                        </m:den>
                      </m:f>
                      <m:sSup>
                        <m:sSupPr>
                          <m:ctrlPr>
                            <a:rPr lang="en-GB" i="1" smtClean="0">
                              <a:latin typeface="Cambria Math" panose="02040503050406030204" pitchFamily="18" charset="0"/>
                            </a:rPr>
                          </m:ctrlPr>
                        </m:sSupPr>
                        <m:e>
                          <m:r>
                            <m:rPr>
                              <m:sty m:val="p"/>
                            </m:rPr>
                            <a:rPr lang="en-GB" b="0" i="0" smtClean="0">
                              <a:latin typeface="Cambria Math" panose="02040503050406030204" pitchFamily="18" charset="0"/>
                            </a:rPr>
                            <m:t>e</m:t>
                          </m:r>
                        </m:e>
                        <m: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m:rPr>
                                          <m:sty m:val="p"/>
                                        </m:rPr>
                                        <a:rPr lang="en-GB" b="0" i="0" smtClean="0">
                                          <a:solidFill>
                                            <a:srgbClr val="FF0000"/>
                                          </a:solidFill>
                                          <a:latin typeface="Cambria Math" panose="02040503050406030204" pitchFamily="18" charset="0"/>
                                        </a:rPr>
                                        <m:t>B</m:t>
                                      </m:r>
                                      <m:r>
                                        <m:rPr>
                                          <m:sty m:val="p"/>
                                        </m:rPr>
                                        <a:rPr lang="en-GB" b="0" i="0" smtClean="0">
                                          <a:solidFill>
                                            <a:srgbClr val="FF0000"/>
                                          </a:solidFill>
                                          <a:latin typeface="Cambria Math" panose="02040503050406030204" pitchFamily="18" charset="0"/>
                                        </a:rPr>
                                        <m:t>TI</m:t>
                                      </m:r>
                                      <m:r>
                                        <a:rPr lang="en-GB" b="0" i="1" smtClean="0">
                                          <a:latin typeface="Cambria Math" panose="02040503050406030204" pitchFamily="18" charset="0"/>
                                        </a:rPr>
                                        <m:t>−</m:t>
                                      </m:r>
                                      <m:r>
                                        <a:rPr lang="en-GB" b="0" i="1" smtClean="0">
                                          <a:latin typeface="Cambria Math" panose="02040503050406030204" pitchFamily="18" charset="0"/>
                                        </a:rPr>
                                        <m:t>25</m:t>
                                      </m:r>
                                      <m:r>
                                        <a:rPr lang="en-GB" b="0" i="1" smtClean="0">
                                          <a:latin typeface="Cambria Math" panose="02040503050406030204" pitchFamily="18" charset="0"/>
                                        </a:rPr>
                                        <m:t>.0</m:t>
                                      </m:r>
                                    </m:num>
                                    <m:den>
                                      <m:r>
                                        <a:rPr lang="en-GB" b="0" i="1" smtClean="0">
                                          <a:latin typeface="Cambria Math" panose="02040503050406030204" pitchFamily="18" charset="0"/>
                                        </a:rPr>
                                        <m:t>5.0</m:t>
                                      </m:r>
                                    </m:den>
                                  </m:f>
                                </m:e>
                              </m:d>
                            </m:e>
                            <m:sup>
                              <m:r>
                                <a:rPr lang="en-GB" b="0" i="1" smtClean="0">
                                  <a:latin typeface="Cambria Math" panose="02040503050406030204" pitchFamily="18" charset="0"/>
                                </a:rPr>
                                <m:t>2</m:t>
                              </m:r>
                            </m:sup>
                          </m:sSup>
                        </m:sup>
                      </m:sSup>
                    </m:oMath>
                  </m:oMathPara>
                </a14:m>
                <a:endParaRPr lang="en-GB" dirty="0"/>
              </a:p>
            </p:txBody>
          </p:sp>
        </mc:Choice>
        <mc:Fallback>
          <p:sp>
            <p:nvSpPr>
              <p:cNvPr id="10" name="TextBox 9">
                <a:extLst>
                  <a:ext uri="{FF2B5EF4-FFF2-40B4-BE49-F238E27FC236}">
                    <a16:creationId xmlns:a16="http://schemas.microsoft.com/office/drawing/2014/main" id="{E3FD6880-820C-FE29-E912-3D56CEBABDD5}"/>
                  </a:ext>
                </a:extLst>
              </p:cNvPr>
              <p:cNvSpPr txBox="1">
                <a:spLocks noRot="1" noChangeAspect="1" noMove="1" noResize="1" noEditPoints="1" noAdjustHandles="1" noChangeArrowheads="1" noChangeShapeType="1" noTextEdit="1"/>
              </p:cNvSpPr>
              <p:nvPr/>
            </p:nvSpPr>
            <p:spPr>
              <a:xfrm>
                <a:off x="289404" y="4006449"/>
                <a:ext cx="4366324" cy="689484"/>
              </a:xfrm>
              <a:prstGeom prst="rect">
                <a:avLst/>
              </a:prstGeom>
              <a:blipFill>
                <a:blip r:embed="rId6"/>
                <a:stretch>
                  <a:fillRect l="-578" b="-8772"/>
                </a:stretch>
              </a:blipFill>
              <a:ln>
                <a:solidFill>
                  <a:schemeClr val="accent1"/>
                </a:solidFill>
              </a:ln>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37CBD59F-21A8-D6A5-04FD-B88972EFBD2C}"/>
              </a:ext>
            </a:extLst>
          </p:cNvPr>
          <p:cNvCxnSpPr>
            <a:cxnSpLocks/>
          </p:cNvCxnSpPr>
          <p:nvPr/>
        </p:nvCxnSpPr>
        <p:spPr>
          <a:xfrm>
            <a:off x="771018" y="3241036"/>
            <a:ext cx="0" cy="89989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37CA0CA-46FA-3FEA-02E3-63CB905D0C4F}"/>
              </a:ext>
            </a:extLst>
          </p:cNvPr>
          <p:cNvSpPr txBox="1"/>
          <p:nvPr/>
        </p:nvSpPr>
        <p:spPr>
          <a:xfrm>
            <a:off x="905811" y="3416973"/>
            <a:ext cx="4460891" cy="461665"/>
          </a:xfrm>
          <a:prstGeom prst="rect">
            <a:avLst/>
          </a:prstGeom>
          <a:noFill/>
        </p:spPr>
        <p:txBody>
          <a:bodyPr wrap="square" rtlCol="0">
            <a:spAutoFit/>
          </a:bodyPr>
          <a:lstStyle/>
          <a:p>
            <a:r>
              <a:rPr lang="en-GB" sz="1200" dirty="0">
                <a:latin typeface="Helvetica" pitchFamily="2" charset="0"/>
              </a:rPr>
              <a:t>Each value in this range is inserted into this formula to get a plausibility value.</a:t>
            </a:r>
          </a:p>
        </p:txBody>
      </p:sp>
      <p:cxnSp>
        <p:nvCxnSpPr>
          <p:cNvPr id="13" name="Straight Arrow Connector 12">
            <a:extLst>
              <a:ext uri="{FF2B5EF4-FFF2-40B4-BE49-F238E27FC236}">
                <a16:creationId xmlns:a16="http://schemas.microsoft.com/office/drawing/2014/main" id="{B5F3FF52-28DF-76F5-D0C8-26C62E0DCC93}"/>
              </a:ext>
            </a:extLst>
          </p:cNvPr>
          <p:cNvCxnSpPr>
            <a:cxnSpLocks/>
          </p:cNvCxnSpPr>
          <p:nvPr/>
        </p:nvCxnSpPr>
        <p:spPr>
          <a:xfrm>
            <a:off x="4855712" y="4152614"/>
            <a:ext cx="23247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A4524D6-0FD5-72B0-4F5D-C4344F577C08}"/>
              </a:ext>
            </a:extLst>
          </p:cNvPr>
          <p:cNvSpPr txBox="1"/>
          <p:nvPr/>
        </p:nvSpPr>
        <p:spPr>
          <a:xfrm>
            <a:off x="4915052" y="4181914"/>
            <a:ext cx="2206053" cy="338554"/>
          </a:xfrm>
          <a:prstGeom prst="rect">
            <a:avLst/>
          </a:prstGeom>
          <a:noFill/>
        </p:spPr>
        <p:txBody>
          <a:bodyPr wrap="square" rtlCol="0">
            <a:spAutoFit/>
          </a:bodyPr>
          <a:lstStyle/>
          <a:p>
            <a:r>
              <a:rPr lang="en-GB" sz="1600" dirty="0">
                <a:latin typeface="Helvetica" pitchFamily="2" charset="0"/>
              </a:rPr>
              <a:t>It generates this curve</a:t>
            </a:r>
          </a:p>
        </p:txBody>
      </p:sp>
      <p:sp>
        <p:nvSpPr>
          <p:cNvPr id="19" name="TextBox 18">
            <a:extLst>
              <a:ext uri="{FF2B5EF4-FFF2-40B4-BE49-F238E27FC236}">
                <a16:creationId xmlns:a16="http://schemas.microsoft.com/office/drawing/2014/main" id="{AE071790-2B3C-80D1-54D9-868E35551E0E}"/>
              </a:ext>
            </a:extLst>
          </p:cNvPr>
          <p:cNvSpPr txBox="1"/>
          <p:nvPr/>
        </p:nvSpPr>
        <p:spPr>
          <a:xfrm>
            <a:off x="289404" y="5062295"/>
            <a:ext cx="6831701" cy="1200329"/>
          </a:xfrm>
          <a:prstGeom prst="rect">
            <a:avLst/>
          </a:prstGeom>
          <a:solidFill>
            <a:schemeClr val="accent1">
              <a:lumMod val="60000"/>
              <a:lumOff val="40000"/>
            </a:schemeClr>
          </a:solidFill>
          <a:ln>
            <a:solidFill>
              <a:schemeClr val="accent1"/>
            </a:solidFill>
          </a:ln>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We can estimate how plausible it is for BTI levels to be exactly 30 mg/L. This value of  0.0483 represents the likelihood of BTI being 30 mg/L relative to all other BTI values in the distribution. Again, it NOT a probability nor percentage – it’s a measure for plausibility.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 probability of BTI levels being up to 30 mg/L in the environment is 0.841 (84.1%). The probability that BTI levels are over 30 mg/L in the environment is 0.159 (15.9%). </a:t>
            </a:r>
          </a:p>
        </p:txBody>
      </p:sp>
      <p:sp>
        <p:nvSpPr>
          <p:cNvPr id="22" name="TextBox 21">
            <a:extLst>
              <a:ext uri="{FF2B5EF4-FFF2-40B4-BE49-F238E27FC236}">
                <a16:creationId xmlns:a16="http://schemas.microsoft.com/office/drawing/2014/main" id="{475E749E-6B55-8539-BE86-0BE4FB885A44}"/>
              </a:ext>
            </a:extLst>
          </p:cNvPr>
          <p:cNvSpPr txBox="1"/>
          <p:nvPr/>
        </p:nvSpPr>
        <p:spPr>
          <a:xfrm>
            <a:off x="10377281" y="4973629"/>
            <a:ext cx="1660715" cy="646331"/>
          </a:xfrm>
          <a:prstGeom prst="rect">
            <a:avLst/>
          </a:prstGeom>
          <a:noFill/>
        </p:spPr>
        <p:txBody>
          <a:bodyPr wrap="square" rtlCol="0">
            <a:spAutoFit/>
          </a:bodyPr>
          <a:lstStyle/>
          <a:p>
            <a:r>
              <a:rPr lang="en-GB" sz="900" dirty="0"/>
              <a:t>Red portion under this curve is the “</a:t>
            </a:r>
            <a:r>
              <a:rPr lang="en-GB" sz="900" b="1" u="sng" dirty="0"/>
              <a:t>Exceedance probability</a:t>
            </a:r>
            <a:r>
              <a:rPr lang="en-GB" sz="900" dirty="0"/>
              <a:t>”</a:t>
            </a:r>
          </a:p>
          <a:p>
            <a:endParaRPr lang="en-GB" sz="900" b="1" dirty="0">
              <a:latin typeface="Segoe UI" panose="020B0502040204020203" pitchFamily="34" charset="0"/>
              <a:cs typeface="Segoe UI" panose="020B0502040204020203" pitchFamily="34" charset="0"/>
            </a:endParaRPr>
          </a:p>
          <a:p>
            <a:r>
              <a:rPr lang="en-GB" sz="900" b="1" dirty="0">
                <a:latin typeface="Segoe UI" panose="020B0502040204020203" pitchFamily="34" charset="0"/>
                <a:cs typeface="Segoe UI" panose="020B0502040204020203" pitchFamily="34" charset="0"/>
              </a:rPr>
              <a:t>Pr(BTI &gt; 30mg/L) = 15.9%</a:t>
            </a:r>
            <a:endParaRPr lang="en-GB" sz="900" dirty="0"/>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F074C3A-E5ED-CCD5-DAD7-2E8F391EFF39}"/>
                  </a:ext>
                </a:extLst>
              </p:cNvPr>
              <p:cNvSpPr txBox="1"/>
              <p:nvPr/>
            </p:nvSpPr>
            <p:spPr>
              <a:xfrm>
                <a:off x="8641759" y="4959220"/>
                <a:ext cx="1660716" cy="646331"/>
              </a:xfrm>
              <a:prstGeom prst="rect">
                <a:avLst/>
              </a:prstGeom>
              <a:noFill/>
            </p:spPr>
            <p:txBody>
              <a:bodyPr wrap="square" rtlCol="0">
                <a:spAutoFit/>
              </a:bodyPr>
              <a:lstStyle/>
              <a:p>
                <a:r>
                  <a:rPr lang="en-GB" sz="900" dirty="0"/>
                  <a:t>White portion under this curve is the “</a:t>
                </a:r>
                <a:r>
                  <a:rPr lang="en-GB" sz="900" b="1" u="sng" dirty="0"/>
                  <a:t>Cumulative probability</a:t>
                </a:r>
                <a:r>
                  <a:rPr lang="en-GB" sz="900" dirty="0"/>
                  <a:t>”</a:t>
                </a:r>
              </a:p>
              <a:p>
                <a:endParaRPr lang="en-GB" sz="900" b="1" dirty="0">
                  <a:latin typeface="Segoe UI" panose="020B0502040204020203" pitchFamily="34" charset="0"/>
                  <a:cs typeface="Segoe UI" panose="020B0502040204020203" pitchFamily="34" charset="0"/>
                </a:endParaRPr>
              </a:p>
              <a:p>
                <a:r>
                  <a:rPr lang="en-GB" sz="900" b="1" dirty="0">
                    <a:latin typeface="Segoe UI" panose="020B0502040204020203" pitchFamily="34" charset="0"/>
                    <a:cs typeface="Segoe UI" panose="020B0502040204020203" pitchFamily="34" charset="0"/>
                  </a:rPr>
                  <a:t>Pr(BTI </a:t>
                </a:r>
                <a14:m>
                  <m:oMath xmlns:m="http://schemas.openxmlformats.org/officeDocument/2006/math">
                    <m:r>
                      <a:rPr lang="en-GB" sz="900" b="1"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sz="900" b="1" dirty="0">
                    <a:latin typeface="Segoe UI" panose="020B0502040204020203" pitchFamily="34" charset="0"/>
                    <a:cs typeface="Segoe UI" panose="020B0502040204020203" pitchFamily="34" charset="0"/>
                  </a:rPr>
                  <a:t> 30mg/L) = 84.1%</a:t>
                </a:r>
                <a:endParaRPr lang="en-GB" sz="900" dirty="0"/>
              </a:p>
            </p:txBody>
          </p:sp>
        </mc:Choice>
        <mc:Fallback>
          <p:sp>
            <p:nvSpPr>
              <p:cNvPr id="23" name="TextBox 22">
                <a:extLst>
                  <a:ext uri="{FF2B5EF4-FFF2-40B4-BE49-F238E27FC236}">
                    <a16:creationId xmlns:a16="http://schemas.microsoft.com/office/drawing/2014/main" id="{FF074C3A-E5ED-CCD5-DAD7-2E8F391EFF39}"/>
                  </a:ext>
                </a:extLst>
              </p:cNvPr>
              <p:cNvSpPr txBox="1">
                <a:spLocks noRot="1" noChangeAspect="1" noMove="1" noResize="1" noEditPoints="1" noAdjustHandles="1" noChangeArrowheads="1" noChangeShapeType="1" noTextEdit="1"/>
              </p:cNvSpPr>
              <p:nvPr/>
            </p:nvSpPr>
            <p:spPr>
              <a:xfrm>
                <a:off x="8641759" y="4959220"/>
                <a:ext cx="1660716" cy="646331"/>
              </a:xfrm>
              <a:prstGeom prst="rect">
                <a:avLst/>
              </a:prstGeom>
              <a:blipFill>
                <a:blip r:embed="rId7"/>
                <a:stretch>
                  <a:fillRect b="-3846"/>
                </a:stretch>
              </a:blipFill>
            </p:spPr>
            <p:txBody>
              <a:bodyPr/>
              <a:lstStyle/>
              <a:p>
                <a:r>
                  <a:rPr lang="en-GB">
                    <a:noFill/>
                  </a:rPr>
                  <a:t> </a:t>
                </a:r>
              </a:p>
            </p:txBody>
          </p:sp>
        </mc:Fallback>
      </mc:AlternateContent>
      <p:sp>
        <p:nvSpPr>
          <p:cNvPr id="24" name="TextBox 23">
            <a:extLst>
              <a:ext uri="{FF2B5EF4-FFF2-40B4-BE49-F238E27FC236}">
                <a16:creationId xmlns:a16="http://schemas.microsoft.com/office/drawing/2014/main" id="{87DEA36D-28C2-9BD3-5B8D-E0BC3F0B2C21}"/>
              </a:ext>
            </a:extLst>
          </p:cNvPr>
          <p:cNvSpPr txBox="1"/>
          <p:nvPr/>
        </p:nvSpPr>
        <p:spPr>
          <a:xfrm rot="16200000">
            <a:off x="6551546" y="4742797"/>
            <a:ext cx="1776448" cy="230832"/>
          </a:xfrm>
          <a:prstGeom prst="rect">
            <a:avLst/>
          </a:prstGeom>
          <a:noFill/>
        </p:spPr>
        <p:txBody>
          <a:bodyPr wrap="none" rtlCol="0">
            <a:spAutoFit/>
          </a:bodyPr>
          <a:lstStyle/>
          <a:p>
            <a:r>
              <a:rPr lang="en-GB" sz="900" dirty="0">
                <a:latin typeface="Segoe UI" panose="020B0502040204020203" pitchFamily="34" charset="0"/>
                <a:cs typeface="Segoe UI" panose="020B0502040204020203" pitchFamily="34" charset="0"/>
              </a:rPr>
              <a:t>Probability Density (Plausibility)</a:t>
            </a:r>
          </a:p>
        </p:txBody>
      </p:sp>
      <p:cxnSp>
        <p:nvCxnSpPr>
          <p:cNvPr id="26" name="Straight Connector 25">
            <a:extLst>
              <a:ext uri="{FF2B5EF4-FFF2-40B4-BE49-F238E27FC236}">
                <a16:creationId xmlns:a16="http://schemas.microsoft.com/office/drawing/2014/main" id="{49C45CE2-A56D-6B87-4CA7-DBF0319B4E5E}"/>
              </a:ext>
            </a:extLst>
          </p:cNvPr>
          <p:cNvCxnSpPr/>
          <p:nvPr/>
        </p:nvCxnSpPr>
        <p:spPr>
          <a:xfrm flipH="1">
            <a:off x="7660257" y="4554972"/>
            <a:ext cx="2717024" cy="0"/>
          </a:xfrm>
          <a:prstGeom prst="line">
            <a:avLst/>
          </a:prstGeom>
          <a:ln>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2153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241DE-DB14-1279-B5F4-B404FEE2A8C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3B55AB-CA7B-7AD5-6819-D80D355CD4E2}"/>
              </a:ext>
            </a:extLst>
          </p:cNvPr>
          <p:cNvSpPr txBox="1"/>
          <p:nvPr/>
        </p:nvSpPr>
        <p:spPr>
          <a:xfrm>
            <a:off x="154002" y="85328"/>
            <a:ext cx="4440446" cy="369332"/>
          </a:xfrm>
          <a:prstGeom prst="rect">
            <a:avLst/>
          </a:prstGeom>
          <a:solidFill>
            <a:schemeClr val="accent1">
              <a:lumMod val="60000"/>
              <a:lumOff val="40000"/>
            </a:schemeClr>
          </a:solidFill>
          <a:ln>
            <a:solidFill>
              <a:schemeClr val="accent1"/>
            </a:solidFill>
          </a:ln>
        </p:spPr>
        <p:txBody>
          <a:bodyPr wrap="non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5" name="TextBox 4">
            <a:extLst>
              <a:ext uri="{FF2B5EF4-FFF2-40B4-BE49-F238E27FC236}">
                <a16:creationId xmlns:a16="http://schemas.microsoft.com/office/drawing/2014/main" id="{70659ACD-AE92-2B34-95D1-F079DC56AA30}"/>
              </a:ext>
            </a:extLst>
          </p:cNvPr>
          <p:cNvSpPr txBox="1"/>
          <p:nvPr/>
        </p:nvSpPr>
        <p:spPr>
          <a:xfrm>
            <a:off x="154004" y="49615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Gamma Distribution [1]</a:t>
            </a:r>
            <a:endParaRPr lang="en-GB"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159CF67-F424-7A90-5D20-F2B90EE46C29}"/>
                  </a:ext>
                </a:extLst>
              </p:cNvPr>
              <p:cNvSpPr txBox="1"/>
              <p:nvPr/>
            </p:nvSpPr>
            <p:spPr>
              <a:xfrm>
                <a:off x="154002" y="1668376"/>
                <a:ext cx="5237507" cy="1277273"/>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do we need?</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Mean represented as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𝜇</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(mu) in which the skewness is based on </a:t>
                </a:r>
              </a:p>
              <a:p>
                <a:pPr marL="285750" indent="-285750">
                  <a:buFont typeface="Wingdings" pitchFamily="2" charset="2"/>
                  <a:buChar char="v"/>
                </a:pPr>
                <a:r>
                  <a:rPr lang="en-GB" sz="1100" b="1" dirty="0">
                    <a:latin typeface="Helvetica Neue" panose="02000503000000020004" pitchFamily="2" charset="0"/>
                    <a:ea typeface="Helvetica Neue" panose="02000503000000020004" pitchFamily="2" charset="0"/>
                    <a:cs typeface="Helvetica Neue" panose="02000503000000020004" pitchFamily="2" charset="0"/>
                  </a:rPr>
                  <a:t>The mean is used to get it centred closely to where the peak or hump is (mode). An appropriate shape value </a:t>
                </a:r>
                <a14:m>
                  <m:oMath xmlns:m="http://schemas.openxmlformats.org/officeDocument/2006/math">
                    <m:r>
                      <a:rPr lang="en-GB" sz="1100" b="1" i="1" smtClean="0">
                        <a:latin typeface="Cambria Math" panose="02040503050406030204" pitchFamily="18" charset="0"/>
                        <a:ea typeface="Cambria Math" panose="02040503050406030204" pitchFamily="18" charset="0"/>
                        <a:cs typeface="Helvetica Neue" panose="02000503000000020004" pitchFamily="2" charset="0"/>
                      </a:rPr>
                      <m:t>𝜶</m:t>
                    </m:r>
                  </m:oMath>
                </a14:m>
                <a:r>
                  <a:rPr lang="en-GB" sz="1100" b="1" dirty="0">
                    <a:latin typeface="Helvetica Neue" panose="02000503000000020004" pitchFamily="2" charset="0"/>
                    <a:ea typeface="Helvetica Neue" panose="02000503000000020004" pitchFamily="2" charset="0"/>
                    <a:cs typeface="Helvetica Neue" panose="02000503000000020004" pitchFamily="2" charset="0"/>
                  </a:rPr>
                  <a:t> must be provided. This controls the hump of the distribution in terms of ‘where’ it sits and its height.</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The scale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controls the tail to show slower or faster decay. You can define the scale how you want, but if you have a mean – then it’s calculated as: </a:t>
                </a:r>
                <a14:m>
                  <m:oMath xmlns:m="http://schemas.openxmlformats.org/officeDocument/2006/math">
                    <m:f>
                      <m:fPr>
                        <m:type m:val="skw"/>
                        <m:ctrlPr>
                          <a:rPr lang="en-GB" sz="1100"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GB" sz="1100" i="1" smtClean="0">
                            <a:latin typeface="Cambria Math" panose="02040503050406030204" pitchFamily="18" charset="0"/>
                            <a:ea typeface="Cambria Math" panose="02040503050406030204" pitchFamily="18" charset="0"/>
                            <a:cs typeface="Helvetica Neue" panose="02000503000000020004" pitchFamily="2" charset="0"/>
                          </a:rPr>
                          <m:t>𝜇</m:t>
                        </m:r>
                      </m:num>
                      <m:den>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den>
                    </m:f>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mc:Choice>
        <mc:Fallback>
          <p:sp>
            <p:nvSpPr>
              <p:cNvPr id="6" name="TextBox 5">
                <a:extLst>
                  <a:ext uri="{FF2B5EF4-FFF2-40B4-BE49-F238E27FC236}">
                    <a16:creationId xmlns:a16="http://schemas.microsoft.com/office/drawing/2014/main" id="{4159CF67-F424-7A90-5D20-F2B90EE46C29}"/>
                  </a:ext>
                </a:extLst>
              </p:cNvPr>
              <p:cNvSpPr txBox="1">
                <a:spLocks noRot="1" noChangeAspect="1" noMove="1" noResize="1" noEditPoints="1" noAdjustHandles="1" noChangeArrowheads="1" noChangeShapeType="1" noTextEdit="1"/>
              </p:cNvSpPr>
              <p:nvPr/>
            </p:nvSpPr>
            <p:spPr>
              <a:xfrm>
                <a:off x="154002" y="1668376"/>
                <a:ext cx="5237507" cy="1277273"/>
              </a:xfrm>
              <a:prstGeom prst="rect">
                <a:avLst/>
              </a:prstGeom>
              <a:blipFill>
                <a:blip r:embed="rId3"/>
                <a:stretch>
                  <a:fillRect r="-484" b="-2970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739AC275-D15F-E48B-E92B-BCD4C876C0C1}"/>
              </a:ext>
            </a:extLst>
          </p:cNvPr>
          <p:cNvSpPr txBox="1"/>
          <p:nvPr/>
        </p:nvSpPr>
        <p:spPr>
          <a:xfrm>
            <a:off x="154002" y="847795"/>
            <a:ext cx="5151243" cy="769441"/>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it?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It characterised by a smooth curve for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data are only positive values. </a:t>
            </a:r>
            <a:r>
              <a:rPr lang="en-GB" sz="1100" dirty="0">
                <a:latin typeface="Helvetica Neue" panose="02000503000000020004" pitchFamily="2" charset="0"/>
                <a:ea typeface="Helvetica Neue" panose="02000503000000020004" pitchFamily="2" charset="0"/>
                <a:cs typeface="Helvetica Neue" panose="02000503000000020004" pitchFamily="2" charset="0"/>
              </a:rPr>
              <a:t>It is a distribution best for describing </a:t>
            </a:r>
            <a:r>
              <a:rPr lang="en-GB" sz="1100" b="1" dirty="0">
                <a:latin typeface="Helvetica Neue" panose="02000503000000020004" pitchFamily="2" charset="0"/>
                <a:ea typeface="Helvetica Neue" panose="02000503000000020004" pitchFamily="2" charset="0"/>
                <a:cs typeface="Helvetica Neue" panose="02000503000000020004" pitchFamily="2" charset="0"/>
              </a:rPr>
              <a:t>positively right skewed </a:t>
            </a:r>
            <a:r>
              <a:rPr lang="en-GB" sz="1100" dirty="0">
                <a:latin typeface="Helvetica Neue" panose="02000503000000020004" pitchFamily="2" charset="0"/>
                <a:ea typeface="Helvetica Neue" panose="02000503000000020004" pitchFamily="2" charset="0"/>
                <a:cs typeface="Helvetica Neue" panose="02000503000000020004" pitchFamily="2" charset="0"/>
              </a:rPr>
              <a:t>information. </a:t>
            </a:r>
            <a:r>
              <a:rPr lang="en-GB" sz="1100" b="1" dirty="0">
                <a:latin typeface="Helvetica Neue" panose="02000503000000020004" pitchFamily="2" charset="0"/>
                <a:ea typeface="Helvetica Neue" panose="02000503000000020004" pitchFamily="2" charset="0"/>
                <a:cs typeface="Helvetica Neue" panose="02000503000000020004" pitchFamily="2" charset="0"/>
              </a:rPr>
              <a:t>You can control its shape and scale of the gamma distribution</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8" name="TextBox 7">
            <a:extLst>
              <a:ext uri="{FF2B5EF4-FFF2-40B4-BE49-F238E27FC236}">
                <a16:creationId xmlns:a16="http://schemas.microsoft.com/office/drawing/2014/main" id="{998BA8E8-5EFF-7D30-DFEF-C22FECF2AE91}"/>
              </a:ext>
            </a:extLst>
          </p:cNvPr>
          <p:cNvSpPr txBox="1"/>
          <p:nvPr/>
        </p:nvSpPr>
        <p:spPr>
          <a:xfrm>
            <a:off x="154002" y="3074867"/>
            <a:ext cx="4435198" cy="261610"/>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the formulation?</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D9FA3B8A-D2EF-2A28-DC1B-DAD8047A6107}"/>
              </a:ext>
            </a:extLst>
          </p:cNvPr>
          <p:cNvSpPr txBox="1"/>
          <p:nvPr/>
        </p:nvSpPr>
        <p:spPr>
          <a:xfrm>
            <a:off x="154003" y="3418733"/>
            <a:ext cx="5151242"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FB5E2B-82DA-6217-60D2-68F0BC16E29B}"/>
                  </a:ext>
                </a:extLst>
              </p:cNvPr>
              <p:cNvSpPr txBox="1"/>
              <p:nvPr/>
            </p:nvSpPr>
            <p:spPr>
              <a:xfrm>
                <a:off x="868274" y="3469873"/>
                <a:ext cx="3272769" cy="6187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Pr</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𝛽</m:t>
                              </m:r>
                            </m:e>
                            <m:sup>
                              <m:r>
                                <a:rPr lang="en-GB" b="0" i="1" smtClean="0">
                                  <a:latin typeface="Cambria Math" panose="02040503050406030204" pitchFamily="18" charset="0"/>
                                  <a:ea typeface="Cambria Math" panose="02040503050406030204" pitchFamily="18" charset="0"/>
                                </a:rPr>
                                <m:t>𝛼</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𝑥</m:t>
                              </m:r>
                            </m:sup>
                          </m:sSup>
                        </m:num>
                        <m:den>
                          <m:r>
                            <m:rPr>
                              <m:sty m:val="p"/>
                            </m:rPr>
                            <a:rPr lang="el-GR" b="0" i="1" smtClean="0">
                              <a:latin typeface="Cambria Math" panose="02040503050406030204" pitchFamily="18" charset="0"/>
                              <a:ea typeface="Cambria Math" panose="02040503050406030204" pitchFamily="18" charset="0"/>
                            </a:rPr>
                            <m:t>Γ</m:t>
                          </m:r>
                          <m:d>
                            <m:dPr>
                              <m:ctrlPr>
                                <a:rPr lang="el-GR" b="0" i="1" smtClean="0">
                                  <a:latin typeface="Cambria Math" panose="02040503050406030204" pitchFamily="18" charset="0"/>
                                  <a:ea typeface="Cambria Math" panose="02040503050406030204" pitchFamily="18" charset="0"/>
                                </a:rPr>
                              </m:ctrlPr>
                            </m:dPr>
                            <m:e>
                              <m:r>
                                <a:rPr lang="el-GR" b="0" i="1" smtClean="0">
                                  <a:latin typeface="Cambria Math" panose="02040503050406030204" pitchFamily="18" charset="0"/>
                                  <a:ea typeface="Cambria Math" panose="02040503050406030204" pitchFamily="18" charset="0"/>
                                </a:rPr>
                                <m:t>𝛼</m:t>
                              </m:r>
                            </m:e>
                          </m:d>
                        </m:den>
                      </m:f>
                    </m:oMath>
                  </m:oMathPara>
                </a14:m>
                <a:endParaRPr lang="en-GB" dirty="0"/>
              </a:p>
            </p:txBody>
          </p:sp>
        </mc:Choice>
        <mc:Fallback>
          <p:sp>
            <p:nvSpPr>
              <p:cNvPr id="10" name="TextBox 9">
                <a:extLst>
                  <a:ext uri="{FF2B5EF4-FFF2-40B4-BE49-F238E27FC236}">
                    <a16:creationId xmlns:a16="http://schemas.microsoft.com/office/drawing/2014/main" id="{8BFB5E2B-82DA-6217-60D2-68F0BC16E29B}"/>
                  </a:ext>
                </a:extLst>
              </p:cNvPr>
              <p:cNvSpPr txBox="1">
                <a:spLocks noRot="1" noChangeAspect="1" noMove="1" noResize="1" noEditPoints="1" noAdjustHandles="1" noChangeArrowheads="1" noChangeShapeType="1" noTextEdit="1"/>
              </p:cNvSpPr>
              <p:nvPr/>
            </p:nvSpPr>
            <p:spPr>
              <a:xfrm>
                <a:off x="868274" y="3469873"/>
                <a:ext cx="3272769" cy="618759"/>
              </a:xfrm>
              <a:prstGeom prst="rect">
                <a:avLst/>
              </a:prstGeom>
              <a:blipFill>
                <a:blip r:embed="rId4"/>
                <a:stretch>
                  <a:fillRect t="-2000" b="-2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65F5B23-BBFD-35FC-DE48-FE2F3D4EDC9E}"/>
                  </a:ext>
                </a:extLst>
              </p:cNvPr>
              <p:cNvSpPr txBox="1"/>
              <p:nvPr/>
            </p:nvSpPr>
            <p:spPr>
              <a:xfrm>
                <a:off x="154002" y="4230655"/>
                <a:ext cx="5151242" cy="1107996"/>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Where:</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Shape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Scale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Denominator is a constant value – </a:t>
                </a:r>
                <a14:m>
                  <m:oMath xmlns:m="http://schemas.openxmlformats.org/officeDocument/2006/math">
                    <m:r>
                      <m:rPr>
                        <m:sty m:val="p"/>
                      </m:rPr>
                      <a:rPr lang="el-GR" sz="1100" i="1" smtClean="0">
                        <a:latin typeface="Cambria Math" panose="02040503050406030204" pitchFamily="18" charset="0"/>
                        <a:ea typeface="Cambria Math" panose="02040503050406030204" pitchFamily="18" charset="0"/>
                        <a:cs typeface="Helvetica Neue" panose="02000503000000020004" pitchFamily="2" charset="0"/>
                      </a:rPr>
                      <m:t>Γ</m:t>
                    </m:r>
                    <m:d>
                      <m:dPr>
                        <m:ctrlPr>
                          <a:rPr lang="el-GR" sz="1100" i="1" smtClean="0">
                            <a:latin typeface="Cambria Math" panose="02040503050406030204" pitchFamily="18" charset="0"/>
                            <a:ea typeface="Cambria Math" panose="02040503050406030204" pitchFamily="18" charset="0"/>
                            <a:cs typeface="Helvetica Neue" panose="02000503000000020004" pitchFamily="2" charset="0"/>
                          </a:rPr>
                        </m:ctrlPr>
                      </m:dPr>
                      <m:e>
                        <m:r>
                          <a:rPr lang="el-GR" sz="1100" i="1" smtClean="0">
                            <a:latin typeface="Cambria Math" panose="02040503050406030204" pitchFamily="18" charset="0"/>
                            <a:ea typeface="Cambria Math" panose="02040503050406030204" pitchFamily="18" charset="0"/>
                            <a:cs typeface="Helvetica Neue" panose="02000503000000020004" pitchFamily="2" charset="0"/>
                          </a:rPr>
                          <m:t>𝛼</m:t>
                        </m:r>
                      </m:e>
                    </m:d>
                    <m:r>
                      <a:rPr lang="en-GB" sz="1100" b="0" i="0" smtClean="0">
                        <a:latin typeface="Cambria Math" panose="02040503050406030204" pitchFamily="18" charset="0"/>
                        <a:ea typeface="Cambria Math" panose="02040503050406030204" pitchFamily="18" charset="0"/>
                        <a:cs typeface="Helvetica Neue" panose="02000503000000020004" pitchFamily="2" charset="0"/>
                      </a:rPr>
                      <m:t>=</m:t>
                    </m:r>
                    <m:d>
                      <m:dPr>
                        <m:ctrlPr>
                          <a:rPr lang="en-GB" sz="1100" b="0" i="0" smtClean="0">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b="0" i="1" smtClean="0">
                            <a:latin typeface="Cambria Math" panose="02040503050406030204" pitchFamily="18" charset="0"/>
                            <a:ea typeface="Cambria Math" panose="02040503050406030204" pitchFamily="18" charset="0"/>
                            <a:cs typeface="Helvetica Neue" panose="02000503000000020004" pitchFamily="2" charset="0"/>
                          </a:rPr>
                          <m:t>α</m:t>
                        </m:r>
                        <m:r>
                          <a:rPr lang="en-GB" sz="1100" b="0" i="0" smtClean="0">
                            <a:latin typeface="Cambria Math" panose="02040503050406030204" pitchFamily="18" charset="0"/>
                            <a:ea typeface="Cambria Math" panose="02040503050406030204" pitchFamily="18" charset="0"/>
                            <a:cs typeface="Helvetica Neue" panose="02000503000000020004" pitchFamily="2" charset="0"/>
                          </a:rPr>
                          <m:t>−1</m:t>
                        </m:r>
                      </m:e>
                    </m:d>
                    <m:r>
                      <a:rPr lang="en-GB" sz="1100" b="0" i="0" smtClean="0">
                        <a:latin typeface="Cambria Math" panose="02040503050406030204" pitchFamily="18" charset="0"/>
                        <a:ea typeface="Cambria Math" panose="02040503050406030204" pitchFamily="18" charset="0"/>
                        <a:cs typeface="Helvetica Neue" panose="02000503000000020004" pitchFamily="2" charset="0"/>
                      </a:rPr>
                      <m:t>!</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14:m>
                  <m:oMath xmlns:m="http://schemas.openxmlformats.org/officeDocument/2006/math">
                    <m:r>
                      <a:rPr lang="en-GB" sz="1100" b="0" i="1" smtClean="0">
                        <a:latin typeface="Cambria Math" panose="02040503050406030204" pitchFamily="18" charset="0"/>
                        <a:ea typeface="Helvetica Neue Light" panose="02000403000000020004" pitchFamily="2" charset="0"/>
                      </a:rPr>
                      <m:t>𝑥</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is a data input that is a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measure that is positive value</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Another way to write the above formula: </a:t>
                </a:r>
                <a14:m>
                  <m:oMath xmlns:m="http://schemas.openxmlformats.org/officeDocument/2006/math">
                    <m:r>
                      <a:rPr lang="en-GB" sz="1100" b="0" i="1" smtClean="0">
                        <a:latin typeface="Cambria Math" panose="02040503050406030204" pitchFamily="18" charset="0"/>
                        <a:ea typeface="Helvetica Neue" panose="02000503000000020004" pitchFamily="2" charset="0"/>
                        <a:cs typeface="Helvetica Neue" panose="02000503000000020004" pitchFamily="2" charset="0"/>
                      </a:rPr>
                      <m:t>𝑥</m:t>
                    </m:r>
                    <m:r>
                      <a:rPr lang="en-GB" sz="1100" b="0" i="1" smtClean="0">
                        <a:latin typeface="Cambria Math" panose="02040503050406030204" pitchFamily="18" charset="0"/>
                        <a:ea typeface="Helvetica Neue" panose="02000503000000020004" pitchFamily="2" charset="0"/>
                        <a:cs typeface="Helvetica Neue" panose="02000503000000020004" pitchFamily="2" charset="0"/>
                      </a:rPr>
                      <m:t> ~ </m:t>
                    </m:r>
                    <m:r>
                      <m:rPr>
                        <m:sty m:val="p"/>
                      </m:rPr>
                      <a:rPr lang="en-GB" sz="1100" b="0" i="0" smtClean="0">
                        <a:latin typeface="Cambria Math" panose="02040503050406030204" pitchFamily="18" charset="0"/>
                        <a:ea typeface="Helvetica Neue" panose="02000503000000020004" pitchFamily="2" charset="0"/>
                        <a:cs typeface="Helvetica Neue" panose="02000503000000020004" pitchFamily="2" charset="0"/>
                      </a:rPr>
                      <m:t>gamma</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m:rPr>
                        <m:sty m:val="p"/>
                      </m:rPr>
                      <a:rPr lang="el-GR" sz="1100" b="0" i="1" smtClean="0">
                        <a:latin typeface="Cambria Math" panose="02040503050406030204" pitchFamily="18" charset="0"/>
                        <a:ea typeface="Cambria Math" panose="02040503050406030204" pitchFamily="18" charset="0"/>
                        <a:cs typeface="Helvetica Neue" panose="02000503000000020004" pitchFamily="2" charset="0"/>
                      </a:rPr>
                      <m:t>β</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2" name="TextBox 11">
                <a:extLst>
                  <a:ext uri="{FF2B5EF4-FFF2-40B4-BE49-F238E27FC236}">
                    <a16:creationId xmlns:a16="http://schemas.microsoft.com/office/drawing/2014/main" id="{D65F5B23-BBFD-35FC-DE48-FE2F3D4EDC9E}"/>
                  </a:ext>
                </a:extLst>
              </p:cNvPr>
              <p:cNvSpPr txBox="1">
                <a:spLocks noRot="1" noChangeAspect="1" noMove="1" noResize="1" noEditPoints="1" noAdjustHandles="1" noChangeArrowheads="1" noChangeShapeType="1" noTextEdit="1"/>
              </p:cNvSpPr>
              <p:nvPr/>
            </p:nvSpPr>
            <p:spPr>
              <a:xfrm>
                <a:off x="154002" y="4230655"/>
                <a:ext cx="5151242" cy="1107996"/>
              </a:xfrm>
              <a:prstGeom prst="rect">
                <a:avLst/>
              </a:prstGeom>
              <a:blipFill>
                <a:blip r:embed="rId5"/>
                <a:stretch>
                  <a:fillRect b="-227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ABD542F-7AAA-2755-BB7B-B1B2826CC082}"/>
                  </a:ext>
                </a:extLst>
              </p:cNvPr>
              <p:cNvSpPr txBox="1"/>
              <p:nvPr/>
            </p:nvSpPr>
            <p:spPr>
              <a:xfrm>
                <a:off x="154002" y="5420907"/>
                <a:ext cx="5151241" cy="1107996"/>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it used for?</a:t>
                </a:r>
              </a:p>
              <a:p>
                <a:pPr marL="171450" indent="-1714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To get a plausibility estimate for a measured value in that distribution (i.e. a probability density) and to find where the most plausible value lies in that distribution which is represented as the mode (estimated as </a:t>
                </a:r>
                <a14:m>
                  <m:oMath xmlns:m="http://schemas.openxmlformats.org/officeDocument/2006/math">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i="1">
                            <a:latin typeface="Cambria Math" panose="02040503050406030204" pitchFamily="18" charset="0"/>
                            <a:ea typeface="Cambria Math" panose="02040503050406030204" pitchFamily="18" charset="0"/>
                            <a:cs typeface="Helvetica Neue" panose="02000503000000020004" pitchFamily="2" charset="0"/>
                          </a:rPr>
                          <m:t>α</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r>
                      <a:rPr lang="en-GB" sz="1100" i="1">
                        <a:latin typeface="Cambria Math" panose="02040503050406030204" pitchFamily="18" charset="0"/>
                        <a:ea typeface="Cambria Math" panose="02040503050406030204" pitchFamily="18" charset="0"/>
                        <a:cs typeface="Helvetica Neue" panose="02000503000000020004" pitchFamily="2" charset="0"/>
                      </a:rPr>
                      <m:t>×</m:t>
                    </m:r>
                    <m:r>
                      <m:rPr>
                        <m:sty m:val="p"/>
                      </m:rPr>
                      <a:rPr lang="en-GB" sz="1100" dirty="0">
                        <a:latin typeface="Cambria Math" panose="02040503050406030204" pitchFamily="18" charset="0"/>
                        <a:ea typeface="Cambria Math" panose="02040503050406030204" pitchFamily="18" charset="0"/>
                        <a:cs typeface="Helvetica Neue" panose="02000503000000020004" pitchFamily="2" charset="0"/>
                      </a:rPr>
                      <m:t>β</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a:t>
                </a:r>
              </a:p>
              <a:p>
                <a:pPr marL="171450" indent="-1714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To get a cumulative probability.</a:t>
                </a:r>
              </a:p>
              <a:p>
                <a:pPr marL="171450" indent="-1714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Generating random data points from a positively skewed distribution</a:t>
                </a:r>
              </a:p>
            </p:txBody>
          </p:sp>
        </mc:Choice>
        <mc:Fallback>
          <p:sp>
            <p:nvSpPr>
              <p:cNvPr id="13" name="TextBox 12">
                <a:extLst>
                  <a:ext uri="{FF2B5EF4-FFF2-40B4-BE49-F238E27FC236}">
                    <a16:creationId xmlns:a16="http://schemas.microsoft.com/office/drawing/2014/main" id="{8ABD542F-7AAA-2755-BB7B-B1B2826CC082}"/>
                  </a:ext>
                </a:extLst>
              </p:cNvPr>
              <p:cNvSpPr txBox="1">
                <a:spLocks noRot="1" noChangeAspect="1" noMove="1" noResize="1" noEditPoints="1" noAdjustHandles="1" noChangeArrowheads="1" noChangeShapeType="1" noTextEdit="1"/>
              </p:cNvSpPr>
              <p:nvPr/>
            </p:nvSpPr>
            <p:spPr>
              <a:xfrm>
                <a:off x="154002" y="5420907"/>
                <a:ext cx="5151241" cy="1107996"/>
              </a:xfrm>
              <a:prstGeom prst="rect">
                <a:avLst/>
              </a:prstGeom>
              <a:blipFill>
                <a:blip r:embed="rId6"/>
                <a:stretch>
                  <a:fillRect b="-112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7F05E0A-0BA4-9E01-D54D-CB0FBF72779A}"/>
                  </a:ext>
                </a:extLst>
              </p:cNvPr>
              <p:cNvSpPr txBox="1"/>
              <p:nvPr/>
            </p:nvSpPr>
            <p:spPr>
              <a:xfrm>
                <a:off x="5873951" y="5229747"/>
                <a:ext cx="5941997" cy="1323439"/>
              </a:xfrm>
              <a:prstGeom prst="rect">
                <a:avLst/>
              </a:prstGeom>
              <a:solidFill>
                <a:schemeClr val="accent1">
                  <a:lumMod val="60000"/>
                  <a:lumOff val="40000"/>
                </a:schemeClr>
              </a:solidFill>
              <a:ln>
                <a:solidFill>
                  <a:schemeClr val="accent1"/>
                </a:solidFill>
              </a:ln>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Important note: </a:t>
                </a:r>
                <a:r>
                  <a:rPr lang="en-GB" sz="1000" dirty="0">
                    <a:latin typeface="Helvetica Neue" panose="02000503000000020004" pitchFamily="2" charset="0"/>
                    <a:ea typeface="Helvetica Neue" panose="02000503000000020004" pitchFamily="2" charset="0"/>
                    <a:cs typeface="Helvetica Neue" panose="02000503000000020004" pitchFamily="2" charset="0"/>
                  </a:rPr>
                  <a:t>Understanding behaviour of a probability distribution is a vital when doing Bayesian inference, particularly in the specification of priors (i.e., inputting our own subjective belief or knowledge before observing the data). </a:t>
                </a:r>
              </a:p>
              <a:p>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When use a gamma distribution as a prior – you will want to use knowledge of the process to define the shape parameter correctly. In Bayesian inference, we mainly use the Gamma distribution for this purpose. In this example, we want to generate a skewed distribution for average income (£38,000) as the mean. The appropriate shape value will be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was experimented for anything from 1to 40.</a:t>
                </a:r>
              </a:p>
            </p:txBody>
          </p:sp>
        </mc:Choice>
        <mc:Fallback>
          <p:sp>
            <p:nvSpPr>
              <p:cNvPr id="24" name="TextBox 23">
                <a:extLst>
                  <a:ext uri="{FF2B5EF4-FFF2-40B4-BE49-F238E27FC236}">
                    <a16:creationId xmlns:a16="http://schemas.microsoft.com/office/drawing/2014/main" id="{17F05E0A-0BA4-9E01-D54D-CB0FBF72779A}"/>
                  </a:ext>
                </a:extLst>
              </p:cNvPr>
              <p:cNvSpPr txBox="1">
                <a:spLocks noRot="1" noChangeAspect="1" noMove="1" noResize="1" noEditPoints="1" noAdjustHandles="1" noChangeArrowheads="1" noChangeShapeType="1" noTextEdit="1"/>
              </p:cNvSpPr>
              <p:nvPr/>
            </p:nvSpPr>
            <p:spPr>
              <a:xfrm>
                <a:off x="5873951" y="5229747"/>
                <a:ext cx="5941997" cy="1323439"/>
              </a:xfrm>
              <a:prstGeom prst="rect">
                <a:avLst/>
              </a:prstGeom>
              <a:blipFill>
                <a:blip r:embed="rId7"/>
                <a:stretch>
                  <a:fillRect b="-943"/>
                </a:stretch>
              </a:blipFill>
              <a:ln>
                <a:solidFill>
                  <a:schemeClr val="accent1"/>
                </a:solidFill>
              </a:ln>
            </p:spPr>
            <p:txBody>
              <a:bodyPr/>
              <a:lstStyle/>
              <a:p>
                <a:r>
                  <a:rPr lang="en-GB">
                    <a:noFill/>
                  </a:rPr>
                  <a:t> </a:t>
                </a:r>
              </a:p>
            </p:txBody>
          </p:sp>
        </mc:Fallback>
      </mc:AlternateContent>
      <p:sp>
        <p:nvSpPr>
          <p:cNvPr id="28" name="Slide Number Placeholder 3">
            <a:extLst>
              <a:ext uri="{FF2B5EF4-FFF2-40B4-BE49-F238E27FC236}">
                <a16:creationId xmlns:a16="http://schemas.microsoft.com/office/drawing/2014/main" id="{C518B8C2-52ED-35A2-D699-A9B1A017D4C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pic>
        <p:nvPicPr>
          <p:cNvPr id="3" name="Picture 2" descr="A graph of a function&#10;&#10;AI-generated content may be incorrect.">
            <a:extLst>
              <a:ext uri="{FF2B5EF4-FFF2-40B4-BE49-F238E27FC236}">
                <a16:creationId xmlns:a16="http://schemas.microsoft.com/office/drawing/2014/main" id="{369AEF30-61C9-14BE-40B6-49772B9881B9}"/>
              </a:ext>
            </a:extLst>
          </p:cNvPr>
          <p:cNvPicPr>
            <a:picLocks noChangeAspect="1"/>
          </p:cNvPicPr>
          <p:nvPr/>
        </p:nvPicPr>
        <p:blipFill>
          <a:blip r:embed="rId8"/>
          <a:stretch>
            <a:fillRect/>
          </a:stretch>
        </p:blipFill>
        <p:spPr>
          <a:xfrm>
            <a:off x="5962295" y="31625"/>
            <a:ext cx="5862279" cy="5013698"/>
          </a:xfrm>
          <a:prstGeom prst="rect">
            <a:avLst/>
          </a:prstGeom>
        </p:spPr>
      </p:pic>
      <p:sp>
        <p:nvSpPr>
          <p:cNvPr id="11" name="TextBox 10">
            <a:extLst>
              <a:ext uri="{FF2B5EF4-FFF2-40B4-BE49-F238E27FC236}">
                <a16:creationId xmlns:a16="http://schemas.microsoft.com/office/drawing/2014/main" id="{24E38454-F10C-C363-784F-965929724FF0}"/>
              </a:ext>
            </a:extLst>
          </p:cNvPr>
          <p:cNvSpPr txBox="1"/>
          <p:nvPr/>
        </p:nvSpPr>
        <p:spPr>
          <a:xfrm rot="16200000">
            <a:off x="5000066" y="2476761"/>
            <a:ext cx="1776448" cy="230832"/>
          </a:xfrm>
          <a:prstGeom prst="rect">
            <a:avLst/>
          </a:prstGeom>
          <a:noFill/>
        </p:spPr>
        <p:txBody>
          <a:bodyPr wrap="none" rtlCol="0">
            <a:spAutoFit/>
          </a:bodyPr>
          <a:lstStyle/>
          <a:p>
            <a:r>
              <a:rPr lang="en-GB" sz="900" dirty="0">
                <a:latin typeface="Segoe UI" panose="020B0502040204020203" pitchFamily="34" charset="0"/>
                <a:cs typeface="Segoe UI" panose="020B0502040204020203" pitchFamily="34" charset="0"/>
              </a:rPr>
              <a:t>Probability Density (Plausibility)</a:t>
            </a:r>
          </a:p>
        </p:txBody>
      </p:sp>
      <p:sp>
        <p:nvSpPr>
          <p:cNvPr id="14" name="TextBox 13">
            <a:extLst>
              <a:ext uri="{FF2B5EF4-FFF2-40B4-BE49-F238E27FC236}">
                <a16:creationId xmlns:a16="http://schemas.microsoft.com/office/drawing/2014/main" id="{48C34F86-0E69-963E-6681-27EADC1DC30B}"/>
              </a:ext>
            </a:extLst>
          </p:cNvPr>
          <p:cNvSpPr txBox="1"/>
          <p:nvPr/>
        </p:nvSpPr>
        <p:spPr>
          <a:xfrm>
            <a:off x="7845067" y="4998915"/>
            <a:ext cx="2486172" cy="230832"/>
          </a:xfrm>
          <a:prstGeom prst="rect">
            <a:avLst/>
          </a:prstGeom>
          <a:noFill/>
        </p:spPr>
        <p:txBody>
          <a:bodyPr wrap="square" rtlCol="0">
            <a:spAutoFit/>
          </a:bodyPr>
          <a:lstStyle/>
          <a:p>
            <a:r>
              <a:rPr lang="en-GB" sz="900" dirty="0">
                <a:latin typeface="Segoe UI" panose="020B0502040204020203" pitchFamily="34" charset="0"/>
                <a:cs typeface="Segoe UI" panose="020B0502040204020203" pitchFamily="34" charset="0"/>
              </a:rPr>
              <a:t>Average annual income in UK 2024 (in 000’s)</a:t>
            </a:r>
          </a:p>
        </p:txBody>
      </p:sp>
      <p:sp>
        <p:nvSpPr>
          <p:cNvPr id="18" name="TextBox 17">
            <a:extLst>
              <a:ext uri="{FF2B5EF4-FFF2-40B4-BE49-F238E27FC236}">
                <a16:creationId xmlns:a16="http://schemas.microsoft.com/office/drawing/2014/main" id="{5B3F2EE1-1EC0-89DA-98A0-9CD8E58DDF11}"/>
              </a:ext>
            </a:extLst>
          </p:cNvPr>
          <p:cNvSpPr txBox="1"/>
          <p:nvPr/>
        </p:nvSpPr>
        <p:spPr>
          <a:xfrm>
            <a:off x="7188016" y="4768083"/>
            <a:ext cx="461204" cy="230832"/>
          </a:xfrm>
          <a:prstGeom prst="rect">
            <a:avLst/>
          </a:prstGeom>
          <a:noFill/>
        </p:spPr>
        <p:txBody>
          <a:bodyPr wrap="square" rtlCol="0">
            <a:spAutoFit/>
          </a:bodyPr>
          <a:lstStyle/>
          <a:p>
            <a:r>
              <a:rPr lang="en-GB" sz="900" dirty="0">
                <a:latin typeface="Segoe UI" panose="020B0502040204020203" pitchFamily="34" charset="0"/>
                <a:cs typeface="Segoe UI" panose="020B0502040204020203" pitchFamily="34" charset="0"/>
              </a:rPr>
              <a:t>£38K</a:t>
            </a:r>
          </a:p>
        </p:txBody>
      </p:sp>
    </p:spTree>
    <p:extLst>
      <p:ext uri="{BB962C8B-B14F-4D97-AF65-F5344CB8AC3E}">
        <p14:creationId xmlns:p14="http://schemas.microsoft.com/office/powerpoint/2010/main" val="4008241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AC262-173C-7ECF-25F6-D0088ECD7369}"/>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77DA1CFF-D545-8F84-26C0-A401ED02F6A5}"/>
              </a:ext>
            </a:extLst>
          </p:cNvPr>
          <p:cNvSpPr txBox="1"/>
          <p:nvPr/>
        </p:nvSpPr>
        <p:spPr>
          <a:xfrm>
            <a:off x="91312" y="4089295"/>
            <a:ext cx="4410946" cy="729666"/>
          </a:xfrm>
          <a:prstGeom prst="rect">
            <a:avLst/>
          </a:prstGeom>
          <a:solidFill>
            <a:schemeClr val="accent1">
              <a:lumMod val="60000"/>
              <a:lumOff val="40000"/>
            </a:schemeClr>
          </a:solidFill>
        </p:spPr>
        <p:txBody>
          <a:bodyPr wrap="square" rtlCol="0">
            <a:spAutoFit/>
          </a:bodyPr>
          <a:lstStyle/>
          <a:p>
            <a:endParaRPr lang="en-GB" dirty="0"/>
          </a:p>
        </p:txBody>
      </p:sp>
      <p:pic>
        <p:nvPicPr>
          <p:cNvPr id="21" name="Picture 20">
            <a:extLst>
              <a:ext uri="{FF2B5EF4-FFF2-40B4-BE49-F238E27FC236}">
                <a16:creationId xmlns:a16="http://schemas.microsoft.com/office/drawing/2014/main" id="{3726F808-2CEA-3905-5AEE-AC6DAC9EB558}"/>
              </a:ext>
            </a:extLst>
          </p:cNvPr>
          <p:cNvPicPr>
            <a:picLocks noChangeAspect="1"/>
          </p:cNvPicPr>
          <p:nvPr/>
        </p:nvPicPr>
        <p:blipFill>
          <a:blip r:embed="rId2"/>
          <a:srcRect/>
          <a:stretch/>
        </p:blipFill>
        <p:spPr>
          <a:xfrm>
            <a:off x="7799645" y="3058237"/>
            <a:ext cx="4035113" cy="3521464"/>
          </a:xfrm>
          <a:prstGeom prst="rect">
            <a:avLst/>
          </a:prstGeom>
        </p:spPr>
      </p:pic>
      <p:sp>
        <p:nvSpPr>
          <p:cNvPr id="2" name="TextBox 1">
            <a:extLst>
              <a:ext uri="{FF2B5EF4-FFF2-40B4-BE49-F238E27FC236}">
                <a16:creationId xmlns:a16="http://schemas.microsoft.com/office/drawing/2014/main" id="{69DF75B6-2336-2A95-193A-0E341E2AB90A}"/>
              </a:ext>
            </a:extLst>
          </p:cNvPr>
          <p:cNvSpPr txBox="1"/>
          <p:nvPr/>
        </p:nvSpPr>
        <p:spPr>
          <a:xfrm>
            <a:off x="154004" y="115504"/>
            <a:ext cx="4501724" cy="369332"/>
          </a:xfrm>
          <a:prstGeom prst="rect">
            <a:avLst/>
          </a:prstGeom>
          <a:solidFill>
            <a:schemeClr val="accent1">
              <a:lumMod val="60000"/>
              <a:lumOff val="40000"/>
            </a:schemeClr>
          </a:solidFill>
          <a:ln>
            <a:solidFill>
              <a:schemeClr val="accent1"/>
            </a:solidFill>
          </a:ln>
        </p:spPr>
        <p:txBody>
          <a:bodyPr wrap="squar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3" name="TextBox 2">
            <a:extLst>
              <a:ext uri="{FF2B5EF4-FFF2-40B4-BE49-F238E27FC236}">
                <a16:creationId xmlns:a16="http://schemas.microsoft.com/office/drawing/2014/main" id="{2050643C-B7BC-716A-DD69-A81B51A451AC}"/>
              </a:ext>
            </a:extLst>
          </p:cNvPr>
          <p:cNvSpPr txBox="1"/>
          <p:nvPr/>
        </p:nvSpPr>
        <p:spPr>
          <a:xfrm>
            <a:off x="154004" y="53928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Gamma Distribution [2]</a:t>
            </a:r>
            <a:endParaRPr lang="en-GB" dirty="0"/>
          </a:p>
        </p:txBody>
      </p:sp>
      <p:sp>
        <p:nvSpPr>
          <p:cNvPr id="4" name="Slide Number Placeholder 3">
            <a:extLst>
              <a:ext uri="{FF2B5EF4-FFF2-40B4-BE49-F238E27FC236}">
                <a16:creationId xmlns:a16="http://schemas.microsoft.com/office/drawing/2014/main" id="{43A135D7-C277-C0D4-BB33-1B0B4C1514A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F5A0F837-8651-BEC1-5AED-F66D12C95C88}"/>
              </a:ext>
            </a:extLst>
          </p:cNvPr>
          <p:cNvSpPr txBox="1"/>
          <p:nvPr/>
        </p:nvSpPr>
        <p:spPr>
          <a:xfrm>
            <a:off x="154004" y="963074"/>
            <a:ext cx="7026442" cy="584775"/>
          </a:xfrm>
          <a:prstGeom prst="rect">
            <a:avLst/>
          </a:prstGeom>
          <a:noFill/>
        </p:spPr>
        <p:txBody>
          <a:bodyPr wrap="square" rtlCol="0">
            <a:spAutoFit/>
          </a:bodyPr>
          <a:lstStyle/>
          <a:p>
            <a:r>
              <a:rPr lang="en-GB" sz="1600" dirty="0">
                <a:latin typeface="Helvetica" pitchFamily="2" charset="0"/>
              </a:rPr>
              <a:t>Example using the Gamma Distribution for computing </a:t>
            </a:r>
            <a:r>
              <a:rPr lang="en-GB" sz="1600" b="1" u="sng" dirty="0">
                <a:latin typeface="Helvetica" pitchFamily="2" charset="0"/>
              </a:rPr>
              <a:t>plausibility</a:t>
            </a:r>
            <a:r>
              <a:rPr lang="en-GB" sz="1600" dirty="0">
                <a:latin typeface="Helvetica" pitchFamily="2" charset="0"/>
              </a:rPr>
              <a:t> of an observed value, and </a:t>
            </a:r>
            <a:r>
              <a:rPr lang="en-GB" sz="1600" b="1" dirty="0">
                <a:latin typeface="Helvetica" pitchFamily="2" charset="0"/>
              </a:rPr>
              <a:t>cumulative or exceedance probability</a:t>
            </a:r>
          </a:p>
        </p:txBody>
      </p:sp>
      <p:pic>
        <p:nvPicPr>
          <p:cNvPr id="7" name="Picture 6">
            <a:extLst>
              <a:ext uri="{FF2B5EF4-FFF2-40B4-BE49-F238E27FC236}">
                <a16:creationId xmlns:a16="http://schemas.microsoft.com/office/drawing/2014/main" id="{E209D57C-3824-13E7-05FA-568A55B06024}"/>
              </a:ext>
            </a:extLst>
          </p:cNvPr>
          <p:cNvPicPr>
            <a:picLocks noChangeAspect="1"/>
          </p:cNvPicPr>
          <p:nvPr/>
        </p:nvPicPr>
        <p:blipFill>
          <a:blip r:embed="rId3"/>
          <a:srcRect/>
          <a:stretch/>
        </p:blipFill>
        <p:spPr>
          <a:xfrm>
            <a:off x="8240195" y="120785"/>
            <a:ext cx="3448597" cy="2298167"/>
          </a:xfrm>
          <a:prstGeom prst="rect">
            <a:avLst/>
          </a:prstGeom>
        </p:spPr>
      </p:pic>
      <p:sp>
        <p:nvSpPr>
          <p:cNvPr id="8" name="TextBox 7">
            <a:extLst>
              <a:ext uri="{FF2B5EF4-FFF2-40B4-BE49-F238E27FC236}">
                <a16:creationId xmlns:a16="http://schemas.microsoft.com/office/drawing/2014/main" id="{3FDF358D-21F7-07E2-DA0D-73B196A277DD}"/>
              </a:ext>
            </a:extLst>
          </p:cNvPr>
          <p:cNvSpPr txBox="1"/>
          <p:nvPr/>
        </p:nvSpPr>
        <p:spPr>
          <a:xfrm>
            <a:off x="8152598" y="2406317"/>
            <a:ext cx="3663350" cy="738664"/>
          </a:xfrm>
          <a:prstGeom prst="rect">
            <a:avLst/>
          </a:prstGeom>
          <a:noFill/>
        </p:spPr>
        <p:txBody>
          <a:bodyPr wrap="square" rtlCol="0">
            <a:spAutoFit/>
          </a:bodyPr>
          <a:lstStyle/>
          <a:p>
            <a:r>
              <a:rPr lang="en-GB" sz="1050" dirty="0">
                <a:latin typeface="Segoe UI" panose="020B0502040204020203" pitchFamily="34" charset="0"/>
                <a:cs typeface="Segoe UI" panose="020B0502040204020203" pitchFamily="34" charset="0"/>
              </a:rPr>
              <a:t>Monitoring the ambient chemical concentrations of anti-mosquito repellents (DEET) in households after application to outdoor airspace in Sao Paula, Brazil (</a:t>
            </a:r>
            <a:r>
              <a:rPr lang="en-GB" sz="1050" dirty="0">
                <a:latin typeface="Segoe UI" panose="020B0502040204020203" pitchFamily="34" charset="0"/>
                <a:cs typeface="Segoe UI" panose="020B0502040204020203" pitchFamily="34" charset="0"/>
                <a:hlinkClick r:id="rId4"/>
              </a:rPr>
              <a:t>Source: Wall Street Journal</a:t>
            </a:r>
            <a:r>
              <a:rPr lang="en-GB" sz="1050" dirty="0">
                <a:latin typeface="Segoe UI" panose="020B0502040204020203" pitchFamily="34" charset="0"/>
                <a:cs typeface="Segoe UI" panose="020B0502040204020203" pitchFamily="34" charset="0"/>
              </a:rPr>
              <a:t>)</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1FA2DD3-45D7-9247-D26F-6A39EEC93813}"/>
                  </a:ext>
                </a:extLst>
              </p:cNvPr>
              <p:cNvSpPr txBox="1"/>
              <p:nvPr/>
            </p:nvSpPr>
            <p:spPr>
              <a:xfrm>
                <a:off x="154003" y="1719502"/>
                <a:ext cx="7786839" cy="1754326"/>
              </a:xfrm>
              <a:prstGeom prst="rect">
                <a:avLst/>
              </a:prstGeom>
              <a:noFill/>
            </p:spPr>
            <p:txBody>
              <a:bodyPr wrap="square" rtlCol="0">
                <a:spAutoFit/>
              </a:bodyPr>
              <a:lstStyle/>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FIXED PARAMETER INPUTS</a:t>
                </a:r>
                <a:endParaRPr lang="en-GB" sz="1200" dirty="0">
                  <a:latin typeface="Helvetica Neue Light" panose="02000403000000020004" pitchFamily="2" charset="0"/>
                  <a:ea typeface="Helvetica Neue Light" panose="02000403000000020004" pitchFamily="2" charset="0"/>
                </a:endParaRPr>
              </a:p>
              <a:p>
                <a:pPr marL="285750" indent="-285750" algn="l">
                  <a:buFont typeface="Wingdings" pitchFamily="2" charset="2"/>
                  <a:buChar char="§"/>
                </a:pPr>
                <a14:m>
                  <m:oMath xmlns:m="http://schemas.openxmlformats.org/officeDocument/2006/math">
                    <m:sSub>
                      <m:sSubPr>
                        <m:ctrlPr>
                          <a:rPr lang="en-GB" sz="1200" b="0" i="1" smtClean="0">
                            <a:latin typeface="Cambria Math" panose="02040503050406030204" pitchFamily="18" charset="0"/>
                            <a:ea typeface="Helvetica Neue Light" panose="02000403000000020004" pitchFamily="2" charset="0"/>
                          </a:rPr>
                        </m:ctrlPr>
                      </m:sSubPr>
                      <m:e>
                        <m:r>
                          <a:rPr lang="en-GB" sz="1200" b="0" i="1" smtClean="0">
                            <a:latin typeface="Cambria Math" panose="02040503050406030204" pitchFamily="18" charset="0"/>
                            <a:ea typeface="Cambria Math" panose="02040503050406030204" pitchFamily="18" charset="0"/>
                          </a:rPr>
                          <m:t>𝜇</m:t>
                        </m:r>
                      </m:e>
                      <m:sub>
                        <m:r>
                          <a:rPr lang="en-GB" sz="1200" b="0" i="1" smtClean="0">
                            <a:latin typeface="Cambria Math" panose="02040503050406030204" pitchFamily="18" charset="0"/>
                            <a:ea typeface="Cambria Math" panose="02040503050406030204" pitchFamily="18" charset="0"/>
                          </a:rPr>
                          <m:t>𝐷𝐸𝐸𝑇</m:t>
                        </m:r>
                      </m:sub>
                    </m:sSub>
                    <m:r>
                      <a:rPr lang="en-GB" sz="1200" b="0" i="1" smtClean="0">
                        <a:latin typeface="Cambria Math" panose="02040503050406030204" pitchFamily="18" charset="0"/>
                        <a:ea typeface="Helvetica Neue Light" panose="02000403000000020004" pitchFamily="2" charset="0"/>
                      </a:rPr>
                      <m:t>=</m:t>
                    </m:r>
                    <m:r>
                      <a:rPr lang="en-GB" sz="1200" b="0" i="0" smtClean="0">
                        <a:latin typeface="Cambria Math" panose="02040503050406030204" pitchFamily="18" charset="0"/>
                        <a:ea typeface="Helvetica Neue Light" panose="02000403000000020004" pitchFamily="2" charset="0"/>
                      </a:rPr>
                      <m:t>20</m:t>
                    </m:r>
                    <m:r>
                      <m:rPr>
                        <m:sty m:val="p"/>
                      </m:rPr>
                      <a:rPr lang="en-GB" sz="1200" b="0" i="0" smtClean="0">
                        <a:latin typeface="Cambria Math" panose="02040503050406030204" pitchFamily="18" charset="0"/>
                        <a:ea typeface="Cambria Math" panose="02040503050406030204" pitchFamily="18" charset="0"/>
                      </a:rPr>
                      <m:t>μ</m:t>
                    </m:r>
                    <m:r>
                      <m:rPr>
                        <m:sty m:val="p"/>
                      </m:rPr>
                      <a:rPr lang="en-GB" sz="1200" b="0" i="0" smtClean="0">
                        <a:latin typeface="Cambria Math" panose="02040503050406030204" pitchFamily="18" charset="0"/>
                        <a:ea typeface="Helvetica Neue Light" panose="02000403000000020004" pitchFamily="2" charset="0"/>
                      </a:rPr>
                      <m:t>g</m:t>
                    </m:r>
                    <m:r>
                      <a:rPr lang="en-GB" sz="1200" b="0" i="0" smtClean="0">
                        <a:latin typeface="Cambria Math" panose="02040503050406030204" pitchFamily="18" charset="0"/>
                        <a:ea typeface="Helvetica Neue Light" panose="02000403000000020004" pitchFamily="2" charset="0"/>
                      </a:rPr>
                      <m:t>/</m:t>
                    </m:r>
                    <m:sSup>
                      <m:sSupPr>
                        <m:ctrlPr>
                          <a:rPr lang="en-GB" sz="1200" b="0" smtClean="0">
                            <a:latin typeface="Cambria Math" panose="02040503050406030204" pitchFamily="18" charset="0"/>
                            <a:ea typeface="Helvetica Neue Light" panose="02000403000000020004" pitchFamily="2" charset="0"/>
                          </a:rPr>
                        </m:ctrlPr>
                      </m:sSupPr>
                      <m:e>
                        <m:r>
                          <m:rPr>
                            <m:sty m:val="p"/>
                          </m:rPr>
                          <a:rPr lang="en-GB" sz="1200" b="0" i="0" smtClean="0">
                            <a:latin typeface="Cambria Math" panose="02040503050406030204" pitchFamily="18" charset="0"/>
                            <a:ea typeface="Helvetica Neue Light" panose="02000403000000020004" pitchFamily="2" charset="0"/>
                          </a:rPr>
                          <m:t>m</m:t>
                        </m:r>
                      </m:e>
                      <m:sup>
                        <m:r>
                          <a:rPr lang="en-GB" sz="1200" b="0" i="0" smtClean="0">
                            <a:latin typeface="Cambria Math" panose="02040503050406030204" pitchFamily="18" charset="0"/>
                            <a:ea typeface="Helvetica Neue Light" panose="02000403000000020004" pitchFamily="2" charset="0"/>
                          </a:rPr>
                          <m:t>3</m:t>
                        </m:r>
                      </m:sup>
                    </m:sSup>
                  </m:oMath>
                </a14:m>
                <a:r>
                  <a:rPr lang="en-GB" sz="1200" dirty="0">
                    <a:latin typeface="Helvetica Neue Light" panose="02000403000000020004" pitchFamily="2" charset="0"/>
                    <a:ea typeface="Helvetica Neue Light" panose="02000403000000020004" pitchFamily="2" charset="0"/>
                  </a:rPr>
                  <a:t> (i.e., assumed mean concentration of DEET in households). </a:t>
                </a:r>
                <a:r>
                  <a:rPr lang="en-GB" sz="1200" b="1" dirty="0">
                    <a:latin typeface="Helvetica Neue Light" panose="02000403000000020004" pitchFamily="2" charset="0"/>
                    <a:ea typeface="Helvetica Neue Light" panose="02000403000000020004" pitchFamily="2" charset="0"/>
                  </a:rPr>
                  <a:t>It's used for deriving the scale</a:t>
                </a:r>
                <a:r>
                  <a:rPr lang="en-GB" sz="1200" dirty="0">
                    <a:latin typeface="Helvetica Neue Light" panose="02000403000000020004" pitchFamily="2" charset="0"/>
                    <a:ea typeface="Helvetica Neue Light" panose="02000403000000020004" pitchFamily="2" charset="0"/>
                  </a:rPr>
                  <a:t>.</a:t>
                </a:r>
              </a:p>
              <a:p>
                <a:pPr marL="285750" indent="-285750">
                  <a:buFont typeface="Wingdings" pitchFamily="2" charset="2"/>
                  <a:buChar char="§"/>
                </a:pPr>
                <a:r>
                  <a:rPr lang="en-GB" sz="1200" dirty="0">
                    <a:latin typeface="Helvetica Neue Light" panose="02000403000000020004" pitchFamily="2" charset="0"/>
                    <a:ea typeface="Helvetica Neue Light" panose="02000403000000020004" pitchFamily="2" charset="0"/>
                  </a:rPr>
                  <a:t>The concentrations of DEET in households are positively skewed as a lot of households tend to have low-levels of DEET, where fewer households will have excess amounts of DEET. To capture this pattern, we set </a:t>
                </a:r>
                <a14:m>
                  <m:oMath xmlns:m="http://schemas.openxmlformats.org/officeDocument/2006/math">
                    <m:r>
                      <a:rPr lang="en-GB" sz="1200" i="1" smtClean="0">
                        <a:latin typeface="Cambria Math" panose="02040503050406030204" pitchFamily="18" charset="0"/>
                        <a:ea typeface="Cambria Math" panose="02040503050406030204" pitchFamily="18" charset="0"/>
                      </a:rPr>
                      <m:t>𝛼</m:t>
                    </m:r>
                    <m:r>
                      <a:rPr lang="en-GB" sz="1200" b="0" i="1" smtClean="0">
                        <a:latin typeface="Cambria Math" panose="02040503050406030204" pitchFamily="18" charset="0"/>
                        <a:ea typeface="Cambria Math" panose="02040503050406030204" pitchFamily="18" charset="0"/>
                      </a:rPr>
                      <m:t>=2</m:t>
                    </m:r>
                  </m:oMath>
                </a14:m>
                <a:r>
                  <a:rPr lang="en-GB" sz="1200" dirty="0">
                    <a:latin typeface="Helvetica Neue Light" panose="02000403000000020004" pitchFamily="2" charset="0"/>
                    <a:ea typeface="Helvetica Neue Light" panose="02000403000000020004" pitchFamily="2" charset="0"/>
                  </a:rPr>
                  <a:t> (shape) and use </a:t>
                </a:r>
                <a14:m>
                  <m:oMath xmlns:m="http://schemas.openxmlformats.org/officeDocument/2006/math">
                    <m:r>
                      <a:rPr lang="en-GB" sz="1200" i="1" smtClean="0">
                        <a:latin typeface="Cambria Math" panose="02040503050406030204" pitchFamily="18" charset="0"/>
                        <a:ea typeface="Cambria Math" panose="02040503050406030204" pitchFamily="18" charset="0"/>
                      </a:rPr>
                      <m:t>𝛽</m:t>
                    </m:r>
                    <m:r>
                      <a:rPr lang="en-GB" sz="1200" b="0" i="1" smtClean="0">
                        <a:latin typeface="Cambria Math" panose="02040503050406030204" pitchFamily="18" charset="0"/>
                        <a:ea typeface="Cambria Math" panose="02040503050406030204" pitchFamily="18" charset="0"/>
                      </a:rPr>
                      <m:t>=10</m:t>
                    </m:r>
                  </m:oMath>
                </a14:m>
                <a:r>
                  <a:rPr lang="en-GB" sz="1200" dirty="0">
                    <a:latin typeface="Helvetica Neue Light" panose="02000403000000020004" pitchFamily="2" charset="0"/>
                    <a:ea typeface="Helvetica Neue Light" panose="02000403000000020004" pitchFamily="2" charset="0"/>
                  </a:rPr>
                  <a:t> (scale i.e., </a:t>
                </a:r>
                <a14:m>
                  <m:oMath xmlns:m="http://schemas.openxmlformats.org/officeDocument/2006/math">
                    <m:f>
                      <m:fPr>
                        <m:type m:val="skw"/>
                        <m:ctrlPr>
                          <a:rPr lang="en-GB" sz="1200" i="1" smtClean="0">
                            <a:latin typeface="Cambria Math" panose="02040503050406030204" pitchFamily="18" charset="0"/>
                            <a:ea typeface="Helvetica Neue Light" panose="02000403000000020004" pitchFamily="2" charset="0"/>
                          </a:rPr>
                        </m:ctrlPr>
                      </m:fPr>
                      <m:num>
                        <m:sSub>
                          <m:sSubPr>
                            <m:ctrlPr>
                              <a:rPr lang="en-GB" sz="1200" i="1">
                                <a:latin typeface="Cambria Math" panose="02040503050406030204" pitchFamily="18" charset="0"/>
                                <a:ea typeface="Helvetica Neue Light" panose="02000403000000020004" pitchFamily="2" charset="0"/>
                              </a:rPr>
                            </m:ctrlPr>
                          </m:sSubPr>
                          <m:e>
                            <m:r>
                              <a:rPr lang="en-GB" sz="1200" i="1">
                                <a:latin typeface="Cambria Math" panose="02040503050406030204" pitchFamily="18" charset="0"/>
                                <a:ea typeface="Cambria Math" panose="02040503050406030204" pitchFamily="18" charset="0"/>
                              </a:rPr>
                              <m:t>𝜇</m:t>
                            </m:r>
                          </m:e>
                          <m:sub>
                            <m:r>
                              <a:rPr lang="en-GB" sz="1200" i="1">
                                <a:latin typeface="Cambria Math" panose="02040503050406030204" pitchFamily="18" charset="0"/>
                                <a:ea typeface="Cambria Math" panose="02040503050406030204" pitchFamily="18" charset="0"/>
                              </a:rPr>
                              <m:t>𝐷𝐸𝐸𝑇</m:t>
                            </m:r>
                          </m:sub>
                        </m:sSub>
                      </m:num>
                      <m:den>
                        <m:r>
                          <a:rPr lang="en-GB" sz="1200" i="1">
                            <a:latin typeface="Cambria Math" panose="02040503050406030204" pitchFamily="18" charset="0"/>
                            <a:ea typeface="Cambria Math" panose="02040503050406030204" pitchFamily="18" charset="0"/>
                          </a:rPr>
                          <m:t>𝛼</m:t>
                        </m:r>
                      </m:den>
                    </m:f>
                    <m:r>
                      <a:rPr lang="en-GB" sz="1200" b="0" i="1" smtClean="0">
                        <a:latin typeface="Cambria Math" panose="02040503050406030204" pitchFamily="18" charset="0"/>
                        <a:ea typeface="Helvetica Neue Light" panose="02000403000000020004" pitchFamily="2" charset="0"/>
                      </a:rPr>
                      <m:t>=</m:t>
                    </m:r>
                    <m:f>
                      <m:fPr>
                        <m:type m:val="skw"/>
                        <m:ctrlPr>
                          <a:rPr lang="en-GB" sz="1200" b="0" i="1" smtClean="0">
                            <a:latin typeface="Cambria Math" panose="02040503050406030204" pitchFamily="18" charset="0"/>
                            <a:ea typeface="Helvetica Neue Light" panose="02000403000000020004" pitchFamily="2" charset="0"/>
                          </a:rPr>
                        </m:ctrlPr>
                      </m:fPr>
                      <m:num>
                        <m:r>
                          <a:rPr lang="en-GB" sz="1200" b="0" i="1" smtClean="0">
                            <a:latin typeface="Cambria Math" panose="02040503050406030204" pitchFamily="18" charset="0"/>
                            <a:ea typeface="Helvetica Neue Light" panose="02000403000000020004" pitchFamily="2" charset="0"/>
                          </a:rPr>
                          <m:t>20</m:t>
                        </m:r>
                      </m:num>
                      <m:den>
                        <m:r>
                          <a:rPr lang="en-GB" sz="1200" b="0" i="1" smtClean="0">
                            <a:latin typeface="Cambria Math" panose="02040503050406030204" pitchFamily="18" charset="0"/>
                            <a:ea typeface="Helvetica Neue Light" panose="02000403000000020004" pitchFamily="2" charset="0"/>
                          </a:rPr>
                          <m:t>2</m:t>
                        </m:r>
                      </m:den>
                    </m:f>
                  </m:oMath>
                </a14:m>
                <a:r>
                  <a:rPr lang="en-GB" sz="1200" dirty="0">
                    <a:latin typeface="Helvetica Neue Light" panose="02000403000000020004" pitchFamily="2" charset="0"/>
                    <a:ea typeface="Helvetica Neue Light" panose="02000403000000020004" pitchFamily="2" charset="0"/>
                  </a:rPr>
                  <a:t>) </a:t>
                </a:r>
              </a:p>
              <a:p>
                <a:pPr algn="l"/>
                <a:endParaRPr lang="en-GB" sz="1200" dirty="0">
                  <a:latin typeface="Helvetica Neue Light" panose="02000403000000020004" pitchFamily="2" charset="0"/>
                  <a:ea typeface="Helvetica Neue Light" panose="02000403000000020004" pitchFamily="2" charset="0"/>
                </a:endParaRPr>
              </a:p>
              <a:p>
                <a:pPr algn="l"/>
                <a:r>
                  <a:rPr lang="en-GB" sz="1200" b="1" dirty="0">
                    <a:latin typeface="Helvetica Neue" panose="02000503000000020004" pitchFamily="2" charset="0"/>
                    <a:ea typeface="Helvetica Neue" panose="02000503000000020004" pitchFamily="2" charset="0"/>
                    <a:cs typeface="Helvetica Neue" panose="02000503000000020004" pitchFamily="2" charset="0"/>
                  </a:rPr>
                  <a:t>DATA INPUTS</a:t>
                </a:r>
              </a:p>
              <a:p>
                <a:r>
                  <a:rPr lang="en-GB" sz="1200" dirty="0">
                    <a:latin typeface="Helvetica Neue" panose="02000503000000020004" pitchFamily="2" charset="0"/>
                    <a:ea typeface="Helvetica Neue" panose="02000503000000020004" pitchFamily="2" charset="0"/>
                    <a:cs typeface="Helvetica Neue" panose="02000503000000020004" pitchFamily="2" charset="0"/>
                  </a:rPr>
                  <a:t>DEET</a:t>
                </a:r>
                <a:r>
                  <a:rPr lang="en-GB" sz="12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r>
                      <a:rPr lang="en-GB" sz="1200" b="0" i="1" smtClean="0">
                        <a:latin typeface="Cambria Math" panose="02040503050406030204" pitchFamily="18" charset="0"/>
                        <a:ea typeface="Helvetica Neue Light" panose="02000403000000020004" pitchFamily="2" charset="0"/>
                      </a:rPr>
                      <m:t>=</m:t>
                    </m:r>
                  </m:oMath>
                </a14:m>
                <a:r>
                  <a:rPr lang="en-GB" sz="1200" dirty="0">
                    <a:latin typeface="Helvetica Neue Light" panose="02000403000000020004" pitchFamily="2" charset="0"/>
                    <a:ea typeface="Helvetica Neue Light" panose="02000403000000020004" pitchFamily="2" charset="0"/>
                  </a:rPr>
                  <a:t> concentrations ranging from 0.0 to 200.0</a:t>
                </a:r>
                <a14:m>
                  <m:oMath xmlns:m="http://schemas.openxmlformats.org/officeDocument/2006/math">
                    <m:r>
                      <m:rPr>
                        <m:sty m:val="p"/>
                      </m:rPr>
                      <a:rPr lang="en-GB" sz="1200">
                        <a:latin typeface="Cambria Math" panose="02040503050406030204" pitchFamily="18" charset="0"/>
                        <a:ea typeface="Cambria Math" panose="02040503050406030204" pitchFamily="18" charset="0"/>
                      </a:rPr>
                      <m:t>μ</m:t>
                    </m:r>
                    <m:r>
                      <m:rPr>
                        <m:sty m:val="p"/>
                      </m:rPr>
                      <a:rPr lang="en-GB" sz="1200">
                        <a:latin typeface="Cambria Math" panose="02040503050406030204" pitchFamily="18" charset="0"/>
                        <a:ea typeface="Helvetica Neue Light" panose="02000403000000020004" pitchFamily="2" charset="0"/>
                      </a:rPr>
                      <m:t>g</m:t>
                    </m:r>
                    <m:r>
                      <a:rPr lang="en-GB" sz="1200">
                        <a:latin typeface="Cambria Math" panose="02040503050406030204" pitchFamily="18" charset="0"/>
                        <a:ea typeface="Helvetica Neue Light" panose="02000403000000020004" pitchFamily="2" charset="0"/>
                      </a:rPr>
                      <m:t>/</m:t>
                    </m:r>
                    <m:sSup>
                      <m:sSupPr>
                        <m:ctrlPr>
                          <a:rPr lang="en-GB" sz="1200" i="1">
                            <a:latin typeface="Cambria Math" panose="02040503050406030204" pitchFamily="18" charset="0"/>
                            <a:ea typeface="Helvetica Neue Light" panose="02000403000000020004" pitchFamily="2" charset="0"/>
                          </a:rPr>
                        </m:ctrlPr>
                      </m:sSupPr>
                      <m:e>
                        <m:r>
                          <m:rPr>
                            <m:sty m:val="p"/>
                          </m:rPr>
                          <a:rPr lang="en-GB" sz="1200">
                            <a:latin typeface="Cambria Math" panose="02040503050406030204" pitchFamily="18" charset="0"/>
                            <a:ea typeface="Helvetica Neue Light" panose="02000403000000020004" pitchFamily="2" charset="0"/>
                          </a:rPr>
                          <m:t>m</m:t>
                        </m:r>
                      </m:e>
                      <m:sup>
                        <m:r>
                          <a:rPr lang="en-GB" sz="1200">
                            <a:latin typeface="Cambria Math" panose="02040503050406030204" pitchFamily="18" charset="0"/>
                            <a:ea typeface="Helvetica Neue Light" panose="02000403000000020004" pitchFamily="2" charset="0"/>
                          </a:rPr>
                          <m:t>3</m:t>
                        </m:r>
                      </m:sup>
                    </m:sSup>
                  </m:oMath>
                </a14:m>
                <a:r>
                  <a:rPr lang="en-GB" sz="1200" dirty="0">
                    <a:latin typeface="Helvetica Neue Light" panose="02000403000000020004" pitchFamily="2" charset="0"/>
                    <a:ea typeface="Helvetica Neue Light" panose="02000403000000020004" pitchFamily="2" charset="0"/>
                  </a:rPr>
                  <a:t>  (at increments of 0.1, so </a:t>
                </a:r>
              </a:p>
              <a:p>
                <a:pPr algn="l"/>
                <a:r>
                  <a:rPr lang="en-GB" sz="1200" b="1" u="sng" dirty="0">
                    <a:solidFill>
                      <a:srgbClr val="FF0000"/>
                    </a:solidFill>
                    <a:latin typeface="Helvetica Neue Light" panose="02000403000000020004" pitchFamily="2" charset="0"/>
                    <a:ea typeface="Helvetica Neue Light" panose="02000403000000020004" pitchFamily="2" charset="0"/>
                  </a:rPr>
                  <a:t>0.0, 0.1, 0.2… 199.8, 199.9 and 200.0</a:t>
                </a:r>
                <a:r>
                  <a:rPr lang="en-GB" sz="1200" dirty="0">
                    <a:latin typeface="Helvetica Neue Light" panose="02000403000000020004" pitchFamily="2" charset="0"/>
                    <a:ea typeface="Helvetica Neue Light" panose="02000403000000020004" pitchFamily="2" charset="0"/>
                  </a:rPr>
                  <a:t>)</a:t>
                </a:r>
              </a:p>
            </p:txBody>
          </p:sp>
        </mc:Choice>
        <mc:Fallback>
          <p:sp>
            <p:nvSpPr>
              <p:cNvPr id="9" name="TextBox 8">
                <a:extLst>
                  <a:ext uri="{FF2B5EF4-FFF2-40B4-BE49-F238E27FC236}">
                    <a16:creationId xmlns:a16="http://schemas.microsoft.com/office/drawing/2014/main" id="{11FA2DD3-45D7-9247-D26F-6A39EEC93813}"/>
                  </a:ext>
                </a:extLst>
              </p:cNvPr>
              <p:cNvSpPr txBox="1">
                <a:spLocks noRot="1" noChangeAspect="1" noMove="1" noResize="1" noEditPoints="1" noAdjustHandles="1" noChangeArrowheads="1" noChangeShapeType="1" noTextEdit="1"/>
              </p:cNvSpPr>
              <p:nvPr/>
            </p:nvSpPr>
            <p:spPr>
              <a:xfrm>
                <a:off x="154003" y="1719502"/>
                <a:ext cx="7786839" cy="1754326"/>
              </a:xfrm>
              <a:prstGeom prst="rect">
                <a:avLst/>
              </a:prstGeom>
              <a:blipFill>
                <a:blip r:embed="rId5"/>
                <a:stretch>
                  <a:fillRect b="-1439"/>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618C8717-9616-6EC1-326B-1620DCC00904}"/>
              </a:ext>
            </a:extLst>
          </p:cNvPr>
          <p:cNvCxnSpPr>
            <a:cxnSpLocks/>
          </p:cNvCxnSpPr>
          <p:nvPr/>
        </p:nvCxnSpPr>
        <p:spPr>
          <a:xfrm>
            <a:off x="771018" y="3473828"/>
            <a:ext cx="0" cy="66709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B1AFE74-CCF6-8181-D464-646F1CBD4C86}"/>
              </a:ext>
            </a:extLst>
          </p:cNvPr>
          <p:cNvSpPr txBox="1"/>
          <p:nvPr/>
        </p:nvSpPr>
        <p:spPr>
          <a:xfrm>
            <a:off x="771018" y="3583408"/>
            <a:ext cx="5644703" cy="276999"/>
          </a:xfrm>
          <a:prstGeom prst="rect">
            <a:avLst/>
          </a:prstGeom>
          <a:noFill/>
        </p:spPr>
        <p:txBody>
          <a:bodyPr wrap="square" rtlCol="0">
            <a:spAutoFit/>
          </a:bodyPr>
          <a:lstStyle/>
          <a:p>
            <a:r>
              <a:rPr lang="en-GB" sz="1200" dirty="0">
                <a:latin typeface="Helvetica" pitchFamily="2" charset="0"/>
              </a:rPr>
              <a:t>Each value in this range is inserted into this formula to get a plausibility value.</a:t>
            </a:r>
          </a:p>
        </p:txBody>
      </p:sp>
      <p:cxnSp>
        <p:nvCxnSpPr>
          <p:cNvPr id="13" name="Straight Arrow Connector 12">
            <a:extLst>
              <a:ext uri="{FF2B5EF4-FFF2-40B4-BE49-F238E27FC236}">
                <a16:creationId xmlns:a16="http://schemas.microsoft.com/office/drawing/2014/main" id="{1C5DD210-5FDC-44D8-8BAC-2B59AA2892E0}"/>
              </a:ext>
            </a:extLst>
          </p:cNvPr>
          <p:cNvCxnSpPr>
            <a:cxnSpLocks/>
          </p:cNvCxnSpPr>
          <p:nvPr/>
        </p:nvCxnSpPr>
        <p:spPr>
          <a:xfrm>
            <a:off x="4655728" y="4305887"/>
            <a:ext cx="252471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5AB9FB-E832-946A-FD8A-B719FE28E4A1}"/>
              </a:ext>
            </a:extLst>
          </p:cNvPr>
          <p:cNvSpPr txBox="1"/>
          <p:nvPr/>
        </p:nvSpPr>
        <p:spPr>
          <a:xfrm>
            <a:off x="4810279" y="4328458"/>
            <a:ext cx="2206053" cy="338554"/>
          </a:xfrm>
          <a:prstGeom prst="rect">
            <a:avLst/>
          </a:prstGeom>
          <a:noFill/>
        </p:spPr>
        <p:txBody>
          <a:bodyPr wrap="square" rtlCol="0">
            <a:spAutoFit/>
          </a:bodyPr>
          <a:lstStyle/>
          <a:p>
            <a:r>
              <a:rPr lang="en-GB" sz="1600" dirty="0">
                <a:latin typeface="Helvetica" pitchFamily="2" charset="0"/>
              </a:rPr>
              <a:t>It generates this curve</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76B1158-1CA5-AB83-F75F-C444ABF14EB0}"/>
                  </a:ext>
                </a:extLst>
              </p:cNvPr>
              <p:cNvSpPr txBox="1"/>
              <p:nvPr/>
            </p:nvSpPr>
            <p:spPr>
              <a:xfrm>
                <a:off x="84987" y="5201442"/>
                <a:ext cx="7218301" cy="1200329"/>
              </a:xfrm>
              <a:prstGeom prst="rect">
                <a:avLst/>
              </a:prstGeom>
              <a:solidFill>
                <a:schemeClr val="accent1">
                  <a:lumMod val="60000"/>
                  <a:lumOff val="40000"/>
                </a:schemeClr>
              </a:solidFill>
              <a:ln>
                <a:solidFill>
                  <a:schemeClr val="accent1"/>
                </a:solidFill>
              </a:ln>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We can estimate how plausible it is for DEET levels from the average of 20 </a:t>
                </a:r>
                <a14:m>
                  <m:oMath xmlns:m="http://schemas.openxmlformats.org/officeDocument/2006/math">
                    <m:r>
                      <m:rPr>
                        <m:sty m:val="p"/>
                      </m:rPr>
                      <a:rPr lang="en-GB" sz="1200">
                        <a:latin typeface="Cambria Math" panose="02040503050406030204" pitchFamily="18" charset="0"/>
                        <a:ea typeface="Cambria Math" panose="02040503050406030204" pitchFamily="18" charset="0"/>
                      </a:rPr>
                      <m:t>μ</m:t>
                    </m:r>
                    <m:r>
                      <m:rPr>
                        <m:sty m:val="p"/>
                      </m:rPr>
                      <a:rPr lang="en-GB" sz="1200">
                        <a:latin typeface="Cambria Math" panose="02040503050406030204" pitchFamily="18" charset="0"/>
                        <a:ea typeface="Helvetica Neue Light" panose="02000403000000020004" pitchFamily="2" charset="0"/>
                      </a:rPr>
                      <m:t>g</m:t>
                    </m:r>
                    <m:r>
                      <a:rPr lang="en-GB" sz="1200">
                        <a:latin typeface="Cambria Math" panose="02040503050406030204" pitchFamily="18" charset="0"/>
                        <a:ea typeface="Helvetica Neue Light" panose="02000403000000020004" pitchFamily="2" charset="0"/>
                      </a:rPr>
                      <m:t>/</m:t>
                    </m:r>
                    <m:sSup>
                      <m:sSupPr>
                        <m:ctrlPr>
                          <a:rPr lang="en-GB" sz="1200" i="1">
                            <a:latin typeface="Cambria Math" panose="02040503050406030204" pitchFamily="18" charset="0"/>
                            <a:ea typeface="Helvetica Neue Light" panose="02000403000000020004" pitchFamily="2" charset="0"/>
                          </a:rPr>
                        </m:ctrlPr>
                      </m:sSupPr>
                      <m:e>
                        <m:r>
                          <m:rPr>
                            <m:sty m:val="p"/>
                          </m:rPr>
                          <a:rPr lang="en-GB" sz="1200">
                            <a:latin typeface="Cambria Math" panose="02040503050406030204" pitchFamily="18" charset="0"/>
                            <a:ea typeface="Helvetica Neue Light" panose="02000403000000020004" pitchFamily="2" charset="0"/>
                          </a:rPr>
                          <m:t>m</m:t>
                        </m:r>
                      </m:e>
                      <m:sup>
                        <m:r>
                          <a:rPr lang="en-GB" sz="1200">
                            <a:latin typeface="Cambria Math" panose="02040503050406030204" pitchFamily="18" charset="0"/>
                            <a:ea typeface="Helvetica Neue Light" panose="02000403000000020004" pitchFamily="2" charset="0"/>
                          </a:rPr>
                          <m:t>3</m:t>
                        </m:r>
                      </m:sup>
                    </m:sSup>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This corresponds to modal value of 10 </a:t>
                </a:r>
                <a14:m>
                  <m:oMath xmlns:m="http://schemas.openxmlformats.org/officeDocument/2006/math">
                    <m:r>
                      <m:rPr>
                        <m:sty m:val="p"/>
                      </m:rPr>
                      <a:rPr lang="en-GB" sz="1200">
                        <a:latin typeface="Cambria Math" panose="02040503050406030204" pitchFamily="18" charset="0"/>
                        <a:ea typeface="Cambria Math" panose="02040503050406030204" pitchFamily="18" charset="0"/>
                      </a:rPr>
                      <m:t>μ</m:t>
                    </m:r>
                    <m:r>
                      <m:rPr>
                        <m:sty m:val="p"/>
                      </m:rPr>
                      <a:rPr lang="en-GB" sz="1200">
                        <a:latin typeface="Cambria Math" panose="02040503050406030204" pitchFamily="18" charset="0"/>
                        <a:ea typeface="Helvetica Neue Light" panose="02000403000000020004" pitchFamily="2" charset="0"/>
                      </a:rPr>
                      <m:t>g</m:t>
                    </m:r>
                    <m:r>
                      <a:rPr lang="en-GB" sz="1200">
                        <a:latin typeface="Cambria Math" panose="02040503050406030204" pitchFamily="18" charset="0"/>
                        <a:ea typeface="Helvetica Neue Light" panose="02000403000000020004" pitchFamily="2" charset="0"/>
                      </a:rPr>
                      <m:t>/</m:t>
                    </m:r>
                    <m:sSup>
                      <m:sSupPr>
                        <m:ctrlPr>
                          <a:rPr lang="en-GB" sz="1200" i="1">
                            <a:latin typeface="Cambria Math" panose="02040503050406030204" pitchFamily="18" charset="0"/>
                            <a:ea typeface="Helvetica Neue Light" panose="02000403000000020004" pitchFamily="2" charset="0"/>
                          </a:rPr>
                        </m:ctrlPr>
                      </m:sSupPr>
                      <m:e>
                        <m:r>
                          <m:rPr>
                            <m:sty m:val="p"/>
                          </m:rPr>
                          <a:rPr lang="en-GB" sz="1200">
                            <a:latin typeface="Cambria Math" panose="02040503050406030204" pitchFamily="18" charset="0"/>
                            <a:ea typeface="Helvetica Neue Light" panose="02000403000000020004" pitchFamily="2" charset="0"/>
                          </a:rPr>
                          <m:t>m</m:t>
                        </m:r>
                      </m:e>
                      <m:sup>
                        <m:r>
                          <a:rPr lang="en-GB" sz="1200">
                            <a:latin typeface="Cambria Math" panose="02040503050406030204" pitchFamily="18" charset="0"/>
                            <a:ea typeface="Helvetica Neue Light" panose="02000403000000020004" pitchFamily="2" charset="0"/>
                          </a:rPr>
                          <m:t>3</m:t>
                        </m:r>
                      </m:sup>
                    </m:sSup>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(i.e., plausibility is 0.03678) which represents the likelihood of DEET being 10 </a:t>
                </a:r>
                <a14:m>
                  <m:oMath xmlns:m="http://schemas.openxmlformats.org/officeDocument/2006/math">
                    <m:r>
                      <m:rPr>
                        <m:sty m:val="p"/>
                      </m:rPr>
                      <a:rPr lang="en-GB" sz="1200">
                        <a:latin typeface="Cambria Math" panose="02040503050406030204" pitchFamily="18" charset="0"/>
                        <a:ea typeface="Cambria Math" panose="02040503050406030204" pitchFamily="18" charset="0"/>
                      </a:rPr>
                      <m:t>μ</m:t>
                    </m:r>
                    <m:r>
                      <m:rPr>
                        <m:sty m:val="p"/>
                      </m:rPr>
                      <a:rPr lang="en-GB" sz="1200">
                        <a:latin typeface="Cambria Math" panose="02040503050406030204" pitchFamily="18" charset="0"/>
                        <a:ea typeface="Helvetica Neue Light" panose="02000403000000020004" pitchFamily="2" charset="0"/>
                      </a:rPr>
                      <m:t>g</m:t>
                    </m:r>
                    <m:r>
                      <a:rPr lang="en-GB" sz="1200">
                        <a:latin typeface="Cambria Math" panose="02040503050406030204" pitchFamily="18" charset="0"/>
                        <a:ea typeface="Helvetica Neue Light" panose="02000403000000020004" pitchFamily="2" charset="0"/>
                      </a:rPr>
                      <m:t>/</m:t>
                    </m:r>
                    <m:sSup>
                      <m:sSupPr>
                        <m:ctrlPr>
                          <a:rPr lang="en-GB" sz="1200" i="1">
                            <a:latin typeface="Cambria Math" panose="02040503050406030204" pitchFamily="18" charset="0"/>
                            <a:ea typeface="Helvetica Neue Light" panose="02000403000000020004" pitchFamily="2" charset="0"/>
                          </a:rPr>
                        </m:ctrlPr>
                      </m:sSupPr>
                      <m:e>
                        <m:r>
                          <m:rPr>
                            <m:sty m:val="p"/>
                          </m:rPr>
                          <a:rPr lang="en-GB" sz="1200">
                            <a:latin typeface="Cambria Math" panose="02040503050406030204" pitchFamily="18" charset="0"/>
                            <a:ea typeface="Helvetica Neue Light" panose="02000403000000020004" pitchFamily="2" charset="0"/>
                          </a:rPr>
                          <m:t>m</m:t>
                        </m:r>
                      </m:e>
                      <m:sup>
                        <m:r>
                          <a:rPr lang="en-GB" sz="1200">
                            <a:latin typeface="Cambria Math" panose="02040503050406030204" pitchFamily="18" charset="0"/>
                            <a:ea typeface="Helvetica Neue Light" panose="02000403000000020004" pitchFamily="2" charset="0"/>
                          </a:rPr>
                          <m:t>3</m:t>
                        </m:r>
                      </m:sup>
                    </m:sSup>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relative to all other values in the distribution.</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 probability of DEET levels not exceeding 50 </a:t>
                </a:r>
                <a14:m>
                  <m:oMath xmlns:m="http://schemas.openxmlformats.org/officeDocument/2006/math">
                    <m:r>
                      <m:rPr>
                        <m:sty m:val="p"/>
                      </m:rPr>
                      <a:rPr lang="en-GB" sz="1200">
                        <a:latin typeface="Cambria Math" panose="02040503050406030204" pitchFamily="18" charset="0"/>
                        <a:ea typeface="Cambria Math" panose="02040503050406030204" pitchFamily="18" charset="0"/>
                      </a:rPr>
                      <m:t>μ</m:t>
                    </m:r>
                    <m:r>
                      <m:rPr>
                        <m:sty m:val="p"/>
                      </m:rPr>
                      <a:rPr lang="en-GB" sz="1200">
                        <a:latin typeface="Cambria Math" panose="02040503050406030204" pitchFamily="18" charset="0"/>
                        <a:ea typeface="Helvetica Neue Light" panose="02000403000000020004" pitchFamily="2" charset="0"/>
                      </a:rPr>
                      <m:t>g</m:t>
                    </m:r>
                    <m:r>
                      <a:rPr lang="en-GB" sz="1200">
                        <a:latin typeface="Cambria Math" panose="02040503050406030204" pitchFamily="18" charset="0"/>
                        <a:ea typeface="Helvetica Neue Light" panose="02000403000000020004" pitchFamily="2" charset="0"/>
                      </a:rPr>
                      <m:t>/</m:t>
                    </m:r>
                    <m:sSup>
                      <m:sSupPr>
                        <m:ctrlPr>
                          <a:rPr lang="en-GB" sz="1200" i="1">
                            <a:latin typeface="Cambria Math" panose="02040503050406030204" pitchFamily="18" charset="0"/>
                            <a:ea typeface="Helvetica Neue Light" panose="02000403000000020004" pitchFamily="2" charset="0"/>
                          </a:rPr>
                        </m:ctrlPr>
                      </m:sSupPr>
                      <m:e>
                        <m:r>
                          <m:rPr>
                            <m:sty m:val="p"/>
                          </m:rPr>
                          <a:rPr lang="en-GB" sz="1200">
                            <a:latin typeface="Cambria Math" panose="02040503050406030204" pitchFamily="18" charset="0"/>
                            <a:ea typeface="Helvetica Neue Light" panose="02000403000000020004" pitchFamily="2" charset="0"/>
                          </a:rPr>
                          <m:t>m</m:t>
                        </m:r>
                      </m:e>
                      <m:sup>
                        <m:r>
                          <a:rPr lang="en-GB" sz="1200">
                            <a:latin typeface="Cambria Math" panose="02040503050406030204" pitchFamily="18" charset="0"/>
                            <a:ea typeface="Helvetica Neue Light" panose="02000403000000020004" pitchFamily="2" charset="0"/>
                          </a:rPr>
                          <m:t>3</m:t>
                        </m:r>
                      </m:sup>
                    </m:sSup>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in households is 0.9596 (95.96%). The probability that DEET levels exceeds this threshold in households is  0.0404 (4.04%). </a:t>
                </a:r>
              </a:p>
            </p:txBody>
          </p:sp>
        </mc:Choice>
        <mc:Fallback>
          <p:sp>
            <p:nvSpPr>
              <p:cNvPr id="19" name="TextBox 18">
                <a:extLst>
                  <a:ext uri="{FF2B5EF4-FFF2-40B4-BE49-F238E27FC236}">
                    <a16:creationId xmlns:a16="http://schemas.microsoft.com/office/drawing/2014/main" id="{276B1158-1CA5-AB83-F75F-C444ABF14EB0}"/>
                  </a:ext>
                </a:extLst>
              </p:cNvPr>
              <p:cNvSpPr txBox="1">
                <a:spLocks noRot="1" noChangeAspect="1" noMove="1" noResize="1" noEditPoints="1" noAdjustHandles="1" noChangeArrowheads="1" noChangeShapeType="1" noTextEdit="1"/>
              </p:cNvSpPr>
              <p:nvPr/>
            </p:nvSpPr>
            <p:spPr>
              <a:xfrm>
                <a:off x="84987" y="5201442"/>
                <a:ext cx="7218301" cy="1200329"/>
              </a:xfrm>
              <a:prstGeom prst="rect">
                <a:avLst/>
              </a:prstGeom>
              <a:blipFill>
                <a:blip r:embed="rId6"/>
                <a:stretch>
                  <a:fillRect b="-3093"/>
                </a:stretch>
              </a:blipFill>
              <a:ln>
                <a:solidFill>
                  <a:schemeClr val="accent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649DB57-51EB-55B2-5936-F80A61A52FC8}"/>
                  </a:ext>
                </a:extLst>
              </p:cNvPr>
              <p:cNvSpPr txBox="1"/>
              <p:nvPr/>
            </p:nvSpPr>
            <p:spPr>
              <a:xfrm>
                <a:off x="9834113" y="5518819"/>
                <a:ext cx="1762945" cy="646331"/>
              </a:xfrm>
              <a:prstGeom prst="rect">
                <a:avLst/>
              </a:prstGeom>
              <a:noFill/>
            </p:spPr>
            <p:txBody>
              <a:bodyPr wrap="square" rtlCol="0">
                <a:spAutoFit/>
              </a:bodyPr>
              <a:lstStyle/>
              <a:p>
                <a:r>
                  <a:rPr lang="en-GB" sz="900" dirty="0"/>
                  <a:t>Red portion under this curve is the “</a:t>
                </a:r>
                <a:r>
                  <a:rPr lang="en-GB" sz="900" b="1" u="sng" dirty="0"/>
                  <a:t>Exceedance probability</a:t>
                </a:r>
                <a:r>
                  <a:rPr lang="en-GB" sz="900" dirty="0"/>
                  <a:t>”</a:t>
                </a:r>
              </a:p>
              <a:p>
                <a:endParaRPr lang="en-GB" sz="900" b="1" dirty="0">
                  <a:latin typeface="Segoe UI" panose="020B0502040204020203" pitchFamily="34" charset="0"/>
                  <a:cs typeface="Segoe UI" panose="020B0502040204020203" pitchFamily="34" charset="0"/>
                </a:endParaRPr>
              </a:p>
              <a:p>
                <a:r>
                  <a:rPr lang="en-GB" sz="900" b="1" dirty="0">
                    <a:latin typeface="Segoe UI" panose="020B0502040204020203" pitchFamily="34" charset="0"/>
                    <a:cs typeface="Segoe UI" panose="020B0502040204020203" pitchFamily="34" charset="0"/>
                  </a:rPr>
                  <a:t>Pr(DEET&gt;50</a:t>
                </a:r>
                <a14:m>
                  <m:oMath xmlns:m="http://schemas.openxmlformats.org/officeDocument/2006/math">
                    <m:r>
                      <a:rPr lang="en-GB" sz="900" b="1" i="1">
                        <a:latin typeface="Cambria Math" panose="02040503050406030204" pitchFamily="18" charset="0"/>
                        <a:ea typeface="Cambria Math" panose="02040503050406030204" pitchFamily="18" charset="0"/>
                      </a:rPr>
                      <m:t>𝛍</m:t>
                    </m:r>
                    <m:r>
                      <a:rPr lang="en-GB" sz="900" b="1" i="1">
                        <a:latin typeface="Cambria Math" panose="02040503050406030204" pitchFamily="18" charset="0"/>
                        <a:ea typeface="Helvetica Neue Light" panose="02000403000000020004" pitchFamily="2" charset="0"/>
                      </a:rPr>
                      <m:t>𝐠</m:t>
                    </m:r>
                    <m:r>
                      <a:rPr lang="en-GB" sz="900" b="1">
                        <a:latin typeface="Cambria Math" panose="02040503050406030204" pitchFamily="18" charset="0"/>
                        <a:ea typeface="Helvetica Neue Light" panose="02000403000000020004" pitchFamily="2" charset="0"/>
                      </a:rPr>
                      <m:t>/</m:t>
                    </m:r>
                    <m:sSup>
                      <m:sSupPr>
                        <m:ctrlPr>
                          <a:rPr lang="en-GB" sz="900" b="1" i="1">
                            <a:latin typeface="Cambria Math" panose="02040503050406030204" pitchFamily="18" charset="0"/>
                            <a:ea typeface="Helvetica Neue Light" panose="02000403000000020004" pitchFamily="2" charset="0"/>
                          </a:rPr>
                        </m:ctrlPr>
                      </m:sSupPr>
                      <m:e>
                        <m:r>
                          <a:rPr lang="en-GB" sz="900" b="1" i="1">
                            <a:latin typeface="Cambria Math" panose="02040503050406030204" pitchFamily="18" charset="0"/>
                            <a:ea typeface="Helvetica Neue Light" panose="02000403000000020004" pitchFamily="2" charset="0"/>
                          </a:rPr>
                          <m:t>𝒎</m:t>
                        </m:r>
                      </m:e>
                      <m:sup>
                        <m:r>
                          <a:rPr lang="en-GB" sz="900" b="1" i="1">
                            <a:latin typeface="Cambria Math" panose="02040503050406030204" pitchFamily="18" charset="0"/>
                            <a:ea typeface="Helvetica Neue Light" panose="02000403000000020004" pitchFamily="2" charset="0"/>
                          </a:rPr>
                          <m:t>𝟑</m:t>
                        </m:r>
                      </m:sup>
                    </m:sSup>
                  </m:oMath>
                </a14:m>
                <a:r>
                  <a:rPr lang="en-GB" sz="900" b="1" dirty="0">
                    <a:latin typeface="Segoe UI" panose="020B0502040204020203" pitchFamily="34" charset="0"/>
                    <a:cs typeface="Segoe UI" panose="020B0502040204020203" pitchFamily="34" charset="0"/>
                  </a:rPr>
                  <a:t>) = 4.04%</a:t>
                </a:r>
                <a:endParaRPr lang="en-GB" sz="900" b="1" dirty="0"/>
              </a:p>
            </p:txBody>
          </p:sp>
        </mc:Choice>
        <mc:Fallback>
          <p:sp>
            <p:nvSpPr>
              <p:cNvPr id="22" name="TextBox 21">
                <a:extLst>
                  <a:ext uri="{FF2B5EF4-FFF2-40B4-BE49-F238E27FC236}">
                    <a16:creationId xmlns:a16="http://schemas.microsoft.com/office/drawing/2014/main" id="{6649DB57-51EB-55B2-5936-F80A61A52FC8}"/>
                  </a:ext>
                </a:extLst>
              </p:cNvPr>
              <p:cNvSpPr txBox="1">
                <a:spLocks noRot="1" noChangeAspect="1" noMove="1" noResize="1" noEditPoints="1" noAdjustHandles="1" noChangeArrowheads="1" noChangeShapeType="1" noTextEdit="1"/>
              </p:cNvSpPr>
              <p:nvPr/>
            </p:nvSpPr>
            <p:spPr>
              <a:xfrm>
                <a:off x="9834113" y="5518819"/>
                <a:ext cx="1762945" cy="646331"/>
              </a:xfrm>
              <a:prstGeom prst="rect">
                <a:avLst/>
              </a:prstGeom>
              <a:blipFill>
                <a:blip r:embed="rId7"/>
                <a:stretch>
                  <a:fillRect b="-192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A1DB502-DFE4-9FB3-0ADC-CB2C2FA5F861}"/>
                  </a:ext>
                </a:extLst>
              </p:cNvPr>
              <p:cNvSpPr txBox="1"/>
              <p:nvPr/>
            </p:nvSpPr>
            <p:spPr>
              <a:xfrm>
                <a:off x="8088513" y="4924244"/>
                <a:ext cx="1944008" cy="646331"/>
              </a:xfrm>
              <a:prstGeom prst="rect">
                <a:avLst/>
              </a:prstGeom>
              <a:noFill/>
            </p:spPr>
            <p:txBody>
              <a:bodyPr wrap="square" rtlCol="0">
                <a:spAutoFit/>
              </a:bodyPr>
              <a:lstStyle/>
              <a:p>
                <a:r>
                  <a:rPr lang="en-GB" sz="900" dirty="0"/>
                  <a:t>White portion under this curve is the “</a:t>
                </a:r>
                <a:r>
                  <a:rPr lang="en-GB" sz="900" b="1" u="sng" dirty="0"/>
                  <a:t>Cumulative probability</a:t>
                </a:r>
                <a:r>
                  <a:rPr lang="en-GB" sz="900" dirty="0"/>
                  <a:t>”</a:t>
                </a:r>
              </a:p>
              <a:p>
                <a:endParaRPr lang="en-GB" sz="900" b="1" dirty="0">
                  <a:latin typeface="Segoe UI" panose="020B0502040204020203" pitchFamily="34" charset="0"/>
                  <a:cs typeface="Segoe UI" panose="020B0502040204020203" pitchFamily="34" charset="0"/>
                </a:endParaRPr>
              </a:p>
              <a:p>
                <a:r>
                  <a:rPr lang="en-GB" sz="900" b="1" dirty="0">
                    <a:latin typeface="Segoe UI" panose="020B0502040204020203" pitchFamily="34" charset="0"/>
                    <a:cs typeface="Segoe UI" panose="020B0502040204020203" pitchFamily="34" charset="0"/>
                  </a:rPr>
                  <a:t>Pr(DEET</a:t>
                </a:r>
                <a14:m>
                  <m:oMath xmlns:m="http://schemas.openxmlformats.org/officeDocument/2006/math">
                    <m:r>
                      <a:rPr lang="en-GB" sz="900" b="1"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sz="900" b="1" dirty="0">
                    <a:latin typeface="Segoe UI" panose="020B0502040204020203" pitchFamily="34" charset="0"/>
                    <a:cs typeface="Segoe UI" panose="020B0502040204020203" pitchFamily="34" charset="0"/>
                  </a:rPr>
                  <a:t> 50</a:t>
                </a:r>
                <a14:m>
                  <m:oMath xmlns:m="http://schemas.openxmlformats.org/officeDocument/2006/math">
                    <m:r>
                      <a:rPr lang="en-GB" sz="900" b="1" i="1">
                        <a:latin typeface="Cambria Math" panose="02040503050406030204" pitchFamily="18" charset="0"/>
                        <a:ea typeface="Cambria Math" panose="02040503050406030204" pitchFamily="18" charset="0"/>
                      </a:rPr>
                      <m:t>𝛍</m:t>
                    </m:r>
                    <m:r>
                      <a:rPr lang="en-GB" sz="900" b="1" i="1">
                        <a:latin typeface="Cambria Math" panose="02040503050406030204" pitchFamily="18" charset="0"/>
                        <a:ea typeface="Helvetica Neue Light" panose="02000403000000020004" pitchFamily="2" charset="0"/>
                      </a:rPr>
                      <m:t>𝐠</m:t>
                    </m:r>
                    <m:r>
                      <a:rPr lang="en-GB" sz="900" b="1">
                        <a:latin typeface="Cambria Math" panose="02040503050406030204" pitchFamily="18" charset="0"/>
                        <a:ea typeface="Helvetica Neue Light" panose="02000403000000020004" pitchFamily="2" charset="0"/>
                      </a:rPr>
                      <m:t>/</m:t>
                    </m:r>
                    <m:sSup>
                      <m:sSupPr>
                        <m:ctrlPr>
                          <a:rPr lang="en-GB" sz="900" b="1" i="1">
                            <a:latin typeface="Cambria Math" panose="02040503050406030204" pitchFamily="18" charset="0"/>
                            <a:ea typeface="Helvetica Neue Light" panose="02000403000000020004" pitchFamily="2" charset="0"/>
                          </a:rPr>
                        </m:ctrlPr>
                      </m:sSupPr>
                      <m:e>
                        <m:r>
                          <a:rPr lang="en-GB" sz="900" b="1" i="1">
                            <a:latin typeface="Cambria Math" panose="02040503050406030204" pitchFamily="18" charset="0"/>
                            <a:ea typeface="Helvetica Neue Light" panose="02000403000000020004" pitchFamily="2" charset="0"/>
                          </a:rPr>
                          <m:t>𝒎</m:t>
                        </m:r>
                      </m:e>
                      <m:sup>
                        <m:r>
                          <a:rPr lang="en-GB" sz="900" b="1" i="1">
                            <a:latin typeface="Cambria Math" panose="02040503050406030204" pitchFamily="18" charset="0"/>
                            <a:ea typeface="Helvetica Neue Light" panose="02000403000000020004" pitchFamily="2" charset="0"/>
                          </a:rPr>
                          <m:t>𝟑</m:t>
                        </m:r>
                      </m:sup>
                    </m:sSup>
                  </m:oMath>
                </a14:m>
                <a:r>
                  <a:rPr lang="en-GB" sz="900" b="1" dirty="0">
                    <a:latin typeface="Segoe UI" panose="020B0502040204020203" pitchFamily="34" charset="0"/>
                    <a:cs typeface="Segoe UI" panose="020B0502040204020203" pitchFamily="34" charset="0"/>
                  </a:rPr>
                  <a:t>) = 95.96%</a:t>
                </a:r>
                <a:endParaRPr lang="en-GB" sz="900" b="1" dirty="0"/>
              </a:p>
            </p:txBody>
          </p:sp>
        </mc:Choice>
        <mc:Fallback>
          <p:sp>
            <p:nvSpPr>
              <p:cNvPr id="23" name="TextBox 22">
                <a:extLst>
                  <a:ext uri="{FF2B5EF4-FFF2-40B4-BE49-F238E27FC236}">
                    <a16:creationId xmlns:a16="http://schemas.microsoft.com/office/drawing/2014/main" id="{BA1DB502-DFE4-9FB3-0ADC-CB2C2FA5F861}"/>
                  </a:ext>
                </a:extLst>
              </p:cNvPr>
              <p:cNvSpPr txBox="1">
                <a:spLocks noRot="1" noChangeAspect="1" noMove="1" noResize="1" noEditPoints="1" noAdjustHandles="1" noChangeArrowheads="1" noChangeShapeType="1" noTextEdit="1"/>
              </p:cNvSpPr>
              <p:nvPr/>
            </p:nvSpPr>
            <p:spPr>
              <a:xfrm>
                <a:off x="8088513" y="4924244"/>
                <a:ext cx="1944008" cy="646331"/>
              </a:xfrm>
              <a:prstGeom prst="rect">
                <a:avLst/>
              </a:prstGeom>
              <a:blipFill>
                <a:blip r:embed="rId8"/>
                <a:stretch>
                  <a:fillRect b="-3846"/>
                </a:stretch>
              </a:blipFill>
            </p:spPr>
            <p:txBody>
              <a:bodyPr/>
              <a:lstStyle/>
              <a:p>
                <a:r>
                  <a:rPr lang="en-GB">
                    <a:noFill/>
                  </a:rPr>
                  <a:t> </a:t>
                </a:r>
              </a:p>
            </p:txBody>
          </p:sp>
        </mc:Fallback>
      </mc:AlternateContent>
      <p:sp>
        <p:nvSpPr>
          <p:cNvPr id="24" name="TextBox 23">
            <a:extLst>
              <a:ext uri="{FF2B5EF4-FFF2-40B4-BE49-F238E27FC236}">
                <a16:creationId xmlns:a16="http://schemas.microsoft.com/office/drawing/2014/main" id="{9411B51C-308D-5589-8F1B-A461EE983860}"/>
              </a:ext>
            </a:extLst>
          </p:cNvPr>
          <p:cNvSpPr txBox="1"/>
          <p:nvPr/>
        </p:nvSpPr>
        <p:spPr>
          <a:xfrm rot="16200000">
            <a:off x="6744150" y="4911348"/>
            <a:ext cx="1776448" cy="230832"/>
          </a:xfrm>
          <a:prstGeom prst="rect">
            <a:avLst/>
          </a:prstGeom>
          <a:noFill/>
        </p:spPr>
        <p:txBody>
          <a:bodyPr wrap="none" rtlCol="0">
            <a:spAutoFit/>
          </a:bodyPr>
          <a:lstStyle/>
          <a:p>
            <a:r>
              <a:rPr lang="en-GB" sz="900" dirty="0">
                <a:latin typeface="Segoe UI" panose="020B0502040204020203" pitchFamily="34" charset="0"/>
                <a:cs typeface="Segoe UI" panose="020B0502040204020203" pitchFamily="34" charset="0"/>
              </a:rPr>
              <a:t>Probability Density (Plausibility)</a:t>
            </a:r>
          </a:p>
        </p:txBody>
      </p:sp>
      <p:cxnSp>
        <p:nvCxnSpPr>
          <p:cNvPr id="26" name="Straight Connector 25">
            <a:extLst>
              <a:ext uri="{FF2B5EF4-FFF2-40B4-BE49-F238E27FC236}">
                <a16:creationId xmlns:a16="http://schemas.microsoft.com/office/drawing/2014/main" id="{7767FACE-CDD4-C12D-D74D-6044FE712C2A}"/>
              </a:ext>
            </a:extLst>
          </p:cNvPr>
          <p:cNvCxnSpPr>
            <a:cxnSpLocks/>
          </p:cNvCxnSpPr>
          <p:nvPr/>
        </p:nvCxnSpPr>
        <p:spPr>
          <a:xfrm flipH="1">
            <a:off x="7940842" y="3433534"/>
            <a:ext cx="299353" cy="0"/>
          </a:xfrm>
          <a:prstGeom prst="line">
            <a:avLst/>
          </a:prstGeom>
          <a:ln>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9D94502-7CCE-7497-D455-BFA989D48F7E}"/>
                  </a:ext>
                </a:extLst>
              </p:cNvPr>
              <p:cNvSpPr txBox="1"/>
              <p:nvPr/>
            </p:nvSpPr>
            <p:spPr>
              <a:xfrm>
                <a:off x="172011" y="4138677"/>
                <a:ext cx="3980356" cy="6172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Pr</m:t>
                      </m:r>
                      <m:d>
                        <m:dPr>
                          <m:ctrlPr>
                            <a:rPr lang="en-GB" b="0" smtClean="0">
                              <a:latin typeface="Cambria Math" panose="02040503050406030204" pitchFamily="18" charset="0"/>
                            </a:rPr>
                          </m:ctrlPr>
                        </m:dPr>
                        <m:e>
                          <m:r>
                            <m:rPr>
                              <m:sty m:val="p"/>
                            </m:rPr>
                            <a:rPr lang="en-GB" b="0" i="0" smtClean="0">
                              <a:solidFill>
                                <a:srgbClr val="FF0000"/>
                              </a:solidFill>
                              <a:latin typeface="Cambria Math" panose="02040503050406030204" pitchFamily="18" charset="0"/>
                            </a:rPr>
                            <m:t>DEET</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rPr>
                              </m:ctrlPr>
                            </m:sSupPr>
                            <m:e>
                              <m:r>
                                <m:rPr>
                                  <m:sty m:val="p"/>
                                </m:rPr>
                                <a:rPr lang="en-GB" b="0" i="0" smtClean="0">
                                  <a:solidFill>
                                    <a:srgbClr val="FF0000"/>
                                  </a:solidFill>
                                  <a:latin typeface="Cambria Math" panose="02040503050406030204" pitchFamily="18" charset="0"/>
                                </a:rPr>
                                <m:t>DEET</m:t>
                              </m:r>
                            </m:e>
                            <m:sup>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−1</m:t>
                              </m:r>
                            </m:sup>
                          </m:sSup>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10(</m:t>
                              </m:r>
                              <m:r>
                                <m:rPr>
                                  <m:sty m:val="p"/>
                                </m:rPr>
                                <a:rPr lang="en-GB" b="0" i="0" smtClean="0">
                                  <a:solidFill>
                                    <a:srgbClr val="FF0000"/>
                                  </a:solidFill>
                                  <a:latin typeface="Cambria Math" panose="02040503050406030204" pitchFamily="18" charset="0"/>
                                  <a:ea typeface="Cambria Math" panose="02040503050406030204" pitchFamily="18" charset="0"/>
                                </a:rPr>
                                <m:t>DEET</m:t>
                              </m:r>
                              <m:r>
                                <a:rPr lang="en-GB" b="0" i="1" smtClean="0">
                                  <a:latin typeface="Cambria Math" panose="02040503050406030204" pitchFamily="18" charset="0"/>
                                  <a:ea typeface="Cambria Math" panose="02040503050406030204" pitchFamily="18" charset="0"/>
                                </a:rPr>
                                <m:t>)</m:t>
                              </m:r>
                            </m:sup>
                          </m:sSup>
                        </m:num>
                        <m:den>
                          <m:d>
                            <m:dPr>
                              <m:ctrlPr>
                                <a:rPr lang="en-GB" b="0" i="1" smtClean="0">
                                  <a:latin typeface="Cambria Math" panose="02040503050406030204" pitchFamily="18" charset="0"/>
                                </a:rPr>
                              </m:ctrlPr>
                            </m:dPr>
                            <m:e>
                              <m:r>
                                <a:rPr lang="en-GB" b="0" i="1" smtClean="0">
                                  <a:latin typeface="Cambria Math" panose="02040503050406030204" pitchFamily="18" charset="0"/>
                                </a:rPr>
                                <m:t>2−1</m:t>
                              </m:r>
                            </m:e>
                          </m:d>
                          <m:r>
                            <a:rPr lang="en-GB" b="0" i="1" smtClean="0">
                              <a:latin typeface="Cambria Math" panose="02040503050406030204" pitchFamily="18" charset="0"/>
                            </a:rPr>
                            <m:t>!</m:t>
                          </m:r>
                        </m:den>
                      </m:f>
                    </m:oMath>
                  </m:oMathPara>
                </a14:m>
                <a:endParaRPr lang="en-GB" dirty="0"/>
              </a:p>
            </p:txBody>
          </p:sp>
        </mc:Choice>
        <mc:Fallback>
          <p:sp>
            <p:nvSpPr>
              <p:cNvPr id="6" name="TextBox 5">
                <a:extLst>
                  <a:ext uri="{FF2B5EF4-FFF2-40B4-BE49-F238E27FC236}">
                    <a16:creationId xmlns:a16="http://schemas.microsoft.com/office/drawing/2014/main" id="{B9D94502-7CCE-7497-D455-BFA989D48F7E}"/>
                  </a:ext>
                </a:extLst>
              </p:cNvPr>
              <p:cNvSpPr txBox="1">
                <a:spLocks noRot="1" noChangeAspect="1" noMove="1" noResize="1" noEditPoints="1" noAdjustHandles="1" noChangeArrowheads="1" noChangeShapeType="1" noTextEdit="1"/>
              </p:cNvSpPr>
              <p:nvPr/>
            </p:nvSpPr>
            <p:spPr>
              <a:xfrm>
                <a:off x="172011" y="4138677"/>
                <a:ext cx="3980356" cy="617285"/>
              </a:xfrm>
              <a:prstGeom prst="rect">
                <a:avLst/>
              </a:prstGeom>
              <a:blipFill>
                <a:blip r:embed="rId9"/>
                <a:stretch>
                  <a:fillRect l="-318" r="-318" b="-4000"/>
                </a:stretch>
              </a:blipFill>
            </p:spPr>
            <p:txBody>
              <a:bodyPr/>
              <a:lstStyle/>
              <a:p>
                <a:r>
                  <a:rPr lang="en-GB">
                    <a:noFill/>
                  </a:rPr>
                  <a:t> </a:t>
                </a:r>
              </a:p>
            </p:txBody>
          </p:sp>
        </mc:Fallback>
      </mc:AlternateContent>
    </p:spTree>
    <p:extLst>
      <p:ext uri="{BB962C8B-B14F-4D97-AF65-F5344CB8AC3E}">
        <p14:creationId xmlns:p14="http://schemas.microsoft.com/office/powerpoint/2010/main" val="947356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F2E85-2DC6-133B-C39F-5B9F2B5D88A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41B07A9-67F6-3FBB-9B22-BB83D5F35486}"/>
              </a:ext>
            </a:extLst>
          </p:cNvPr>
          <p:cNvSpPr txBox="1"/>
          <p:nvPr/>
        </p:nvSpPr>
        <p:spPr>
          <a:xfrm>
            <a:off x="154002" y="85328"/>
            <a:ext cx="4440446" cy="369332"/>
          </a:xfrm>
          <a:prstGeom prst="rect">
            <a:avLst/>
          </a:prstGeom>
          <a:solidFill>
            <a:schemeClr val="accent1">
              <a:lumMod val="60000"/>
              <a:lumOff val="40000"/>
            </a:schemeClr>
          </a:solidFill>
          <a:ln>
            <a:solidFill>
              <a:schemeClr val="accent1"/>
            </a:solidFill>
          </a:ln>
        </p:spPr>
        <p:txBody>
          <a:bodyPr wrap="non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3" name="TextBox 2">
            <a:extLst>
              <a:ext uri="{FF2B5EF4-FFF2-40B4-BE49-F238E27FC236}">
                <a16:creationId xmlns:a16="http://schemas.microsoft.com/office/drawing/2014/main" id="{6C17927E-4BCB-ABA8-0D29-A8DFEF25C286}"/>
              </a:ext>
            </a:extLst>
          </p:cNvPr>
          <p:cNvSpPr txBox="1"/>
          <p:nvPr/>
        </p:nvSpPr>
        <p:spPr>
          <a:xfrm>
            <a:off x="154004" y="49615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Beta Distribution [1]</a:t>
            </a:r>
            <a:endParaRPr lang="en-GB" dirty="0"/>
          </a:p>
        </p:txBody>
      </p:sp>
      <p:sp>
        <p:nvSpPr>
          <p:cNvPr id="4" name="Slide Number Placeholder 3">
            <a:extLst>
              <a:ext uri="{FF2B5EF4-FFF2-40B4-BE49-F238E27FC236}">
                <a16:creationId xmlns:a16="http://schemas.microsoft.com/office/drawing/2014/main" id="{B04E8242-E6C6-667A-B3A7-374C1D32269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C2F96F4-65C9-FC47-E4B6-D744A9E7DD6D}"/>
                  </a:ext>
                </a:extLst>
              </p:cNvPr>
              <p:cNvSpPr txBox="1"/>
              <p:nvPr/>
            </p:nvSpPr>
            <p:spPr>
              <a:xfrm>
                <a:off x="154002" y="2024802"/>
                <a:ext cx="4901078" cy="473462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do we need?</a:t>
                </a:r>
              </a:p>
              <a:p>
                <a:endParaRPr lang="en-GB" sz="1100"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1</a:t>
                </a:r>
                <a:r>
                  <a:rPr lang="en-GB" sz="1000" dirty="0">
                    <a:latin typeface="Helvetica Neue" panose="02000503000000020004" pitchFamily="2" charset="0"/>
                    <a:ea typeface="Helvetica Neue" panose="02000503000000020004" pitchFamily="2" charset="0"/>
                    <a:cs typeface="Helvetica Neue" panose="02000503000000020004" pitchFamily="2" charset="0"/>
                  </a:rPr>
                  <a:t>: You need to specify both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is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the resulting distribution is that of a </a:t>
                </a:r>
                <a:r>
                  <a:rPr lang="en-GB" sz="1000" b="1" dirty="0">
                    <a:latin typeface="Helvetica Neue" panose="02000503000000020004" pitchFamily="2" charset="0"/>
                    <a:ea typeface="Helvetica Neue" panose="02000503000000020004" pitchFamily="2" charset="0"/>
                    <a:cs typeface="Helvetica Neue" panose="02000503000000020004" pitchFamily="2" charset="0"/>
                  </a:rPr>
                  <a:t>negatively skewed distribution</a:t>
                </a:r>
                <a:r>
                  <a:rPr lang="en-GB" sz="1000" dirty="0">
                    <a:latin typeface="Helvetica Neue" panose="02000503000000020004" pitchFamily="2" charset="0"/>
                    <a:ea typeface="Helvetica Neue" panose="02000503000000020004" pitchFamily="2" charset="0"/>
                    <a:cs typeface="Helvetica Neue" panose="02000503000000020004" pitchFamily="2" charset="0"/>
                  </a:rPr>
                  <a:t>. If you assume higher proportion values closer to 1 (i.e., 100%) to be more plausible – then let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be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2</a:t>
                </a:r>
                <a:r>
                  <a:rPr lang="en-GB" sz="1000" dirty="0">
                    <a:latin typeface="Helvetica Neue" panose="02000503000000020004" pitchFamily="2" charset="0"/>
                    <a:ea typeface="Helvetica Neue" panose="02000503000000020004" pitchFamily="2" charset="0"/>
                    <a:cs typeface="Helvetica Neue" panose="02000503000000020004" pitchFamily="2" charset="0"/>
                  </a:rPr>
                  <a:t>: You need to specify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a:t>
                </a:r>
                <a14:m>
                  <m:oMath xmlns:m="http://schemas.openxmlformats.org/officeDocument/2006/math">
                    <m:r>
                      <a:rPr lang="en-GB" sz="1000" b="0" i="0" smtClean="0">
                        <a:latin typeface="Cambria Math" panose="02040503050406030204" pitchFamily="18" charset="0"/>
                        <a:ea typeface="Cambria Math" panose="02040503050406030204" pitchFamily="18" charset="0"/>
                        <a:cs typeface="Helvetica Neue" panose="02000503000000020004" pitchFamily="2" charset="0"/>
                      </a:rPr>
                      <m:t> </m:t>
                    </m:r>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is greater than</a:t>
                </a:r>
                <a14:m>
                  <m:oMath xmlns:m="http://schemas.openxmlformats.org/officeDocument/2006/math">
                    <m:r>
                      <a:rPr lang="en-GB" sz="1000" b="0" i="0" smtClean="0">
                        <a:latin typeface="Cambria Math" panose="02040503050406030204" pitchFamily="18" charset="0"/>
                        <a:ea typeface="Cambria Math" panose="02040503050406030204" pitchFamily="18" charset="0"/>
                        <a:cs typeface="Helvetica Neue" panose="02000503000000020004" pitchFamily="2" charset="0"/>
                      </a:rPr>
                      <m:t> </m:t>
                    </m:r>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the resulting distribution is that of a positively skewed distribution. If you assume lower proportion values closer to 0 (i.e., 0%) to be more plausible – let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be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v"/>
                </a:pP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3: </a:t>
                </a:r>
                <a:r>
                  <a:rPr lang="en-GB" sz="1000" dirty="0">
                    <a:latin typeface="Helvetica Neue" panose="02000503000000020004" pitchFamily="2" charset="0"/>
                    <a:ea typeface="Helvetica Neue" panose="02000503000000020004" pitchFamily="2" charset="0"/>
                    <a:cs typeface="Helvetica Neue" panose="02000503000000020004" pitchFamily="2" charset="0"/>
                  </a:rPr>
                  <a:t>You need to specify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is equal to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increasing both at the same time, the resulting distribution starts of as a uniform distribution and then converges to that which is akin to a normal distribution. Uniform – every value for the proportion is equally plausible; while as both parameters increase in the same way – we assume that the proportion of 50% became more and more plausible</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Cambria Math" panose="02040503050406030204" pitchFamily="18" charset="0"/>
                    <a:cs typeface="Helvetica Neue" panose="02000503000000020004" pitchFamily="2" charset="0"/>
                  </a:rPr>
                  <a:t>Scenario 4: </a:t>
                </a:r>
                <a:r>
                  <a:rPr lang="en-GB" sz="1000" dirty="0">
                    <a:latin typeface="Helvetica Neue" panose="02000503000000020004" pitchFamily="2" charset="0"/>
                    <a:ea typeface="Cambria Math" panose="02040503050406030204" pitchFamily="18" charset="0"/>
                    <a:cs typeface="Helvetica Neue" panose="02000503000000020004" pitchFamily="2" charset="0"/>
                  </a:rPr>
                  <a:t>When you have a specific value for the proportion which you want the Beta distribution to be centred on – you will have to solve for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 Meaning that you will need to specify an assumed mean value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𝜇</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 for the proportion and a small value for the standard deviation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a:t>
                </a:r>
              </a:p>
              <a:p>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14:m>
                  <m:oMathPara xmlns:m="http://schemas.openxmlformats.org/officeDocument/2006/math">
                    <m:oMathParaPr>
                      <m:jc m:val="centerGroup"/>
                    </m:oMathParaPr>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−1+</m:t>
                      </m:r>
                      <m:d>
                        <m:dPr>
                          <m:begChr m:val="["/>
                          <m:endChr m:val="]"/>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dPr>
                        <m:e>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sSup>
                                <m:sSup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sSupPr>
                                <m:e>
                                  <m:d>
                                    <m:d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dPr>
                                    <m:e>
                                      <m:r>
                                        <a:rPr lang="en-GB" sz="1100" b="0" i="1" smtClean="0">
                                          <a:latin typeface="Cambria Math" panose="02040503050406030204" pitchFamily="18" charset="0"/>
                                          <a:ea typeface="Cambria Math" panose="02040503050406030204" pitchFamily="18" charset="0"/>
                                          <a:cs typeface="Helvetica Neue" panose="02000503000000020004" pitchFamily="2" charset="0"/>
                                        </a:rPr>
                                        <m:t>1−</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e>
                                  </m:d>
                                </m:e>
                                <m:sup>
                                  <m:r>
                                    <a:rPr lang="en-GB" sz="1100" b="0" i="1" smtClean="0">
                                      <a:latin typeface="Cambria Math" panose="02040503050406030204" pitchFamily="18" charset="0"/>
                                      <a:ea typeface="Cambria Math" panose="02040503050406030204" pitchFamily="18" charset="0"/>
                                      <a:cs typeface="Helvetica Neue" panose="02000503000000020004" pitchFamily="2" charset="0"/>
                                    </a:rPr>
                                    <m:t>2</m:t>
                                  </m:r>
                                </m:sup>
                              </m:sSup>
                            </m:num>
                            <m:den>
                              <m:sSup>
                                <m:sSup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sSupPr>
                                <m:e>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𝜎</m:t>
                                  </m:r>
                                </m:e>
                                <m:sup>
                                  <m:r>
                                    <a:rPr lang="en-GB" sz="1100" b="0" i="1" smtClean="0">
                                      <a:latin typeface="Cambria Math" panose="02040503050406030204" pitchFamily="18" charset="0"/>
                                      <a:ea typeface="Cambria Math" panose="02040503050406030204" pitchFamily="18" charset="0"/>
                                      <a:cs typeface="Helvetica Neue" panose="02000503000000020004" pitchFamily="2" charset="0"/>
                                    </a:rPr>
                                    <m:t>2</m:t>
                                  </m:r>
                                </m:sup>
                              </m:sSup>
                            </m:den>
                          </m:f>
                        </m:e>
                      </m:d>
                    </m:oMath>
                  </m:oMathPara>
                </a14:m>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14:m>
                  <m:oMathPara xmlns:m="http://schemas.openxmlformats.org/officeDocument/2006/math">
                    <m:oMathParaPr>
                      <m:jc m:val="centerGroup"/>
                    </m:oMathParaPr>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num>
                        <m:den>
                          <m:r>
                            <a:rPr lang="en-GB" sz="1100" i="1">
                              <a:latin typeface="Cambria Math" panose="02040503050406030204" pitchFamily="18" charset="0"/>
                              <a:ea typeface="Cambria Math" panose="02040503050406030204" pitchFamily="18" charset="0"/>
                              <a:cs typeface="Helvetica Neue" panose="02000503000000020004" pitchFamily="2" charset="0"/>
                            </a:rPr>
                            <m:t>(1−</m:t>
                          </m:r>
                          <m:r>
                            <a:rPr lang="en-GB" sz="1100" i="1">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den>
                      </m:f>
                    </m:oMath>
                  </m:oMathPara>
                </a14:m>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p:txBody>
          </p:sp>
        </mc:Choice>
        <mc:Fallback>
          <p:sp>
            <p:nvSpPr>
              <p:cNvPr id="5" name="TextBox 4">
                <a:extLst>
                  <a:ext uri="{FF2B5EF4-FFF2-40B4-BE49-F238E27FC236}">
                    <a16:creationId xmlns:a16="http://schemas.microsoft.com/office/drawing/2014/main" id="{9C2F96F4-65C9-FC47-E4B6-D744A9E7DD6D}"/>
                  </a:ext>
                </a:extLst>
              </p:cNvPr>
              <p:cNvSpPr txBox="1">
                <a:spLocks noRot="1" noChangeAspect="1" noMove="1" noResize="1" noEditPoints="1" noAdjustHandles="1" noChangeArrowheads="1" noChangeShapeType="1" noTextEdit="1"/>
              </p:cNvSpPr>
              <p:nvPr/>
            </p:nvSpPr>
            <p:spPr>
              <a:xfrm>
                <a:off x="154002" y="2024802"/>
                <a:ext cx="4901078" cy="4734629"/>
              </a:xfrm>
              <a:prstGeom prst="rect">
                <a:avLst/>
              </a:prstGeom>
              <a:blipFill>
                <a:blip r:embed="rId2"/>
                <a:stretch>
                  <a:fillRect r="-259"/>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D83CB592-A8BA-1070-F983-F5B654B9EAA5}"/>
              </a:ext>
            </a:extLst>
          </p:cNvPr>
          <p:cNvSpPr txBox="1"/>
          <p:nvPr/>
        </p:nvSpPr>
        <p:spPr>
          <a:xfrm>
            <a:off x="154002" y="847795"/>
            <a:ext cx="4737175" cy="1107996"/>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it?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It characterised by a smooth curve for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data that are positive values between 0 and 1, inclusively. </a:t>
            </a:r>
            <a:r>
              <a:rPr lang="en-GB" sz="1100" dirty="0">
                <a:latin typeface="Helvetica Neue" panose="02000503000000020004" pitchFamily="2" charset="0"/>
                <a:ea typeface="Helvetica Neue" panose="02000503000000020004" pitchFamily="2" charset="0"/>
                <a:cs typeface="Helvetica Neue" panose="02000503000000020004" pitchFamily="2" charset="0"/>
              </a:rPr>
              <a:t>It is a distribution best for describing </a:t>
            </a:r>
            <a:r>
              <a:rPr lang="en-GB" sz="1100" b="1" dirty="0">
                <a:latin typeface="Helvetica Neue" panose="02000503000000020004" pitchFamily="2" charset="0"/>
                <a:ea typeface="Helvetica Neue" panose="02000503000000020004" pitchFamily="2" charset="0"/>
                <a:cs typeface="Helvetica Neue" panose="02000503000000020004" pitchFamily="2" charset="0"/>
              </a:rPr>
              <a:t>proportions with unknown numerator and/or denominator</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r>
              <a:rPr lang="en-GB" sz="1100" b="1" dirty="0">
                <a:latin typeface="Helvetica Neue" panose="02000503000000020004" pitchFamily="2" charset="0"/>
                <a:ea typeface="Helvetica Neue" panose="02000503000000020004" pitchFamily="2" charset="0"/>
                <a:cs typeface="Helvetica Neue" panose="02000503000000020004" pitchFamily="2" charset="0"/>
              </a:rPr>
              <a:t>You can control its shape and location of the Beta distribution</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30B764EC-FA15-BCDC-CFE7-A59B5F0E51BB}"/>
              </a:ext>
            </a:extLst>
          </p:cNvPr>
          <p:cNvSpPr txBox="1"/>
          <p:nvPr/>
        </p:nvSpPr>
        <p:spPr>
          <a:xfrm>
            <a:off x="5379955" y="85328"/>
            <a:ext cx="4435198" cy="261610"/>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the formulation?</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76B20225-6771-CA0B-9C01-D22375C32012}"/>
              </a:ext>
            </a:extLst>
          </p:cNvPr>
          <p:cNvSpPr txBox="1"/>
          <p:nvPr/>
        </p:nvSpPr>
        <p:spPr>
          <a:xfrm>
            <a:off x="5459248" y="368504"/>
            <a:ext cx="5151242"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CF58094-1F53-D675-71D2-1F2316227D0D}"/>
                  </a:ext>
                </a:extLst>
              </p:cNvPr>
              <p:cNvSpPr txBox="1"/>
              <p:nvPr/>
            </p:nvSpPr>
            <p:spPr>
              <a:xfrm>
                <a:off x="6096000" y="425207"/>
                <a:ext cx="3272769" cy="616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Pr</m:t>
                      </m:r>
                      <m:d>
                        <m:dPr>
                          <m:ctrlPr>
                            <a:rPr lang="en-GB" b="0" i="1" smtClean="0">
                              <a:latin typeface="Cambria Math" panose="02040503050406030204" pitchFamily="18" charset="0"/>
                            </a:rPr>
                          </m:ctrlPr>
                        </m:dPr>
                        <m:e>
                          <m:r>
                            <a:rPr lang="en-GB" b="0" i="1" smtClean="0">
                              <a:latin typeface="Cambria Math" panose="02040503050406030204" pitchFamily="18" charset="0"/>
                            </a:rPr>
                            <m:t>𝑝</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𝑝</m:t>
                              </m:r>
                            </m:e>
                            <m:sup>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(1−</m:t>
                              </m:r>
                              <m:r>
                                <a:rPr lang="en-GB" b="0" i="1" smtClean="0">
                                  <a:latin typeface="Cambria Math" panose="02040503050406030204" pitchFamily="18" charset="0"/>
                                </a:rPr>
                                <m:t>𝑝</m:t>
                              </m:r>
                              <m:r>
                                <a:rPr lang="en-GB" b="0" i="1" smtClean="0">
                                  <a:latin typeface="Cambria Math" panose="02040503050406030204" pitchFamily="18" charset="0"/>
                                </a:rPr>
                                <m:t>)</m:t>
                              </m:r>
                            </m:e>
                            <m:sup>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−1</m:t>
                              </m:r>
                            </m:sup>
                          </m:sSup>
                        </m:num>
                        <m:den>
                          <m:r>
                            <a:rPr lang="en-GB" b="0" i="1" smtClean="0">
                              <a:latin typeface="Cambria Math" panose="02040503050406030204" pitchFamily="18" charset="0"/>
                            </a:rPr>
                            <m:t>𝐵</m:t>
                          </m:r>
                          <m:d>
                            <m:dPr>
                              <m:ctrlPr>
                                <a:rPr lang="el-GR" b="0" i="1" smtClean="0">
                                  <a:latin typeface="Cambria Math" panose="02040503050406030204" pitchFamily="18" charset="0"/>
                                  <a:ea typeface="Cambria Math" panose="02040503050406030204" pitchFamily="18" charset="0"/>
                                </a:rPr>
                              </m:ctrlPr>
                            </m:dPr>
                            <m:e>
                              <m:r>
                                <a:rPr lang="el-GR" b="0" i="1" smtClean="0">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𝛽</m:t>
                              </m:r>
                            </m:e>
                          </m:d>
                        </m:den>
                      </m:f>
                    </m:oMath>
                  </m:oMathPara>
                </a14:m>
                <a:endParaRPr lang="en-GB" dirty="0"/>
              </a:p>
            </p:txBody>
          </p:sp>
        </mc:Choice>
        <mc:Fallback>
          <p:sp>
            <p:nvSpPr>
              <p:cNvPr id="9" name="TextBox 8">
                <a:extLst>
                  <a:ext uri="{FF2B5EF4-FFF2-40B4-BE49-F238E27FC236}">
                    <a16:creationId xmlns:a16="http://schemas.microsoft.com/office/drawing/2014/main" id="{8CF58094-1F53-D675-71D2-1F2316227D0D}"/>
                  </a:ext>
                </a:extLst>
              </p:cNvPr>
              <p:cNvSpPr txBox="1">
                <a:spLocks noRot="1" noChangeAspect="1" noMove="1" noResize="1" noEditPoints="1" noAdjustHandles="1" noChangeArrowheads="1" noChangeShapeType="1" noTextEdit="1"/>
              </p:cNvSpPr>
              <p:nvPr/>
            </p:nvSpPr>
            <p:spPr>
              <a:xfrm>
                <a:off x="6096000" y="425207"/>
                <a:ext cx="3272769" cy="616259"/>
              </a:xfrm>
              <a:prstGeom prst="rect">
                <a:avLst/>
              </a:prstGeom>
              <a:blipFill>
                <a:blip r:embed="rId3"/>
                <a:stretch>
                  <a:fillRect b="-1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68DBE08-90A4-4B9C-ED79-063BCE6B28A8}"/>
                  </a:ext>
                </a:extLst>
              </p:cNvPr>
              <p:cNvSpPr txBox="1"/>
              <p:nvPr/>
            </p:nvSpPr>
            <p:spPr>
              <a:xfrm>
                <a:off x="5459248" y="1119736"/>
                <a:ext cx="5151242" cy="1380763"/>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Where:</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Shape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Shape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Denominator is a constant value – </a:t>
                </a:r>
                <a14:m>
                  <m:oMath xmlns:m="http://schemas.openxmlformats.org/officeDocument/2006/math">
                    <m:r>
                      <m:rPr>
                        <m:sty m:val="p"/>
                      </m:rPr>
                      <a:rPr lang="en-GB" sz="1100" i="1">
                        <a:latin typeface="Cambria Math" panose="02040503050406030204" pitchFamily="18" charset="0"/>
                        <a:ea typeface="Cambria Math" panose="02040503050406030204" pitchFamily="18" charset="0"/>
                        <a:cs typeface="Helvetica Neue" panose="02000503000000020004" pitchFamily="2" charset="0"/>
                      </a:rPr>
                      <m:t>B</m:t>
                    </m:r>
                    <m:d>
                      <m:dPr>
                        <m:ctrlPr>
                          <a:rPr lang="el-GR" sz="1100" i="1" smtClean="0">
                            <a:latin typeface="Cambria Math" panose="02040503050406030204" pitchFamily="18" charset="0"/>
                            <a:ea typeface="Cambria Math" panose="02040503050406030204" pitchFamily="18" charset="0"/>
                            <a:cs typeface="Helvetica Neue" panose="02000503000000020004" pitchFamily="2" charset="0"/>
                          </a:rPr>
                        </m:ctrlPr>
                      </m:dPr>
                      <m:e>
                        <m:r>
                          <a:rPr lang="el-GR" sz="110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i="1">
                            <a:latin typeface="Cambria Math" panose="02040503050406030204" pitchFamily="18" charset="0"/>
                            <a:ea typeface="Cambria Math" panose="02040503050406030204" pitchFamily="18" charset="0"/>
                          </a:rPr>
                          <m:t>𝛽</m:t>
                        </m:r>
                      </m:e>
                    </m:d>
                    <m:r>
                      <a:rPr lang="en-GB" sz="1100" b="0" i="0" smtClean="0">
                        <a:latin typeface="Cambria Math" panose="02040503050406030204" pitchFamily="18" charset="0"/>
                        <a:ea typeface="Cambria Math" panose="02040503050406030204" pitchFamily="18" charset="0"/>
                        <a:cs typeface="Helvetica Neue" panose="02000503000000020004" pitchFamily="2" charset="0"/>
                      </a:rPr>
                      <m:t>=</m:t>
                    </m:r>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i="1">
                                <a:latin typeface="Cambria Math" panose="02040503050406030204" pitchFamily="18" charset="0"/>
                                <a:ea typeface="Cambria Math" panose="02040503050406030204" pitchFamily="18" charset="0"/>
                                <a:cs typeface="Helvetica Neue" panose="02000503000000020004" pitchFamily="2" charset="0"/>
                              </a:rPr>
                              <m:t>α</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a:rPr lang="el-GR" sz="110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r>
                          <m:rPr>
                            <m:nor/>
                          </m:rPr>
                          <a:rPr lang="en-GB" sz="1100" dirty="0">
                            <a:latin typeface="Helvetica Neue" panose="02000503000000020004" pitchFamily="2" charset="0"/>
                            <a:ea typeface="Helvetica Neue" panose="02000503000000020004" pitchFamily="2" charset="0"/>
                            <a:cs typeface="Helvetica Neue" panose="02000503000000020004" pitchFamily="2" charset="0"/>
                          </a:rPr>
                          <m:t> </m:t>
                        </m:r>
                      </m:num>
                      <m:den>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i="1">
                                <a:latin typeface="Cambria Math" panose="02040503050406030204" pitchFamily="18" charset="0"/>
                                <a:ea typeface="Cambria Math" panose="02040503050406030204" pitchFamily="18" charset="0"/>
                                <a:cs typeface="Helvetica Neue" panose="02000503000000020004" pitchFamily="2" charset="0"/>
                              </a:rPr>
                              <m:t>α</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r>
                          <m:rPr>
                            <m:nor/>
                          </m:rPr>
                          <a:rPr lang="en-GB" sz="1100" dirty="0">
                            <a:latin typeface="Helvetica Neue" panose="02000503000000020004" pitchFamily="2" charset="0"/>
                            <a:ea typeface="Helvetica Neue" panose="02000503000000020004" pitchFamily="2" charset="0"/>
                            <a:cs typeface="Helvetica Neue" panose="02000503000000020004" pitchFamily="2" charset="0"/>
                          </a:rPr>
                          <m:t> </m:t>
                        </m:r>
                      </m:den>
                    </m:f>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14:m>
                  <m:oMath xmlns:m="http://schemas.openxmlformats.org/officeDocument/2006/math">
                    <m:r>
                      <a:rPr lang="en-GB" sz="1100" b="0" i="1" smtClean="0">
                        <a:latin typeface="Cambria Math" panose="02040503050406030204" pitchFamily="18" charset="0"/>
                        <a:ea typeface="Helvetica Neue Light" panose="02000403000000020004" pitchFamily="2" charset="0"/>
                      </a:rPr>
                      <m:t>𝑝</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is a data input that is a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measure that lies between 0 and 1, inclusively – it is a proportion (percentage). </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Another way to write the above formula: </a:t>
                </a:r>
                <a14:m>
                  <m:oMath xmlns:m="http://schemas.openxmlformats.org/officeDocument/2006/math">
                    <m:r>
                      <a:rPr lang="en-GB" sz="1100" b="0" i="1" smtClean="0">
                        <a:latin typeface="Cambria Math" panose="02040503050406030204" pitchFamily="18" charset="0"/>
                        <a:ea typeface="Helvetica Neue" panose="02000503000000020004" pitchFamily="2" charset="0"/>
                        <a:cs typeface="Helvetica Neue" panose="02000503000000020004" pitchFamily="2" charset="0"/>
                      </a:rPr>
                      <m:t> </m:t>
                    </m:r>
                    <m:r>
                      <a:rPr lang="en-GB" sz="1100" b="0" i="1" smtClean="0">
                        <a:latin typeface="Cambria Math" panose="02040503050406030204" pitchFamily="18" charset="0"/>
                        <a:ea typeface="Helvetica Neue" panose="02000503000000020004" pitchFamily="2" charset="0"/>
                        <a:cs typeface="Helvetica Neue" panose="02000503000000020004" pitchFamily="2" charset="0"/>
                      </a:rPr>
                      <m:t>𝑝</m:t>
                    </m:r>
                    <m:r>
                      <a:rPr lang="en-GB" sz="1100" b="0" i="1" smtClean="0">
                        <a:latin typeface="Cambria Math" panose="02040503050406030204" pitchFamily="18" charset="0"/>
                        <a:ea typeface="Helvetica Neue" panose="02000503000000020004" pitchFamily="2" charset="0"/>
                        <a:cs typeface="Helvetica Neue" panose="02000503000000020004" pitchFamily="2" charset="0"/>
                      </a:rPr>
                      <m:t> ~ </m:t>
                    </m:r>
                    <m:r>
                      <m:rPr>
                        <m:sty m:val="p"/>
                      </m:rPr>
                      <a:rPr lang="en-GB" sz="1100" b="0" i="0" smtClean="0">
                        <a:latin typeface="Cambria Math" panose="02040503050406030204" pitchFamily="18" charset="0"/>
                        <a:ea typeface="Helvetica Neue" panose="02000503000000020004" pitchFamily="2" charset="0"/>
                        <a:cs typeface="Helvetica Neue" panose="02000503000000020004" pitchFamily="2" charset="0"/>
                      </a:rPr>
                      <m:t>beta</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m:rPr>
                        <m:sty m:val="p"/>
                      </m:rPr>
                      <a:rPr lang="el-GR" sz="1100" b="0" i="1" smtClean="0">
                        <a:latin typeface="Cambria Math" panose="02040503050406030204" pitchFamily="18" charset="0"/>
                        <a:ea typeface="Cambria Math" panose="02040503050406030204" pitchFamily="18" charset="0"/>
                        <a:cs typeface="Helvetica Neue" panose="02000503000000020004" pitchFamily="2" charset="0"/>
                      </a:rPr>
                      <m:t>β</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0" name="TextBox 9">
                <a:extLst>
                  <a:ext uri="{FF2B5EF4-FFF2-40B4-BE49-F238E27FC236}">
                    <a16:creationId xmlns:a16="http://schemas.microsoft.com/office/drawing/2014/main" id="{768DBE08-90A4-4B9C-ED79-063BCE6B28A8}"/>
                  </a:ext>
                </a:extLst>
              </p:cNvPr>
              <p:cNvSpPr txBox="1">
                <a:spLocks noRot="1" noChangeAspect="1" noMove="1" noResize="1" noEditPoints="1" noAdjustHandles="1" noChangeArrowheads="1" noChangeShapeType="1" noTextEdit="1"/>
              </p:cNvSpPr>
              <p:nvPr/>
            </p:nvSpPr>
            <p:spPr>
              <a:xfrm>
                <a:off x="5459248" y="1119736"/>
                <a:ext cx="5151242" cy="1380763"/>
              </a:xfrm>
              <a:prstGeom prst="rect">
                <a:avLst/>
              </a:prstGeom>
              <a:blipFill>
                <a:blip r:embed="rId4"/>
                <a:stretch>
                  <a:fillRect r="-246" b="-1835"/>
                </a:stretch>
              </a:blipFill>
            </p:spPr>
            <p:txBody>
              <a:bodyPr/>
              <a:lstStyle/>
              <a:p>
                <a:r>
                  <a:rPr lang="en-GB">
                    <a:noFill/>
                  </a:rPr>
                  <a:t> </a:t>
                </a:r>
              </a:p>
            </p:txBody>
          </p:sp>
        </mc:Fallback>
      </mc:AlternateContent>
      <p:pic>
        <p:nvPicPr>
          <p:cNvPr id="12" name="Picture 11" descr="A graph of different colored lines&#10;&#10;AI-generated content may be incorrect.">
            <a:extLst>
              <a:ext uri="{FF2B5EF4-FFF2-40B4-BE49-F238E27FC236}">
                <a16:creationId xmlns:a16="http://schemas.microsoft.com/office/drawing/2014/main" id="{72251047-BE5B-382A-33A3-AB86C4F2DA22}"/>
              </a:ext>
            </a:extLst>
          </p:cNvPr>
          <p:cNvPicPr>
            <a:picLocks noChangeAspect="1"/>
          </p:cNvPicPr>
          <p:nvPr/>
        </p:nvPicPr>
        <p:blipFill>
          <a:blip r:embed="rId5"/>
          <a:stretch>
            <a:fillRect/>
          </a:stretch>
        </p:blipFill>
        <p:spPr>
          <a:xfrm>
            <a:off x="5702890" y="2627378"/>
            <a:ext cx="4663957" cy="4132053"/>
          </a:xfrm>
          <a:prstGeom prst="rect">
            <a:avLst/>
          </a:prstGeom>
        </p:spPr>
      </p:pic>
      <p:sp>
        <p:nvSpPr>
          <p:cNvPr id="13" name="TextBox 12">
            <a:extLst>
              <a:ext uri="{FF2B5EF4-FFF2-40B4-BE49-F238E27FC236}">
                <a16:creationId xmlns:a16="http://schemas.microsoft.com/office/drawing/2014/main" id="{9C66B01C-8133-21C4-4913-801C3F581E99}"/>
              </a:ext>
            </a:extLst>
          </p:cNvPr>
          <p:cNvSpPr txBox="1"/>
          <p:nvPr/>
        </p:nvSpPr>
        <p:spPr>
          <a:xfrm rot="16200000">
            <a:off x="4699250" y="4577988"/>
            <a:ext cx="1776448" cy="230832"/>
          </a:xfrm>
          <a:prstGeom prst="rect">
            <a:avLst/>
          </a:prstGeom>
          <a:noFill/>
        </p:spPr>
        <p:txBody>
          <a:bodyPr wrap="none" rtlCol="0">
            <a:spAutoFit/>
          </a:bodyPr>
          <a:lstStyle/>
          <a:p>
            <a:r>
              <a:rPr lang="en-GB" sz="900" dirty="0">
                <a:latin typeface="Segoe UI" panose="020B0502040204020203" pitchFamily="34" charset="0"/>
                <a:cs typeface="Segoe UI" panose="020B0502040204020203" pitchFamily="34" charset="0"/>
              </a:rPr>
              <a:t>Probability Density (Plausibility)</a:t>
            </a:r>
          </a:p>
        </p:txBody>
      </p:sp>
      <p:sp>
        <p:nvSpPr>
          <p:cNvPr id="14" name="Rectangle 13">
            <a:extLst>
              <a:ext uri="{FF2B5EF4-FFF2-40B4-BE49-F238E27FC236}">
                <a16:creationId xmlns:a16="http://schemas.microsoft.com/office/drawing/2014/main" id="{6E676BD0-D71A-9D05-4AFD-5D7892C45858}"/>
              </a:ext>
            </a:extLst>
          </p:cNvPr>
          <p:cNvSpPr/>
          <p:nvPr/>
        </p:nvSpPr>
        <p:spPr>
          <a:xfrm>
            <a:off x="223013" y="2337758"/>
            <a:ext cx="4901078" cy="724619"/>
          </a:xfrm>
          <a:prstGeom prst="rect">
            <a:avLst/>
          </a:prstGeom>
          <a:noFill/>
          <a:ln w="38100">
            <a:solidFill>
              <a:srgbClr val="FF3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9717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44D17-3F49-2E1E-A949-1F23B77775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0DA672-C022-67DC-568E-0149CBA7565D}"/>
              </a:ext>
            </a:extLst>
          </p:cNvPr>
          <p:cNvSpPr txBox="1"/>
          <p:nvPr/>
        </p:nvSpPr>
        <p:spPr>
          <a:xfrm>
            <a:off x="154002" y="85328"/>
            <a:ext cx="4440446" cy="369332"/>
          </a:xfrm>
          <a:prstGeom prst="rect">
            <a:avLst/>
          </a:prstGeom>
          <a:solidFill>
            <a:schemeClr val="accent1">
              <a:lumMod val="60000"/>
              <a:lumOff val="40000"/>
            </a:schemeClr>
          </a:solidFill>
          <a:ln>
            <a:solidFill>
              <a:schemeClr val="accent1"/>
            </a:solidFill>
          </a:ln>
        </p:spPr>
        <p:txBody>
          <a:bodyPr wrap="non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3" name="TextBox 2">
            <a:extLst>
              <a:ext uri="{FF2B5EF4-FFF2-40B4-BE49-F238E27FC236}">
                <a16:creationId xmlns:a16="http://schemas.microsoft.com/office/drawing/2014/main" id="{07B5E9FE-732B-44D6-1AFD-C15C7DB400B8}"/>
              </a:ext>
            </a:extLst>
          </p:cNvPr>
          <p:cNvSpPr txBox="1"/>
          <p:nvPr/>
        </p:nvSpPr>
        <p:spPr>
          <a:xfrm>
            <a:off x="154004" y="49615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Beta Distribution [2]</a:t>
            </a:r>
            <a:endParaRPr lang="en-GB" dirty="0"/>
          </a:p>
        </p:txBody>
      </p:sp>
      <p:sp>
        <p:nvSpPr>
          <p:cNvPr id="4" name="Slide Number Placeholder 3">
            <a:extLst>
              <a:ext uri="{FF2B5EF4-FFF2-40B4-BE49-F238E27FC236}">
                <a16:creationId xmlns:a16="http://schemas.microsoft.com/office/drawing/2014/main" id="{A1F433A5-CDC3-1012-3ECE-089021F1B60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B351D93-995D-797E-1FF5-C28D3E8783FC}"/>
                  </a:ext>
                </a:extLst>
              </p:cNvPr>
              <p:cNvSpPr txBox="1"/>
              <p:nvPr/>
            </p:nvSpPr>
            <p:spPr>
              <a:xfrm>
                <a:off x="154002" y="2024802"/>
                <a:ext cx="4901078" cy="473462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do we need?</a:t>
                </a:r>
              </a:p>
              <a:p>
                <a:endParaRPr lang="en-GB" sz="1100"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1</a:t>
                </a:r>
                <a:r>
                  <a:rPr lang="en-GB" sz="1000" dirty="0">
                    <a:latin typeface="Helvetica Neue" panose="02000503000000020004" pitchFamily="2" charset="0"/>
                    <a:ea typeface="Helvetica Neue" panose="02000503000000020004" pitchFamily="2" charset="0"/>
                    <a:cs typeface="Helvetica Neue" panose="02000503000000020004" pitchFamily="2" charset="0"/>
                  </a:rPr>
                  <a:t>: You need to specify both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is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the resulting distribution is that of a negatively skewed distribution. If you assume higher proportion values closer to 1 (i.e., 100%) to be more plausible – let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be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2</a:t>
                </a:r>
                <a:r>
                  <a:rPr lang="en-GB" sz="1000" dirty="0">
                    <a:latin typeface="Helvetica Neue" panose="02000503000000020004" pitchFamily="2" charset="0"/>
                    <a:ea typeface="Helvetica Neue" panose="02000503000000020004" pitchFamily="2" charset="0"/>
                    <a:cs typeface="Helvetica Neue" panose="02000503000000020004" pitchFamily="2" charset="0"/>
                  </a:rPr>
                  <a:t>: You need to specify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a:t>
                </a:r>
                <a14:m>
                  <m:oMath xmlns:m="http://schemas.openxmlformats.org/officeDocument/2006/math">
                    <m:r>
                      <a:rPr lang="en-GB" sz="1000" b="0" i="0" smtClean="0">
                        <a:latin typeface="Cambria Math" panose="02040503050406030204" pitchFamily="18" charset="0"/>
                        <a:ea typeface="Cambria Math" panose="02040503050406030204" pitchFamily="18" charset="0"/>
                        <a:cs typeface="Helvetica Neue" panose="02000503000000020004" pitchFamily="2" charset="0"/>
                      </a:rPr>
                      <m:t> </m:t>
                    </m:r>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is greater than</a:t>
                </a:r>
                <a14:m>
                  <m:oMath xmlns:m="http://schemas.openxmlformats.org/officeDocument/2006/math">
                    <m:r>
                      <a:rPr lang="en-GB" sz="1000" b="0" i="0" smtClean="0">
                        <a:latin typeface="Cambria Math" panose="02040503050406030204" pitchFamily="18" charset="0"/>
                        <a:ea typeface="Cambria Math" panose="02040503050406030204" pitchFamily="18" charset="0"/>
                        <a:cs typeface="Helvetica Neue" panose="02000503000000020004" pitchFamily="2" charset="0"/>
                      </a:rPr>
                      <m:t> </m:t>
                    </m:r>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the resulting distribution is that of a </a:t>
                </a:r>
                <a:r>
                  <a:rPr lang="en-GB" sz="1000" b="1" dirty="0">
                    <a:latin typeface="Helvetica Neue" panose="02000503000000020004" pitchFamily="2" charset="0"/>
                    <a:ea typeface="Helvetica Neue" panose="02000503000000020004" pitchFamily="2" charset="0"/>
                    <a:cs typeface="Helvetica Neue" panose="02000503000000020004" pitchFamily="2" charset="0"/>
                  </a:rPr>
                  <a:t>positively skewed distribution</a:t>
                </a:r>
                <a:r>
                  <a:rPr lang="en-GB" sz="1000" dirty="0">
                    <a:latin typeface="Helvetica Neue" panose="02000503000000020004" pitchFamily="2" charset="0"/>
                    <a:ea typeface="Helvetica Neue" panose="02000503000000020004" pitchFamily="2" charset="0"/>
                    <a:cs typeface="Helvetica Neue" panose="02000503000000020004" pitchFamily="2" charset="0"/>
                  </a:rPr>
                  <a:t>. If you assume lower proportion values closer to 0 (i.e., 0%) to be more plausible – then let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be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v"/>
                </a:pP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3: </a:t>
                </a:r>
                <a:r>
                  <a:rPr lang="en-GB" sz="1000" dirty="0">
                    <a:latin typeface="Helvetica Neue" panose="02000503000000020004" pitchFamily="2" charset="0"/>
                    <a:ea typeface="Helvetica Neue" panose="02000503000000020004" pitchFamily="2" charset="0"/>
                    <a:cs typeface="Helvetica Neue" panose="02000503000000020004" pitchFamily="2" charset="0"/>
                  </a:rPr>
                  <a:t>You need to specify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is equal to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increasing both at the same time, the resulting distribution starts of as a uniform distribution and then converges to that which is akin to a normal distribution. Uniform – every value for the proportion is equally plausible, while as both parameters increase in the same way, we assume that the proportion of 50% became more and more plausible</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Cambria Math" panose="02040503050406030204" pitchFamily="18" charset="0"/>
                    <a:cs typeface="Helvetica Neue" panose="02000503000000020004" pitchFamily="2" charset="0"/>
                  </a:rPr>
                  <a:t>Scenario 4: </a:t>
                </a:r>
                <a:r>
                  <a:rPr lang="en-GB" sz="1000" dirty="0">
                    <a:latin typeface="Helvetica Neue" panose="02000503000000020004" pitchFamily="2" charset="0"/>
                    <a:ea typeface="Cambria Math" panose="02040503050406030204" pitchFamily="18" charset="0"/>
                    <a:cs typeface="Helvetica Neue" panose="02000503000000020004" pitchFamily="2" charset="0"/>
                  </a:rPr>
                  <a:t>When you have a specific value for the proportion which you want the Beta distribution to be centred on – you will have to solve for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 Meaning that you will need to specify an assumed mean value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𝜇</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 for the proportion and a small value for the standard deviation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a:t>
                </a:r>
              </a:p>
              <a:p>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pPr/>
                <a14:m>
                  <m:oMathPara xmlns:m="http://schemas.openxmlformats.org/officeDocument/2006/math">
                    <m:oMathParaPr>
                      <m:jc m:val="centerGroup"/>
                    </m:oMathParaPr>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−1+</m:t>
                      </m:r>
                      <m:d>
                        <m:dPr>
                          <m:begChr m:val="["/>
                          <m:endChr m:val="]"/>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dPr>
                        <m:e>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sSup>
                                <m:sSup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sSupPr>
                                <m:e>
                                  <m:d>
                                    <m:d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dPr>
                                    <m:e>
                                      <m:r>
                                        <a:rPr lang="en-GB" sz="1100" b="0" i="1" smtClean="0">
                                          <a:latin typeface="Cambria Math" panose="02040503050406030204" pitchFamily="18" charset="0"/>
                                          <a:ea typeface="Cambria Math" panose="02040503050406030204" pitchFamily="18" charset="0"/>
                                          <a:cs typeface="Helvetica Neue" panose="02000503000000020004" pitchFamily="2" charset="0"/>
                                        </a:rPr>
                                        <m:t>1−</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e>
                                  </m:d>
                                </m:e>
                                <m:sup>
                                  <m:r>
                                    <a:rPr lang="en-GB" sz="1100" b="0" i="1" smtClean="0">
                                      <a:latin typeface="Cambria Math" panose="02040503050406030204" pitchFamily="18" charset="0"/>
                                      <a:ea typeface="Cambria Math" panose="02040503050406030204" pitchFamily="18" charset="0"/>
                                      <a:cs typeface="Helvetica Neue" panose="02000503000000020004" pitchFamily="2" charset="0"/>
                                    </a:rPr>
                                    <m:t>2</m:t>
                                  </m:r>
                                </m:sup>
                              </m:sSup>
                            </m:num>
                            <m:den>
                              <m:sSup>
                                <m:sSup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sSupPr>
                                <m:e>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𝜎</m:t>
                                  </m:r>
                                </m:e>
                                <m:sup>
                                  <m:r>
                                    <a:rPr lang="en-GB" sz="1100" b="0" i="1" smtClean="0">
                                      <a:latin typeface="Cambria Math" panose="02040503050406030204" pitchFamily="18" charset="0"/>
                                      <a:ea typeface="Cambria Math" panose="02040503050406030204" pitchFamily="18" charset="0"/>
                                      <a:cs typeface="Helvetica Neue" panose="02000503000000020004" pitchFamily="2" charset="0"/>
                                    </a:rPr>
                                    <m:t>2</m:t>
                                  </m:r>
                                </m:sup>
                              </m:sSup>
                            </m:den>
                          </m:f>
                        </m:e>
                      </m:d>
                    </m:oMath>
                  </m:oMathPara>
                </a14:m>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pPr/>
                <a14:m>
                  <m:oMathPara xmlns:m="http://schemas.openxmlformats.org/officeDocument/2006/math">
                    <m:oMathParaPr>
                      <m:jc m:val="centerGroup"/>
                    </m:oMathParaPr>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num>
                        <m:den>
                          <m:r>
                            <a:rPr lang="en-GB" sz="1100" i="1">
                              <a:latin typeface="Cambria Math" panose="02040503050406030204" pitchFamily="18" charset="0"/>
                              <a:ea typeface="Cambria Math" panose="02040503050406030204" pitchFamily="18" charset="0"/>
                              <a:cs typeface="Helvetica Neue" panose="02000503000000020004" pitchFamily="2" charset="0"/>
                            </a:rPr>
                            <m:t>(1−</m:t>
                          </m:r>
                          <m:r>
                            <a:rPr lang="en-GB" sz="1100" i="1">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den>
                      </m:f>
                    </m:oMath>
                  </m:oMathPara>
                </a14:m>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p:txBody>
          </p:sp>
        </mc:Choice>
        <mc:Fallback>
          <p:sp>
            <p:nvSpPr>
              <p:cNvPr id="5" name="TextBox 4">
                <a:extLst>
                  <a:ext uri="{FF2B5EF4-FFF2-40B4-BE49-F238E27FC236}">
                    <a16:creationId xmlns:a16="http://schemas.microsoft.com/office/drawing/2014/main" id="{0B351D93-995D-797E-1FF5-C28D3E8783FC}"/>
                  </a:ext>
                </a:extLst>
              </p:cNvPr>
              <p:cNvSpPr txBox="1">
                <a:spLocks noRot="1" noChangeAspect="1" noMove="1" noResize="1" noEditPoints="1" noAdjustHandles="1" noChangeArrowheads="1" noChangeShapeType="1" noTextEdit="1"/>
              </p:cNvSpPr>
              <p:nvPr/>
            </p:nvSpPr>
            <p:spPr>
              <a:xfrm>
                <a:off x="154002" y="2024802"/>
                <a:ext cx="4901078" cy="4734629"/>
              </a:xfrm>
              <a:prstGeom prst="rect">
                <a:avLst/>
              </a:prstGeom>
              <a:blipFill>
                <a:blip r:embed="rId2"/>
                <a:stretch>
                  <a:fillRect r="-518"/>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E269248C-2E5A-649D-43D2-76265CF7ABA1}"/>
              </a:ext>
            </a:extLst>
          </p:cNvPr>
          <p:cNvSpPr txBox="1"/>
          <p:nvPr/>
        </p:nvSpPr>
        <p:spPr>
          <a:xfrm>
            <a:off x="154002" y="847795"/>
            <a:ext cx="4737175" cy="1107996"/>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it?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It characterised by a smooth curve for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data that are positive values between 0 and 1, inclusively. </a:t>
            </a:r>
            <a:r>
              <a:rPr lang="en-GB" sz="1100" dirty="0">
                <a:latin typeface="Helvetica Neue" panose="02000503000000020004" pitchFamily="2" charset="0"/>
                <a:ea typeface="Helvetica Neue" panose="02000503000000020004" pitchFamily="2" charset="0"/>
                <a:cs typeface="Helvetica Neue" panose="02000503000000020004" pitchFamily="2" charset="0"/>
              </a:rPr>
              <a:t>It is a distribution best for describing </a:t>
            </a:r>
            <a:r>
              <a:rPr lang="en-GB" sz="1100" b="1" dirty="0">
                <a:latin typeface="Helvetica Neue" panose="02000503000000020004" pitchFamily="2" charset="0"/>
                <a:ea typeface="Helvetica Neue" panose="02000503000000020004" pitchFamily="2" charset="0"/>
                <a:cs typeface="Helvetica Neue" panose="02000503000000020004" pitchFamily="2" charset="0"/>
              </a:rPr>
              <a:t>proportions with unknown numerator and/or denominator</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r>
              <a:rPr lang="en-GB" sz="1100" b="1" dirty="0">
                <a:latin typeface="Helvetica Neue" panose="02000503000000020004" pitchFamily="2" charset="0"/>
                <a:ea typeface="Helvetica Neue" panose="02000503000000020004" pitchFamily="2" charset="0"/>
                <a:cs typeface="Helvetica Neue" panose="02000503000000020004" pitchFamily="2" charset="0"/>
              </a:rPr>
              <a:t>You can control its shape and location of the Beta distribution</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5C03A415-B31E-6A95-254A-C65618E364C0}"/>
              </a:ext>
            </a:extLst>
          </p:cNvPr>
          <p:cNvSpPr txBox="1"/>
          <p:nvPr/>
        </p:nvSpPr>
        <p:spPr>
          <a:xfrm>
            <a:off x="5379955" y="85328"/>
            <a:ext cx="4435198" cy="261610"/>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the formulation?</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251152CF-4651-9AD8-97B7-09F68597CABD}"/>
              </a:ext>
            </a:extLst>
          </p:cNvPr>
          <p:cNvSpPr txBox="1"/>
          <p:nvPr/>
        </p:nvSpPr>
        <p:spPr>
          <a:xfrm>
            <a:off x="5459248" y="368504"/>
            <a:ext cx="5151242"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111E00C-B5AB-1B04-076E-75049D88ED05}"/>
                  </a:ext>
                </a:extLst>
              </p:cNvPr>
              <p:cNvSpPr txBox="1"/>
              <p:nvPr/>
            </p:nvSpPr>
            <p:spPr>
              <a:xfrm>
                <a:off x="6096000" y="425207"/>
                <a:ext cx="3272769" cy="616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Pr</m:t>
                      </m:r>
                      <m:d>
                        <m:dPr>
                          <m:ctrlPr>
                            <a:rPr lang="en-GB" b="0" i="1" smtClean="0">
                              <a:latin typeface="Cambria Math" panose="02040503050406030204" pitchFamily="18" charset="0"/>
                            </a:rPr>
                          </m:ctrlPr>
                        </m:dPr>
                        <m:e>
                          <m:r>
                            <a:rPr lang="en-GB" b="0" i="1" smtClean="0">
                              <a:latin typeface="Cambria Math" panose="02040503050406030204" pitchFamily="18" charset="0"/>
                            </a:rPr>
                            <m:t>𝑝</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𝑝</m:t>
                              </m:r>
                            </m:e>
                            <m:sup>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(1−</m:t>
                              </m:r>
                              <m:r>
                                <a:rPr lang="en-GB" b="0" i="1" smtClean="0">
                                  <a:latin typeface="Cambria Math" panose="02040503050406030204" pitchFamily="18" charset="0"/>
                                </a:rPr>
                                <m:t>𝑝</m:t>
                              </m:r>
                              <m:r>
                                <a:rPr lang="en-GB" b="0" i="1" smtClean="0">
                                  <a:latin typeface="Cambria Math" panose="02040503050406030204" pitchFamily="18" charset="0"/>
                                </a:rPr>
                                <m:t>)</m:t>
                              </m:r>
                            </m:e>
                            <m:sup>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−1</m:t>
                              </m:r>
                            </m:sup>
                          </m:sSup>
                        </m:num>
                        <m:den>
                          <m:r>
                            <a:rPr lang="en-GB" b="0" i="1" smtClean="0">
                              <a:latin typeface="Cambria Math" panose="02040503050406030204" pitchFamily="18" charset="0"/>
                            </a:rPr>
                            <m:t>𝐵</m:t>
                          </m:r>
                          <m:d>
                            <m:dPr>
                              <m:ctrlPr>
                                <a:rPr lang="el-GR" b="0" i="1" smtClean="0">
                                  <a:latin typeface="Cambria Math" panose="02040503050406030204" pitchFamily="18" charset="0"/>
                                  <a:ea typeface="Cambria Math" panose="02040503050406030204" pitchFamily="18" charset="0"/>
                                </a:rPr>
                              </m:ctrlPr>
                            </m:dPr>
                            <m:e>
                              <m:r>
                                <a:rPr lang="el-GR" b="0" i="1" smtClean="0">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𝛽</m:t>
                              </m:r>
                            </m:e>
                          </m:d>
                        </m:den>
                      </m:f>
                    </m:oMath>
                  </m:oMathPara>
                </a14:m>
                <a:endParaRPr lang="en-GB" dirty="0"/>
              </a:p>
            </p:txBody>
          </p:sp>
        </mc:Choice>
        <mc:Fallback>
          <p:sp>
            <p:nvSpPr>
              <p:cNvPr id="9" name="TextBox 8">
                <a:extLst>
                  <a:ext uri="{FF2B5EF4-FFF2-40B4-BE49-F238E27FC236}">
                    <a16:creationId xmlns:a16="http://schemas.microsoft.com/office/drawing/2014/main" id="{3111E00C-B5AB-1B04-076E-75049D88ED05}"/>
                  </a:ext>
                </a:extLst>
              </p:cNvPr>
              <p:cNvSpPr txBox="1">
                <a:spLocks noRot="1" noChangeAspect="1" noMove="1" noResize="1" noEditPoints="1" noAdjustHandles="1" noChangeArrowheads="1" noChangeShapeType="1" noTextEdit="1"/>
              </p:cNvSpPr>
              <p:nvPr/>
            </p:nvSpPr>
            <p:spPr>
              <a:xfrm>
                <a:off x="6096000" y="425207"/>
                <a:ext cx="3272769" cy="616259"/>
              </a:xfrm>
              <a:prstGeom prst="rect">
                <a:avLst/>
              </a:prstGeom>
              <a:blipFill>
                <a:blip r:embed="rId3"/>
                <a:stretch>
                  <a:fillRect b="-1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34FD9D6-C3A9-AFA9-1202-C89093A6C2F9}"/>
                  </a:ext>
                </a:extLst>
              </p:cNvPr>
              <p:cNvSpPr txBox="1"/>
              <p:nvPr/>
            </p:nvSpPr>
            <p:spPr>
              <a:xfrm>
                <a:off x="5459248" y="1119736"/>
                <a:ext cx="5151242" cy="1380763"/>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Where:</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Shape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Shape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Denominator is a constant value – </a:t>
                </a:r>
                <a14:m>
                  <m:oMath xmlns:m="http://schemas.openxmlformats.org/officeDocument/2006/math">
                    <m:r>
                      <m:rPr>
                        <m:sty m:val="p"/>
                      </m:rPr>
                      <a:rPr lang="en-GB" sz="1100" i="1">
                        <a:latin typeface="Cambria Math" panose="02040503050406030204" pitchFamily="18" charset="0"/>
                        <a:ea typeface="Cambria Math" panose="02040503050406030204" pitchFamily="18" charset="0"/>
                        <a:cs typeface="Helvetica Neue" panose="02000503000000020004" pitchFamily="2" charset="0"/>
                      </a:rPr>
                      <m:t>B</m:t>
                    </m:r>
                    <m:d>
                      <m:dPr>
                        <m:ctrlPr>
                          <a:rPr lang="el-GR" sz="1100" i="1" smtClean="0">
                            <a:latin typeface="Cambria Math" panose="02040503050406030204" pitchFamily="18" charset="0"/>
                            <a:ea typeface="Cambria Math" panose="02040503050406030204" pitchFamily="18" charset="0"/>
                            <a:cs typeface="Helvetica Neue" panose="02000503000000020004" pitchFamily="2" charset="0"/>
                          </a:rPr>
                        </m:ctrlPr>
                      </m:dPr>
                      <m:e>
                        <m:r>
                          <a:rPr lang="el-GR" sz="110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i="1">
                            <a:latin typeface="Cambria Math" panose="02040503050406030204" pitchFamily="18" charset="0"/>
                            <a:ea typeface="Cambria Math" panose="02040503050406030204" pitchFamily="18" charset="0"/>
                          </a:rPr>
                          <m:t>𝛽</m:t>
                        </m:r>
                      </m:e>
                    </m:d>
                    <m:r>
                      <a:rPr lang="en-GB" sz="1100" b="0" i="0" smtClean="0">
                        <a:latin typeface="Cambria Math" panose="02040503050406030204" pitchFamily="18" charset="0"/>
                        <a:ea typeface="Cambria Math" panose="02040503050406030204" pitchFamily="18" charset="0"/>
                        <a:cs typeface="Helvetica Neue" panose="02000503000000020004" pitchFamily="2" charset="0"/>
                      </a:rPr>
                      <m:t>=</m:t>
                    </m:r>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i="1">
                                <a:latin typeface="Cambria Math" panose="02040503050406030204" pitchFamily="18" charset="0"/>
                                <a:ea typeface="Cambria Math" panose="02040503050406030204" pitchFamily="18" charset="0"/>
                                <a:cs typeface="Helvetica Neue" panose="02000503000000020004" pitchFamily="2" charset="0"/>
                              </a:rPr>
                              <m:t>α</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a:rPr lang="el-GR" sz="110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r>
                          <m:rPr>
                            <m:nor/>
                          </m:rPr>
                          <a:rPr lang="en-GB" sz="1100" dirty="0">
                            <a:latin typeface="Helvetica Neue" panose="02000503000000020004" pitchFamily="2" charset="0"/>
                            <a:ea typeface="Helvetica Neue" panose="02000503000000020004" pitchFamily="2" charset="0"/>
                            <a:cs typeface="Helvetica Neue" panose="02000503000000020004" pitchFamily="2" charset="0"/>
                          </a:rPr>
                          <m:t> </m:t>
                        </m:r>
                      </m:num>
                      <m:den>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i="1">
                                <a:latin typeface="Cambria Math" panose="02040503050406030204" pitchFamily="18" charset="0"/>
                                <a:ea typeface="Cambria Math" panose="02040503050406030204" pitchFamily="18" charset="0"/>
                                <a:cs typeface="Helvetica Neue" panose="02000503000000020004" pitchFamily="2" charset="0"/>
                              </a:rPr>
                              <m:t>α</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r>
                          <m:rPr>
                            <m:nor/>
                          </m:rPr>
                          <a:rPr lang="en-GB" sz="1100" dirty="0">
                            <a:latin typeface="Helvetica Neue" panose="02000503000000020004" pitchFamily="2" charset="0"/>
                            <a:ea typeface="Helvetica Neue" panose="02000503000000020004" pitchFamily="2" charset="0"/>
                            <a:cs typeface="Helvetica Neue" panose="02000503000000020004" pitchFamily="2" charset="0"/>
                          </a:rPr>
                          <m:t> </m:t>
                        </m:r>
                      </m:den>
                    </m:f>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14:m>
                  <m:oMath xmlns:m="http://schemas.openxmlformats.org/officeDocument/2006/math">
                    <m:r>
                      <a:rPr lang="en-GB" sz="1100" b="0" i="1" smtClean="0">
                        <a:latin typeface="Cambria Math" panose="02040503050406030204" pitchFamily="18" charset="0"/>
                        <a:ea typeface="Helvetica Neue Light" panose="02000403000000020004" pitchFamily="2" charset="0"/>
                      </a:rPr>
                      <m:t>𝑝</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is a data input that is a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measure that lies between 0 and 1, inclusively – it is a proportion (percentage). </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Another way to write the above formula: </a:t>
                </a:r>
                <a14:m>
                  <m:oMath xmlns:m="http://schemas.openxmlformats.org/officeDocument/2006/math">
                    <m:r>
                      <a:rPr lang="en-GB" sz="1100" b="0" i="1" smtClean="0">
                        <a:latin typeface="Cambria Math" panose="02040503050406030204" pitchFamily="18" charset="0"/>
                        <a:ea typeface="Helvetica Neue" panose="02000503000000020004" pitchFamily="2" charset="0"/>
                        <a:cs typeface="Helvetica Neue" panose="02000503000000020004" pitchFamily="2" charset="0"/>
                      </a:rPr>
                      <m:t> </m:t>
                    </m:r>
                    <m:r>
                      <a:rPr lang="en-GB" sz="1100" b="0" i="1" smtClean="0">
                        <a:latin typeface="Cambria Math" panose="02040503050406030204" pitchFamily="18" charset="0"/>
                        <a:ea typeface="Helvetica Neue" panose="02000503000000020004" pitchFamily="2" charset="0"/>
                        <a:cs typeface="Helvetica Neue" panose="02000503000000020004" pitchFamily="2" charset="0"/>
                      </a:rPr>
                      <m:t>𝑝</m:t>
                    </m:r>
                    <m:r>
                      <a:rPr lang="en-GB" sz="1100" b="0" i="1" smtClean="0">
                        <a:latin typeface="Cambria Math" panose="02040503050406030204" pitchFamily="18" charset="0"/>
                        <a:ea typeface="Helvetica Neue" panose="02000503000000020004" pitchFamily="2" charset="0"/>
                        <a:cs typeface="Helvetica Neue" panose="02000503000000020004" pitchFamily="2" charset="0"/>
                      </a:rPr>
                      <m:t> ~ </m:t>
                    </m:r>
                    <m:r>
                      <m:rPr>
                        <m:sty m:val="p"/>
                      </m:rPr>
                      <a:rPr lang="en-GB" sz="1100" b="0" i="0" smtClean="0">
                        <a:latin typeface="Cambria Math" panose="02040503050406030204" pitchFamily="18" charset="0"/>
                        <a:ea typeface="Helvetica Neue" panose="02000503000000020004" pitchFamily="2" charset="0"/>
                        <a:cs typeface="Helvetica Neue" panose="02000503000000020004" pitchFamily="2" charset="0"/>
                      </a:rPr>
                      <m:t>beta</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m:rPr>
                        <m:sty m:val="p"/>
                      </m:rPr>
                      <a:rPr lang="el-GR" sz="1100" b="0" i="1" smtClean="0">
                        <a:latin typeface="Cambria Math" panose="02040503050406030204" pitchFamily="18" charset="0"/>
                        <a:ea typeface="Cambria Math" panose="02040503050406030204" pitchFamily="18" charset="0"/>
                        <a:cs typeface="Helvetica Neue" panose="02000503000000020004" pitchFamily="2" charset="0"/>
                      </a:rPr>
                      <m:t>β</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0" name="TextBox 9">
                <a:extLst>
                  <a:ext uri="{FF2B5EF4-FFF2-40B4-BE49-F238E27FC236}">
                    <a16:creationId xmlns:a16="http://schemas.microsoft.com/office/drawing/2014/main" id="{334FD9D6-C3A9-AFA9-1202-C89093A6C2F9}"/>
                  </a:ext>
                </a:extLst>
              </p:cNvPr>
              <p:cNvSpPr txBox="1">
                <a:spLocks noRot="1" noChangeAspect="1" noMove="1" noResize="1" noEditPoints="1" noAdjustHandles="1" noChangeArrowheads="1" noChangeShapeType="1" noTextEdit="1"/>
              </p:cNvSpPr>
              <p:nvPr/>
            </p:nvSpPr>
            <p:spPr>
              <a:xfrm>
                <a:off x="5459248" y="1119736"/>
                <a:ext cx="5151242" cy="1380763"/>
              </a:xfrm>
              <a:prstGeom prst="rect">
                <a:avLst/>
              </a:prstGeom>
              <a:blipFill>
                <a:blip r:embed="rId4"/>
                <a:stretch>
                  <a:fillRect r="-246" b="-1835"/>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AB959959-84BE-B462-1179-28936C13B010}"/>
              </a:ext>
            </a:extLst>
          </p:cNvPr>
          <p:cNvPicPr>
            <a:picLocks noChangeAspect="1"/>
          </p:cNvPicPr>
          <p:nvPr/>
        </p:nvPicPr>
        <p:blipFill>
          <a:blip r:embed="rId5"/>
          <a:srcRect/>
          <a:stretch/>
        </p:blipFill>
        <p:spPr>
          <a:xfrm>
            <a:off x="5709532" y="2627378"/>
            <a:ext cx="4650673" cy="4132053"/>
          </a:xfrm>
          <a:prstGeom prst="rect">
            <a:avLst/>
          </a:prstGeom>
        </p:spPr>
      </p:pic>
      <p:sp>
        <p:nvSpPr>
          <p:cNvPr id="13" name="TextBox 12">
            <a:extLst>
              <a:ext uri="{FF2B5EF4-FFF2-40B4-BE49-F238E27FC236}">
                <a16:creationId xmlns:a16="http://schemas.microsoft.com/office/drawing/2014/main" id="{208933EC-ED56-83F5-0555-9D9405C7DFC5}"/>
              </a:ext>
            </a:extLst>
          </p:cNvPr>
          <p:cNvSpPr txBox="1"/>
          <p:nvPr/>
        </p:nvSpPr>
        <p:spPr>
          <a:xfrm rot="16200000">
            <a:off x="4699250" y="4577988"/>
            <a:ext cx="1776448" cy="230832"/>
          </a:xfrm>
          <a:prstGeom prst="rect">
            <a:avLst/>
          </a:prstGeom>
          <a:noFill/>
        </p:spPr>
        <p:txBody>
          <a:bodyPr wrap="none" rtlCol="0">
            <a:spAutoFit/>
          </a:bodyPr>
          <a:lstStyle/>
          <a:p>
            <a:r>
              <a:rPr lang="en-GB" sz="900" dirty="0">
                <a:latin typeface="Segoe UI" panose="020B0502040204020203" pitchFamily="34" charset="0"/>
                <a:cs typeface="Segoe UI" panose="020B0502040204020203" pitchFamily="34" charset="0"/>
              </a:rPr>
              <a:t>Probability Density (Plausibility)</a:t>
            </a:r>
          </a:p>
        </p:txBody>
      </p:sp>
      <p:sp>
        <p:nvSpPr>
          <p:cNvPr id="14" name="Rectangle 13">
            <a:extLst>
              <a:ext uri="{FF2B5EF4-FFF2-40B4-BE49-F238E27FC236}">
                <a16:creationId xmlns:a16="http://schemas.microsoft.com/office/drawing/2014/main" id="{2E39B092-86A3-8B5A-D6FC-5F9E5BD5ECC4}"/>
              </a:ext>
            </a:extLst>
          </p:cNvPr>
          <p:cNvSpPr/>
          <p:nvPr/>
        </p:nvSpPr>
        <p:spPr>
          <a:xfrm>
            <a:off x="154002" y="3089186"/>
            <a:ext cx="4901078" cy="724619"/>
          </a:xfrm>
          <a:prstGeom prst="rect">
            <a:avLst/>
          </a:prstGeom>
          <a:noFill/>
          <a:ln w="38100">
            <a:solidFill>
              <a:srgbClr val="FF3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6687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96FD5-D2F9-6742-1C9E-3A003A3313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FDACD0-DE41-8AD4-CC3F-67A4BCD1F41F}"/>
              </a:ext>
            </a:extLst>
          </p:cNvPr>
          <p:cNvSpPr txBox="1"/>
          <p:nvPr/>
        </p:nvSpPr>
        <p:spPr>
          <a:xfrm>
            <a:off x="154002" y="85328"/>
            <a:ext cx="4440446" cy="369332"/>
          </a:xfrm>
          <a:prstGeom prst="rect">
            <a:avLst/>
          </a:prstGeom>
          <a:solidFill>
            <a:schemeClr val="accent1">
              <a:lumMod val="60000"/>
              <a:lumOff val="40000"/>
            </a:schemeClr>
          </a:solidFill>
          <a:ln>
            <a:solidFill>
              <a:schemeClr val="accent1"/>
            </a:solidFill>
          </a:ln>
        </p:spPr>
        <p:txBody>
          <a:bodyPr wrap="non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3" name="TextBox 2">
            <a:extLst>
              <a:ext uri="{FF2B5EF4-FFF2-40B4-BE49-F238E27FC236}">
                <a16:creationId xmlns:a16="http://schemas.microsoft.com/office/drawing/2014/main" id="{A242F0A1-D86E-C657-509B-8A6463F773D0}"/>
              </a:ext>
            </a:extLst>
          </p:cNvPr>
          <p:cNvSpPr txBox="1"/>
          <p:nvPr/>
        </p:nvSpPr>
        <p:spPr>
          <a:xfrm>
            <a:off x="154004" y="49615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Beta Distribution [3]</a:t>
            </a:r>
            <a:endParaRPr lang="en-GB" dirty="0"/>
          </a:p>
        </p:txBody>
      </p:sp>
      <p:sp>
        <p:nvSpPr>
          <p:cNvPr id="4" name="Slide Number Placeholder 3">
            <a:extLst>
              <a:ext uri="{FF2B5EF4-FFF2-40B4-BE49-F238E27FC236}">
                <a16:creationId xmlns:a16="http://schemas.microsoft.com/office/drawing/2014/main" id="{10D57203-E747-16F7-2DAD-6232D276280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73C844F-DCEF-8910-95B4-56638BA4E3A7}"/>
                  </a:ext>
                </a:extLst>
              </p:cNvPr>
              <p:cNvSpPr txBox="1"/>
              <p:nvPr/>
            </p:nvSpPr>
            <p:spPr>
              <a:xfrm>
                <a:off x="154002" y="2024802"/>
                <a:ext cx="4901078" cy="473462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do we need?</a:t>
                </a:r>
              </a:p>
              <a:p>
                <a:endParaRPr lang="en-GB" sz="1100"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1</a:t>
                </a:r>
                <a:r>
                  <a:rPr lang="en-GB" sz="1000" dirty="0">
                    <a:latin typeface="Helvetica Neue" panose="02000503000000020004" pitchFamily="2" charset="0"/>
                    <a:ea typeface="Helvetica Neue" panose="02000503000000020004" pitchFamily="2" charset="0"/>
                    <a:cs typeface="Helvetica Neue" panose="02000503000000020004" pitchFamily="2" charset="0"/>
                  </a:rPr>
                  <a:t>: You need to specify both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is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the resulting distribution is that of a negatively skewed distribution. If you assume higher proportion values closer to 1 (i.e., 100%) to be more plausible – let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be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2</a:t>
                </a:r>
                <a:r>
                  <a:rPr lang="en-GB" sz="1000" dirty="0">
                    <a:latin typeface="Helvetica Neue" panose="02000503000000020004" pitchFamily="2" charset="0"/>
                    <a:ea typeface="Helvetica Neue" panose="02000503000000020004" pitchFamily="2" charset="0"/>
                    <a:cs typeface="Helvetica Neue" panose="02000503000000020004" pitchFamily="2" charset="0"/>
                  </a:rPr>
                  <a:t>: You need to specify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a:t>
                </a:r>
                <a14:m>
                  <m:oMath xmlns:m="http://schemas.openxmlformats.org/officeDocument/2006/math">
                    <m:r>
                      <a:rPr lang="en-GB" sz="1000" b="0" i="0" smtClean="0">
                        <a:latin typeface="Cambria Math" panose="02040503050406030204" pitchFamily="18" charset="0"/>
                        <a:ea typeface="Cambria Math" panose="02040503050406030204" pitchFamily="18" charset="0"/>
                        <a:cs typeface="Helvetica Neue" panose="02000503000000020004" pitchFamily="2" charset="0"/>
                      </a:rPr>
                      <m:t> </m:t>
                    </m:r>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is greater than</a:t>
                </a:r>
                <a14:m>
                  <m:oMath xmlns:m="http://schemas.openxmlformats.org/officeDocument/2006/math">
                    <m:r>
                      <a:rPr lang="en-GB" sz="1000" b="0" i="0" smtClean="0">
                        <a:latin typeface="Cambria Math" panose="02040503050406030204" pitchFamily="18" charset="0"/>
                        <a:ea typeface="Cambria Math" panose="02040503050406030204" pitchFamily="18" charset="0"/>
                        <a:cs typeface="Helvetica Neue" panose="02000503000000020004" pitchFamily="2" charset="0"/>
                      </a:rPr>
                      <m:t> </m:t>
                    </m:r>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the resulting distribution is that of a positively skewed distribution. If you assume lower proportion values closer to 0 (i.e., 0%) to be more plausible – then let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be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v"/>
                </a:pP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3: </a:t>
                </a:r>
                <a:r>
                  <a:rPr lang="en-GB" sz="1000" dirty="0">
                    <a:latin typeface="Helvetica Neue" panose="02000503000000020004" pitchFamily="2" charset="0"/>
                    <a:ea typeface="Helvetica Neue" panose="02000503000000020004" pitchFamily="2" charset="0"/>
                    <a:cs typeface="Helvetica Neue" panose="02000503000000020004" pitchFamily="2" charset="0"/>
                  </a:rPr>
                  <a:t>You need to specify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is equal to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increasing both at the same time, </a:t>
                </a:r>
                <a:r>
                  <a:rPr lang="en-GB" sz="1000" b="1" dirty="0">
                    <a:latin typeface="Helvetica Neue" panose="02000503000000020004" pitchFamily="2" charset="0"/>
                    <a:ea typeface="Helvetica Neue" panose="02000503000000020004" pitchFamily="2" charset="0"/>
                    <a:cs typeface="Helvetica Neue" panose="02000503000000020004" pitchFamily="2" charset="0"/>
                  </a:rPr>
                  <a:t>the resulting distribution starts of as a uniform distribution and then converges to that which is akin to a normal distribution</a:t>
                </a:r>
                <a:r>
                  <a:rPr lang="en-GB" sz="1000" dirty="0">
                    <a:latin typeface="Helvetica Neue" panose="02000503000000020004" pitchFamily="2" charset="0"/>
                    <a:ea typeface="Helvetica Neue" panose="02000503000000020004" pitchFamily="2" charset="0"/>
                    <a:cs typeface="Helvetica Neue" panose="02000503000000020004" pitchFamily="2" charset="0"/>
                  </a:rPr>
                  <a:t>. Uniform – every value for the proportion is equally plausible, while as both parameters increase in the same way, we assume that the proportion of 50% became more and more plausible</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Cambria Math" panose="02040503050406030204" pitchFamily="18" charset="0"/>
                    <a:cs typeface="Helvetica Neue" panose="02000503000000020004" pitchFamily="2" charset="0"/>
                  </a:rPr>
                  <a:t>Scenario 4: </a:t>
                </a:r>
                <a:r>
                  <a:rPr lang="en-GB" sz="1000" dirty="0">
                    <a:latin typeface="Helvetica Neue" panose="02000503000000020004" pitchFamily="2" charset="0"/>
                    <a:ea typeface="Cambria Math" panose="02040503050406030204" pitchFamily="18" charset="0"/>
                    <a:cs typeface="Helvetica Neue" panose="02000503000000020004" pitchFamily="2" charset="0"/>
                  </a:rPr>
                  <a:t>When you have a specific value for the proportion which you want the Beta distribution to be centred on – you will have to solve for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 Meaning that you will need to specify an assumed mean value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𝜇</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 for the proportion and a small value for the standard deviation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a:t>
                </a:r>
              </a:p>
              <a:p>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pPr/>
                <a14:m>
                  <m:oMathPara xmlns:m="http://schemas.openxmlformats.org/officeDocument/2006/math">
                    <m:oMathParaPr>
                      <m:jc m:val="centerGroup"/>
                    </m:oMathParaPr>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−1+</m:t>
                      </m:r>
                      <m:d>
                        <m:dPr>
                          <m:begChr m:val="["/>
                          <m:endChr m:val="]"/>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dPr>
                        <m:e>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sSup>
                                <m:sSup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sSupPr>
                                <m:e>
                                  <m:d>
                                    <m:d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dPr>
                                    <m:e>
                                      <m:r>
                                        <a:rPr lang="en-GB" sz="1100" b="0" i="1" smtClean="0">
                                          <a:latin typeface="Cambria Math" panose="02040503050406030204" pitchFamily="18" charset="0"/>
                                          <a:ea typeface="Cambria Math" panose="02040503050406030204" pitchFamily="18" charset="0"/>
                                          <a:cs typeface="Helvetica Neue" panose="02000503000000020004" pitchFamily="2" charset="0"/>
                                        </a:rPr>
                                        <m:t>1−</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e>
                                  </m:d>
                                </m:e>
                                <m:sup>
                                  <m:r>
                                    <a:rPr lang="en-GB" sz="1100" b="0" i="1" smtClean="0">
                                      <a:latin typeface="Cambria Math" panose="02040503050406030204" pitchFamily="18" charset="0"/>
                                      <a:ea typeface="Cambria Math" panose="02040503050406030204" pitchFamily="18" charset="0"/>
                                      <a:cs typeface="Helvetica Neue" panose="02000503000000020004" pitchFamily="2" charset="0"/>
                                    </a:rPr>
                                    <m:t>2</m:t>
                                  </m:r>
                                </m:sup>
                              </m:sSup>
                            </m:num>
                            <m:den>
                              <m:sSup>
                                <m:sSup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sSupPr>
                                <m:e>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𝜎</m:t>
                                  </m:r>
                                </m:e>
                                <m:sup>
                                  <m:r>
                                    <a:rPr lang="en-GB" sz="1100" b="0" i="1" smtClean="0">
                                      <a:latin typeface="Cambria Math" panose="02040503050406030204" pitchFamily="18" charset="0"/>
                                      <a:ea typeface="Cambria Math" panose="02040503050406030204" pitchFamily="18" charset="0"/>
                                      <a:cs typeface="Helvetica Neue" panose="02000503000000020004" pitchFamily="2" charset="0"/>
                                    </a:rPr>
                                    <m:t>2</m:t>
                                  </m:r>
                                </m:sup>
                              </m:sSup>
                            </m:den>
                          </m:f>
                        </m:e>
                      </m:d>
                    </m:oMath>
                  </m:oMathPara>
                </a14:m>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pPr/>
                <a14:m>
                  <m:oMathPara xmlns:m="http://schemas.openxmlformats.org/officeDocument/2006/math">
                    <m:oMathParaPr>
                      <m:jc m:val="centerGroup"/>
                    </m:oMathParaPr>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num>
                        <m:den>
                          <m:r>
                            <a:rPr lang="en-GB" sz="1100" i="1">
                              <a:latin typeface="Cambria Math" panose="02040503050406030204" pitchFamily="18" charset="0"/>
                              <a:ea typeface="Cambria Math" panose="02040503050406030204" pitchFamily="18" charset="0"/>
                              <a:cs typeface="Helvetica Neue" panose="02000503000000020004" pitchFamily="2" charset="0"/>
                            </a:rPr>
                            <m:t>(1−</m:t>
                          </m:r>
                          <m:r>
                            <a:rPr lang="en-GB" sz="1100" i="1">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den>
                      </m:f>
                    </m:oMath>
                  </m:oMathPara>
                </a14:m>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p:txBody>
          </p:sp>
        </mc:Choice>
        <mc:Fallback>
          <p:sp>
            <p:nvSpPr>
              <p:cNvPr id="5" name="TextBox 4">
                <a:extLst>
                  <a:ext uri="{FF2B5EF4-FFF2-40B4-BE49-F238E27FC236}">
                    <a16:creationId xmlns:a16="http://schemas.microsoft.com/office/drawing/2014/main" id="{473C844F-DCEF-8910-95B4-56638BA4E3A7}"/>
                  </a:ext>
                </a:extLst>
              </p:cNvPr>
              <p:cNvSpPr txBox="1">
                <a:spLocks noRot="1" noChangeAspect="1" noMove="1" noResize="1" noEditPoints="1" noAdjustHandles="1" noChangeArrowheads="1" noChangeShapeType="1" noTextEdit="1"/>
              </p:cNvSpPr>
              <p:nvPr/>
            </p:nvSpPr>
            <p:spPr>
              <a:xfrm>
                <a:off x="154002" y="2024802"/>
                <a:ext cx="4901078" cy="4734629"/>
              </a:xfrm>
              <a:prstGeom prst="rect">
                <a:avLst/>
              </a:prstGeom>
              <a:blipFill>
                <a:blip r:embed="rId2"/>
                <a:stretch>
                  <a:fillRect r="-518"/>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5698D451-D76E-4A09-A8CA-320EAA073B16}"/>
              </a:ext>
            </a:extLst>
          </p:cNvPr>
          <p:cNvSpPr txBox="1"/>
          <p:nvPr/>
        </p:nvSpPr>
        <p:spPr>
          <a:xfrm>
            <a:off x="154002" y="847795"/>
            <a:ext cx="4737175" cy="1107996"/>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it?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It characterised by a smooth curve for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data that are positive values between 0 and 1, inclusively. </a:t>
            </a:r>
            <a:r>
              <a:rPr lang="en-GB" sz="1100" dirty="0">
                <a:latin typeface="Helvetica Neue" panose="02000503000000020004" pitchFamily="2" charset="0"/>
                <a:ea typeface="Helvetica Neue" panose="02000503000000020004" pitchFamily="2" charset="0"/>
                <a:cs typeface="Helvetica Neue" panose="02000503000000020004" pitchFamily="2" charset="0"/>
              </a:rPr>
              <a:t>It is a distribution best for describing </a:t>
            </a:r>
            <a:r>
              <a:rPr lang="en-GB" sz="1100" b="1" dirty="0">
                <a:latin typeface="Helvetica Neue" panose="02000503000000020004" pitchFamily="2" charset="0"/>
                <a:ea typeface="Helvetica Neue" panose="02000503000000020004" pitchFamily="2" charset="0"/>
                <a:cs typeface="Helvetica Neue" panose="02000503000000020004" pitchFamily="2" charset="0"/>
              </a:rPr>
              <a:t>proportions with unknown numerator and/or denominator</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r>
              <a:rPr lang="en-GB" sz="1100" b="1" dirty="0">
                <a:latin typeface="Helvetica Neue" panose="02000503000000020004" pitchFamily="2" charset="0"/>
                <a:ea typeface="Helvetica Neue" panose="02000503000000020004" pitchFamily="2" charset="0"/>
                <a:cs typeface="Helvetica Neue" panose="02000503000000020004" pitchFamily="2" charset="0"/>
              </a:rPr>
              <a:t>You can control its shape and location of the Beta distribution</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E2AF74DE-6064-6414-EF7F-5AF29FF70FD7}"/>
              </a:ext>
            </a:extLst>
          </p:cNvPr>
          <p:cNvSpPr txBox="1"/>
          <p:nvPr/>
        </p:nvSpPr>
        <p:spPr>
          <a:xfrm>
            <a:off x="5379955" y="85328"/>
            <a:ext cx="4435198" cy="261610"/>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the formulation?</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48A6866D-2249-0614-E34B-EB84B566FEE4}"/>
              </a:ext>
            </a:extLst>
          </p:cNvPr>
          <p:cNvSpPr txBox="1"/>
          <p:nvPr/>
        </p:nvSpPr>
        <p:spPr>
          <a:xfrm>
            <a:off x="5459248" y="368504"/>
            <a:ext cx="5151242"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7F0BE69-EFFF-A51E-CF94-062267FF8651}"/>
                  </a:ext>
                </a:extLst>
              </p:cNvPr>
              <p:cNvSpPr txBox="1"/>
              <p:nvPr/>
            </p:nvSpPr>
            <p:spPr>
              <a:xfrm>
                <a:off x="6096000" y="425207"/>
                <a:ext cx="3272769" cy="616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Pr</m:t>
                      </m:r>
                      <m:d>
                        <m:dPr>
                          <m:ctrlPr>
                            <a:rPr lang="en-GB" b="0" i="1" smtClean="0">
                              <a:latin typeface="Cambria Math" panose="02040503050406030204" pitchFamily="18" charset="0"/>
                            </a:rPr>
                          </m:ctrlPr>
                        </m:dPr>
                        <m:e>
                          <m:r>
                            <a:rPr lang="en-GB" b="0" i="1" smtClean="0">
                              <a:latin typeface="Cambria Math" panose="02040503050406030204" pitchFamily="18" charset="0"/>
                            </a:rPr>
                            <m:t>𝑝</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𝑝</m:t>
                              </m:r>
                            </m:e>
                            <m:sup>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(1−</m:t>
                              </m:r>
                              <m:r>
                                <a:rPr lang="en-GB" b="0" i="1" smtClean="0">
                                  <a:latin typeface="Cambria Math" panose="02040503050406030204" pitchFamily="18" charset="0"/>
                                </a:rPr>
                                <m:t>𝑝</m:t>
                              </m:r>
                              <m:r>
                                <a:rPr lang="en-GB" b="0" i="1" smtClean="0">
                                  <a:latin typeface="Cambria Math" panose="02040503050406030204" pitchFamily="18" charset="0"/>
                                </a:rPr>
                                <m:t>)</m:t>
                              </m:r>
                            </m:e>
                            <m:sup>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−1</m:t>
                              </m:r>
                            </m:sup>
                          </m:sSup>
                        </m:num>
                        <m:den>
                          <m:r>
                            <a:rPr lang="en-GB" b="0" i="1" smtClean="0">
                              <a:latin typeface="Cambria Math" panose="02040503050406030204" pitchFamily="18" charset="0"/>
                            </a:rPr>
                            <m:t>𝐵</m:t>
                          </m:r>
                          <m:d>
                            <m:dPr>
                              <m:ctrlPr>
                                <a:rPr lang="el-GR" b="0" i="1" smtClean="0">
                                  <a:latin typeface="Cambria Math" panose="02040503050406030204" pitchFamily="18" charset="0"/>
                                  <a:ea typeface="Cambria Math" panose="02040503050406030204" pitchFamily="18" charset="0"/>
                                </a:rPr>
                              </m:ctrlPr>
                            </m:dPr>
                            <m:e>
                              <m:r>
                                <a:rPr lang="el-GR" b="0" i="1" smtClean="0">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𝛽</m:t>
                              </m:r>
                            </m:e>
                          </m:d>
                        </m:den>
                      </m:f>
                    </m:oMath>
                  </m:oMathPara>
                </a14:m>
                <a:endParaRPr lang="en-GB" dirty="0"/>
              </a:p>
            </p:txBody>
          </p:sp>
        </mc:Choice>
        <mc:Fallback>
          <p:sp>
            <p:nvSpPr>
              <p:cNvPr id="9" name="TextBox 8">
                <a:extLst>
                  <a:ext uri="{FF2B5EF4-FFF2-40B4-BE49-F238E27FC236}">
                    <a16:creationId xmlns:a16="http://schemas.microsoft.com/office/drawing/2014/main" id="{47F0BE69-EFFF-A51E-CF94-062267FF8651}"/>
                  </a:ext>
                </a:extLst>
              </p:cNvPr>
              <p:cNvSpPr txBox="1">
                <a:spLocks noRot="1" noChangeAspect="1" noMove="1" noResize="1" noEditPoints="1" noAdjustHandles="1" noChangeArrowheads="1" noChangeShapeType="1" noTextEdit="1"/>
              </p:cNvSpPr>
              <p:nvPr/>
            </p:nvSpPr>
            <p:spPr>
              <a:xfrm>
                <a:off x="6096000" y="425207"/>
                <a:ext cx="3272769" cy="616259"/>
              </a:xfrm>
              <a:prstGeom prst="rect">
                <a:avLst/>
              </a:prstGeom>
              <a:blipFill>
                <a:blip r:embed="rId3"/>
                <a:stretch>
                  <a:fillRect b="-1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C46BD8A-B48F-A604-0258-D5C2DC08E6F4}"/>
                  </a:ext>
                </a:extLst>
              </p:cNvPr>
              <p:cNvSpPr txBox="1"/>
              <p:nvPr/>
            </p:nvSpPr>
            <p:spPr>
              <a:xfrm>
                <a:off x="5459248" y="1119736"/>
                <a:ext cx="5151242" cy="1380763"/>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Where:</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Shape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Shape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Denominator is a constant value – </a:t>
                </a:r>
                <a14:m>
                  <m:oMath xmlns:m="http://schemas.openxmlformats.org/officeDocument/2006/math">
                    <m:r>
                      <m:rPr>
                        <m:sty m:val="p"/>
                      </m:rPr>
                      <a:rPr lang="en-GB" sz="1100" i="1">
                        <a:latin typeface="Cambria Math" panose="02040503050406030204" pitchFamily="18" charset="0"/>
                        <a:ea typeface="Cambria Math" panose="02040503050406030204" pitchFamily="18" charset="0"/>
                        <a:cs typeface="Helvetica Neue" panose="02000503000000020004" pitchFamily="2" charset="0"/>
                      </a:rPr>
                      <m:t>B</m:t>
                    </m:r>
                    <m:d>
                      <m:dPr>
                        <m:ctrlPr>
                          <a:rPr lang="el-GR" sz="1100" i="1" smtClean="0">
                            <a:latin typeface="Cambria Math" panose="02040503050406030204" pitchFamily="18" charset="0"/>
                            <a:ea typeface="Cambria Math" panose="02040503050406030204" pitchFamily="18" charset="0"/>
                            <a:cs typeface="Helvetica Neue" panose="02000503000000020004" pitchFamily="2" charset="0"/>
                          </a:rPr>
                        </m:ctrlPr>
                      </m:dPr>
                      <m:e>
                        <m:r>
                          <a:rPr lang="el-GR" sz="110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i="1">
                            <a:latin typeface="Cambria Math" panose="02040503050406030204" pitchFamily="18" charset="0"/>
                            <a:ea typeface="Cambria Math" panose="02040503050406030204" pitchFamily="18" charset="0"/>
                          </a:rPr>
                          <m:t>𝛽</m:t>
                        </m:r>
                      </m:e>
                    </m:d>
                    <m:r>
                      <a:rPr lang="en-GB" sz="1100" b="0" i="0" smtClean="0">
                        <a:latin typeface="Cambria Math" panose="02040503050406030204" pitchFamily="18" charset="0"/>
                        <a:ea typeface="Cambria Math" panose="02040503050406030204" pitchFamily="18" charset="0"/>
                        <a:cs typeface="Helvetica Neue" panose="02000503000000020004" pitchFamily="2" charset="0"/>
                      </a:rPr>
                      <m:t>=</m:t>
                    </m:r>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i="1">
                                <a:latin typeface="Cambria Math" panose="02040503050406030204" pitchFamily="18" charset="0"/>
                                <a:ea typeface="Cambria Math" panose="02040503050406030204" pitchFamily="18" charset="0"/>
                                <a:cs typeface="Helvetica Neue" panose="02000503000000020004" pitchFamily="2" charset="0"/>
                              </a:rPr>
                              <m:t>α</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a:rPr lang="el-GR" sz="110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r>
                          <m:rPr>
                            <m:nor/>
                          </m:rPr>
                          <a:rPr lang="en-GB" sz="1100" dirty="0">
                            <a:latin typeface="Helvetica Neue" panose="02000503000000020004" pitchFamily="2" charset="0"/>
                            <a:ea typeface="Helvetica Neue" panose="02000503000000020004" pitchFamily="2" charset="0"/>
                            <a:cs typeface="Helvetica Neue" panose="02000503000000020004" pitchFamily="2" charset="0"/>
                          </a:rPr>
                          <m:t> </m:t>
                        </m:r>
                      </m:num>
                      <m:den>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i="1">
                                <a:latin typeface="Cambria Math" panose="02040503050406030204" pitchFamily="18" charset="0"/>
                                <a:ea typeface="Cambria Math" panose="02040503050406030204" pitchFamily="18" charset="0"/>
                                <a:cs typeface="Helvetica Neue" panose="02000503000000020004" pitchFamily="2" charset="0"/>
                              </a:rPr>
                              <m:t>α</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r>
                          <m:rPr>
                            <m:nor/>
                          </m:rPr>
                          <a:rPr lang="en-GB" sz="1100" dirty="0">
                            <a:latin typeface="Helvetica Neue" panose="02000503000000020004" pitchFamily="2" charset="0"/>
                            <a:ea typeface="Helvetica Neue" panose="02000503000000020004" pitchFamily="2" charset="0"/>
                            <a:cs typeface="Helvetica Neue" panose="02000503000000020004" pitchFamily="2" charset="0"/>
                          </a:rPr>
                          <m:t> </m:t>
                        </m:r>
                      </m:den>
                    </m:f>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14:m>
                  <m:oMath xmlns:m="http://schemas.openxmlformats.org/officeDocument/2006/math">
                    <m:r>
                      <a:rPr lang="en-GB" sz="1100" b="0" i="1" smtClean="0">
                        <a:latin typeface="Cambria Math" panose="02040503050406030204" pitchFamily="18" charset="0"/>
                        <a:ea typeface="Helvetica Neue Light" panose="02000403000000020004" pitchFamily="2" charset="0"/>
                      </a:rPr>
                      <m:t>𝑝</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is a data input that is a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measure that lies between 0 and 1, inclusively – it is a proportion (percentage). </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Another way to write the above formula: </a:t>
                </a:r>
                <a14:m>
                  <m:oMath xmlns:m="http://schemas.openxmlformats.org/officeDocument/2006/math">
                    <m:r>
                      <a:rPr lang="en-GB" sz="1100" b="0" i="1" smtClean="0">
                        <a:latin typeface="Cambria Math" panose="02040503050406030204" pitchFamily="18" charset="0"/>
                        <a:ea typeface="Helvetica Neue" panose="02000503000000020004" pitchFamily="2" charset="0"/>
                        <a:cs typeface="Helvetica Neue" panose="02000503000000020004" pitchFamily="2" charset="0"/>
                      </a:rPr>
                      <m:t> </m:t>
                    </m:r>
                    <m:r>
                      <a:rPr lang="en-GB" sz="1100" b="0" i="1" smtClean="0">
                        <a:latin typeface="Cambria Math" panose="02040503050406030204" pitchFamily="18" charset="0"/>
                        <a:ea typeface="Helvetica Neue" panose="02000503000000020004" pitchFamily="2" charset="0"/>
                        <a:cs typeface="Helvetica Neue" panose="02000503000000020004" pitchFamily="2" charset="0"/>
                      </a:rPr>
                      <m:t>𝑝</m:t>
                    </m:r>
                    <m:r>
                      <a:rPr lang="en-GB" sz="1100" b="0" i="1" smtClean="0">
                        <a:latin typeface="Cambria Math" panose="02040503050406030204" pitchFamily="18" charset="0"/>
                        <a:ea typeface="Helvetica Neue" panose="02000503000000020004" pitchFamily="2" charset="0"/>
                        <a:cs typeface="Helvetica Neue" panose="02000503000000020004" pitchFamily="2" charset="0"/>
                      </a:rPr>
                      <m:t> ~ </m:t>
                    </m:r>
                    <m:r>
                      <m:rPr>
                        <m:sty m:val="p"/>
                      </m:rPr>
                      <a:rPr lang="en-GB" sz="1100" b="0" i="0" smtClean="0">
                        <a:latin typeface="Cambria Math" panose="02040503050406030204" pitchFamily="18" charset="0"/>
                        <a:ea typeface="Helvetica Neue" panose="02000503000000020004" pitchFamily="2" charset="0"/>
                        <a:cs typeface="Helvetica Neue" panose="02000503000000020004" pitchFamily="2" charset="0"/>
                      </a:rPr>
                      <m:t>beta</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m:rPr>
                        <m:sty m:val="p"/>
                      </m:rPr>
                      <a:rPr lang="el-GR" sz="1100" b="0" i="1" smtClean="0">
                        <a:latin typeface="Cambria Math" panose="02040503050406030204" pitchFamily="18" charset="0"/>
                        <a:ea typeface="Cambria Math" panose="02040503050406030204" pitchFamily="18" charset="0"/>
                        <a:cs typeface="Helvetica Neue" panose="02000503000000020004" pitchFamily="2" charset="0"/>
                      </a:rPr>
                      <m:t>β</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0" name="TextBox 9">
                <a:extLst>
                  <a:ext uri="{FF2B5EF4-FFF2-40B4-BE49-F238E27FC236}">
                    <a16:creationId xmlns:a16="http://schemas.microsoft.com/office/drawing/2014/main" id="{3C46BD8A-B48F-A604-0258-D5C2DC08E6F4}"/>
                  </a:ext>
                </a:extLst>
              </p:cNvPr>
              <p:cNvSpPr txBox="1">
                <a:spLocks noRot="1" noChangeAspect="1" noMove="1" noResize="1" noEditPoints="1" noAdjustHandles="1" noChangeArrowheads="1" noChangeShapeType="1" noTextEdit="1"/>
              </p:cNvSpPr>
              <p:nvPr/>
            </p:nvSpPr>
            <p:spPr>
              <a:xfrm>
                <a:off x="5459248" y="1119736"/>
                <a:ext cx="5151242" cy="1380763"/>
              </a:xfrm>
              <a:prstGeom prst="rect">
                <a:avLst/>
              </a:prstGeom>
              <a:blipFill>
                <a:blip r:embed="rId4"/>
                <a:stretch>
                  <a:fillRect r="-246" b="-1835"/>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071134D5-D400-2D08-A830-9CFDF9AC6250}"/>
              </a:ext>
            </a:extLst>
          </p:cNvPr>
          <p:cNvPicPr>
            <a:picLocks noChangeAspect="1"/>
          </p:cNvPicPr>
          <p:nvPr/>
        </p:nvPicPr>
        <p:blipFill>
          <a:blip r:embed="rId5"/>
          <a:srcRect/>
          <a:stretch/>
        </p:blipFill>
        <p:spPr>
          <a:xfrm>
            <a:off x="5725286" y="2627378"/>
            <a:ext cx="4619164" cy="4132053"/>
          </a:xfrm>
          <a:prstGeom prst="rect">
            <a:avLst/>
          </a:prstGeom>
        </p:spPr>
      </p:pic>
      <p:sp>
        <p:nvSpPr>
          <p:cNvPr id="13" name="TextBox 12">
            <a:extLst>
              <a:ext uri="{FF2B5EF4-FFF2-40B4-BE49-F238E27FC236}">
                <a16:creationId xmlns:a16="http://schemas.microsoft.com/office/drawing/2014/main" id="{60364D51-E3B6-EECE-9CE1-31D7D10CF350}"/>
              </a:ext>
            </a:extLst>
          </p:cNvPr>
          <p:cNvSpPr txBox="1"/>
          <p:nvPr/>
        </p:nvSpPr>
        <p:spPr>
          <a:xfrm rot="16200000">
            <a:off x="4699250" y="4577988"/>
            <a:ext cx="1776448" cy="230832"/>
          </a:xfrm>
          <a:prstGeom prst="rect">
            <a:avLst/>
          </a:prstGeom>
          <a:noFill/>
        </p:spPr>
        <p:txBody>
          <a:bodyPr wrap="none" rtlCol="0">
            <a:spAutoFit/>
          </a:bodyPr>
          <a:lstStyle/>
          <a:p>
            <a:r>
              <a:rPr lang="en-GB" sz="900" dirty="0">
                <a:latin typeface="Segoe UI" panose="020B0502040204020203" pitchFamily="34" charset="0"/>
                <a:cs typeface="Segoe UI" panose="020B0502040204020203" pitchFamily="34" charset="0"/>
              </a:rPr>
              <a:t>Probability Density (Plausibility)</a:t>
            </a:r>
          </a:p>
        </p:txBody>
      </p:sp>
      <p:sp>
        <p:nvSpPr>
          <p:cNvPr id="14" name="Rectangle 13">
            <a:extLst>
              <a:ext uri="{FF2B5EF4-FFF2-40B4-BE49-F238E27FC236}">
                <a16:creationId xmlns:a16="http://schemas.microsoft.com/office/drawing/2014/main" id="{B386C9AE-5B68-0664-3CAA-E8A9C3EF8C32}"/>
              </a:ext>
            </a:extLst>
          </p:cNvPr>
          <p:cNvSpPr/>
          <p:nvPr/>
        </p:nvSpPr>
        <p:spPr>
          <a:xfrm>
            <a:off x="160644" y="3882816"/>
            <a:ext cx="4901078" cy="1016988"/>
          </a:xfrm>
          <a:prstGeom prst="rect">
            <a:avLst/>
          </a:prstGeom>
          <a:noFill/>
          <a:ln w="38100">
            <a:solidFill>
              <a:srgbClr val="FF3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894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AE79E3CB-BB1D-E194-31C8-CB904079C382}"/>
              </a:ext>
            </a:extLst>
          </p:cNvPr>
          <p:cNvPicPr>
            <a:picLocks noChangeAspect="1"/>
          </p:cNvPicPr>
          <p:nvPr/>
        </p:nvPicPr>
        <p:blipFill>
          <a:blip r:embed="rId3"/>
          <a:stretch>
            <a:fillRect/>
          </a:stretch>
        </p:blipFill>
        <p:spPr>
          <a:xfrm>
            <a:off x="193668" y="3116007"/>
            <a:ext cx="7772400" cy="3491261"/>
          </a:xfrm>
          <a:prstGeom prst="rect">
            <a:avLst/>
          </a:prstGeom>
        </p:spPr>
      </p:pic>
      <p:sp>
        <p:nvSpPr>
          <p:cNvPr id="3" name="Title 1">
            <a:extLst>
              <a:ext uri="{FF2B5EF4-FFF2-40B4-BE49-F238E27FC236}">
                <a16:creationId xmlns:a16="http://schemas.microsoft.com/office/drawing/2014/main" id="{F2785358-8777-C506-FF01-8E590FAC45CA}"/>
              </a:ext>
            </a:extLst>
          </p:cNvPr>
          <p:cNvSpPr txBox="1">
            <a:spLocks/>
          </p:cNvSpPr>
          <p:nvPr/>
        </p:nvSpPr>
        <p:spPr>
          <a:xfrm>
            <a:off x="93021" y="919119"/>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Course overview [1]</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190991" y="1616349"/>
            <a:ext cx="6536859" cy="14176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1</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Introduction to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Probability Distributions</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a:t>
            </a: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Introduction to </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Bayesian Inference</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3</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Generalised Linear Models (GLMs)</a:t>
            </a:r>
            <a:endPar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00000"/>
              </a:lnSpc>
              <a:spcBef>
                <a:spcPts val="0"/>
              </a:spcBef>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4</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Bayesian Hierarchical Regression Models</a:t>
            </a:r>
          </a:p>
          <a:p>
            <a:pPr lvl="0">
              <a:lnSpc>
                <a:spcPct val="100000"/>
              </a:lnSpc>
              <a:spcBef>
                <a:spcPts val="0"/>
              </a:spcBef>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5: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Bayesian Risk Modelling </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2" name="TextBox 1">
            <a:extLst>
              <a:ext uri="{FF2B5EF4-FFF2-40B4-BE49-F238E27FC236}">
                <a16:creationId xmlns:a16="http://schemas.microsoft.com/office/drawing/2014/main" id="{F4E2D69C-F1D6-8B64-CAC5-9F8CEB167ED3}"/>
              </a:ext>
            </a:extLst>
          </p:cNvPr>
          <p:cNvSpPr txBox="1"/>
          <p:nvPr/>
        </p:nvSpPr>
        <p:spPr>
          <a:xfrm>
            <a:off x="5899926" y="1621937"/>
            <a:ext cx="5469067" cy="1077218"/>
          </a:xfrm>
          <a:prstGeom prst="rect">
            <a:avLst/>
          </a:prstGeom>
          <a:noFill/>
          <a:ln>
            <a:no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All the reading list, lecture notes, dataset and information for the computer practicals, as well as their associated live recordings are hosted on a dedicated web-page for this course.</a:t>
            </a:r>
          </a:p>
        </p:txBody>
      </p:sp>
      <p:pic>
        <p:nvPicPr>
          <p:cNvPr id="7" name="Picture 6">
            <a:extLst>
              <a:ext uri="{FF2B5EF4-FFF2-40B4-BE49-F238E27FC236}">
                <a16:creationId xmlns:a16="http://schemas.microsoft.com/office/drawing/2014/main" id="{3914CB30-6C18-A45C-52D0-ED8E436F4B73}"/>
              </a:ext>
            </a:extLst>
          </p:cNvPr>
          <p:cNvPicPr>
            <a:picLocks noChangeAspect="1"/>
          </p:cNvPicPr>
          <p:nvPr/>
        </p:nvPicPr>
        <p:blipFill rotWithShape="1">
          <a:blip r:embed="rId4"/>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19393106-7C41-1028-76B0-2DC479B5C91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1" name="TextBox 10">
            <a:extLst>
              <a:ext uri="{FF2B5EF4-FFF2-40B4-BE49-F238E27FC236}">
                <a16:creationId xmlns:a16="http://schemas.microsoft.com/office/drawing/2014/main" id="{FC4B548A-D8EC-718F-D867-AD4FCB41AEFA}"/>
              </a:ext>
            </a:extLst>
          </p:cNvPr>
          <p:cNvSpPr txBox="1"/>
          <p:nvPr/>
        </p:nvSpPr>
        <p:spPr>
          <a:xfrm>
            <a:off x="8158581" y="5074097"/>
            <a:ext cx="4194507" cy="430887"/>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You can download the lecture and practical materials at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this section from the above link</a:t>
            </a:r>
          </a:p>
        </p:txBody>
      </p:sp>
      <p:sp>
        <p:nvSpPr>
          <p:cNvPr id="12" name="Rectangle 11">
            <a:extLst>
              <a:ext uri="{FF2B5EF4-FFF2-40B4-BE49-F238E27FC236}">
                <a16:creationId xmlns:a16="http://schemas.microsoft.com/office/drawing/2014/main" id="{27EEA08A-0253-6910-37A6-9E44F3A160E5}"/>
              </a:ext>
            </a:extLst>
          </p:cNvPr>
          <p:cNvSpPr/>
          <p:nvPr/>
        </p:nvSpPr>
        <p:spPr>
          <a:xfrm>
            <a:off x="3636577" y="4582513"/>
            <a:ext cx="1261243" cy="1566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A197E28F-5C5D-A93D-20B9-CFE9D4C979D2}"/>
              </a:ext>
            </a:extLst>
          </p:cNvPr>
          <p:cNvCxnSpPr>
            <a:cxnSpLocks/>
          </p:cNvCxnSpPr>
          <p:nvPr/>
        </p:nvCxnSpPr>
        <p:spPr>
          <a:xfrm>
            <a:off x="4897820" y="5279670"/>
            <a:ext cx="326076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E798CE2-70E1-BA4C-2334-1F443158A60A}"/>
              </a:ext>
            </a:extLst>
          </p:cNvPr>
          <p:cNvSpPr/>
          <p:nvPr/>
        </p:nvSpPr>
        <p:spPr>
          <a:xfrm>
            <a:off x="2522483" y="3912792"/>
            <a:ext cx="5501810" cy="228831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3">
            <a:extLst>
              <a:ext uri="{FF2B5EF4-FFF2-40B4-BE49-F238E27FC236}">
                <a16:creationId xmlns:a16="http://schemas.microsoft.com/office/drawing/2014/main" id="{FD325572-6D9F-7007-9767-B7AA12B790B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2A78F666-F49C-AA6E-2178-844F6919A611}"/>
              </a:ext>
            </a:extLst>
          </p:cNvPr>
          <p:cNvSpPr txBox="1"/>
          <p:nvPr/>
        </p:nvSpPr>
        <p:spPr>
          <a:xfrm>
            <a:off x="6013941" y="3157386"/>
            <a:ext cx="6178058" cy="338554"/>
          </a:xfrm>
          <a:prstGeom prst="rect">
            <a:avLst/>
          </a:prstGeom>
          <a:solidFill>
            <a:schemeClr val="accent1">
              <a:lumMod val="60000"/>
              <a:lumOff val="4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Link: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https://uclpg-msc-sgds.github.io/UCL-SODA-CPD-RStan/</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119098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FBA75-DEBE-2DD9-109F-C8C0A3BF2B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C65BBD-D07E-C9A8-A73E-96D09F9B3E4D}"/>
              </a:ext>
            </a:extLst>
          </p:cNvPr>
          <p:cNvSpPr txBox="1"/>
          <p:nvPr/>
        </p:nvSpPr>
        <p:spPr>
          <a:xfrm>
            <a:off x="154002" y="85328"/>
            <a:ext cx="4440446" cy="369332"/>
          </a:xfrm>
          <a:prstGeom prst="rect">
            <a:avLst/>
          </a:prstGeom>
          <a:solidFill>
            <a:schemeClr val="accent1">
              <a:lumMod val="60000"/>
              <a:lumOff val="40000"/>
            </a:schemeClr>
          </a:solidFill>
          <a:ln>
            <a:solidFill>
              <a:schemeClr val="accent1"/>
            </a:solidFill>
          </a:ln>
        </p:spPr>
        <p:txBody>
          <a:bodyPr wrap="non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3" name="TextBox 2">
            <a:extLst>
              <a:ext uri="{FF2B5EF4-FFF2-40B4-BE49-F238E27FC236}">
                <a16:creationId xmlns:a16="http://schemas.microsoft.com/office/drawing/2014/main" id="{937F6F49-4660-2720-283C-EA0C6F5DDF3C}"/>
              </a:ext>
            </a:extLst>
          </p:cNvPr>
          <p:cNvSpPr txBox="1"/>
          <p:nvPr/>
        </p:nvSpPr>
        <p:spPr>
          <a:xfrm>
            <a:off x="154004" y="49615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Beta Distribution [4]</a:t>
            </a:r>
            <a:endParaRPr lang="en-GB" dirty="0"/>
          </a:p>
        </p:txBody>
      </p:sp>
      <p:sp>
        <p:nvSpPr>
          <p:cNvPr id="4" name="Slide Number Placeholder 3">
            <a:extLst>
              <a:ext uri="{FF2B5EF4-FFF2-40B4-BE49-F238E27FC236}">
                <a16:creationId xmlns:a16="http://schemas.microsoft.com/office/drawing/2014/main" id="{0972409D-EDE9-484F-EEC9-E39AE596C46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821BFF0-5387-E360-8373-7A7330DA3D25}"/>
                  </a:ext>
                </a:extLst>
              </p:cNvPr>
              <p:cNvSpPr txBox="1"/>
              <p:nvPr/>
            </p:nvSpPr>
            <p:spPr>
              <a:xfrm>
                <a:off x="154002" y="2024802"/>
                <a:ext cx="4901078" cy="473462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do we need?</a:t>
                </a:r>
              </a:p>
              <a:p>
                <a:endParaRPr lang="en-GB" sz="1100"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1</a:t>
                </a:r>
                <a:r>
                  <a:rPr lang="en-GB" sz="1000" dirty="0">
                    <a:latin typeface="Helvetica Neue" panose="02000503000000020004" pitchFamily="2" charset="0"/>
                    <a:ea typeface="Helvetica Neue" panose="02000503000000020004" pitchFamily="2" charset="0"/>
                    <a:cs typeface="Helvetica Neue" panose="02000503000000020004" pitchFamily="2" charset="0"/>
                  </a:rPr>
                  <a:t>: You need to specify both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is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the resulting distribution is that of a negatively skewed distribution. If you assume higher proportion values closer to 1 (i.e., 100%) to be more plausible – let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be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2</a:t>
                </a:r>
                <a:r>
                  <a:rPr lang="en-GB" sz="1000" dirty="0">
                    <a:latin typeface="Helvetica Neue" panose="02000503000000020004" pitchFamily="2" charset="0"/>
                    <a:ea typeface="Helvetica Neue" panose="02000503000000020004" pitchFamily="2" charset="0"/>
                    <a:cs typeface="Helvetica Neue" panose="02000503000000020004" pitchFamily="2" charset="0"/>
                  </a:rPr>
                  <a:t>: You need to specify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a:t>
                </a:r>
                <a14:m>
                  <m:oMath xmlns:m="http://schemas.openxmlformats.org/officeDocument/2006/math">
                    <m:r>
                      <a:rPr lang="en-GB" sz="1000" b="0" i="0" smtClean="0">
                        <a:latin typeface="Cambria Math" panose="02040503050406030204" pitchFamily="18" charset="0"/>
                        <a:ea typeface="Cambria Math" panose="02040503050406030204" pitchFamily="18" charset="0"/>
                        <a:cs typeface="Helvetica Neue" panose="02000503000000020004" pitchFamily="2" charset="0"/>
                      </a:rPr>
                      <m:t> </m:t>
                    </m:r>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is greater than</a:t>
                </a:r>
                <a14:m>
                  <m:oMath xmlns:m="http://schemas.openxmlformats.org/officeDocument/2006/math">
                    <m:r>
                      <a:rPr lang="en-GB" sz="1000" b="0" i="0" smtClean="0">
                        <a:latin typeface="Cambria Math" panose="02040503050406030204" pitchFamily="18" charset="0"/>
                        <a:ea typeface="Cambria Math" panose="02040503050406030204" pitchFamily="18" charset="0"/>
                        <a:cs typeface="Helvetica Neue" panose="02000503000000020004" pitchFamily="2" charset="0"/>
                      </a:rPr>
                      <m:t> </m:t>
                    </m:r>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the resulting distribution is that of a positively skewed distribution. If you assume lower proportion values closer to 0 (i.e., 0%) to be more plausible – then let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be greater than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Wingdings" pitchFamily="2" charset="2"/>
                  <a:buChar char="v"/>
                </a:pP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Helvetica Neue" panose="02000503000000020004" pitchFamily="2" charset="0"/>
                    <a:cs typeface="Helvetica Neue" panose="02000503000000020004" pitchFamily="2" charset="0"/>
                  </a:rPr>
                  <a:t>Scenario 3: </a:t>
                </a:r>
                <a:r>
                  <a:rPr lang="en-GB" sz="1000" dirty="0">
                    <a:latin typeface="Helvetica Neue" panose="02000503000000020004" pitchFamily="2" charset="0"/>
                    <a:ea typeface="Helvetica Neue" panose="02000503000000020004" pitchFamily="2" charset="0"/>
                    <a:cs typeface="Helvetica Neue" panose="02000503000000020004" pitchFamily="2" charset="0"/>
                  </a:rPr>
                  <a:t>You need to specify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When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r>
                      <a:rPr lang="en-GB" sz="1000" i="1">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is equal to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increasing both at the same time, </a:t>
                </a:r>
                <a:r>
                  <a:rPr lang="en-GB" sz="1000" b="1" dirty="0">
                    <a:latin typeface="Helvetica Neue" panose="02000503000000020004" pitchFamily="2" charset="0"/>
                    <a:ea typeface="Helvetica Neue" panose="02000503000000020004" pitchFamily="2" charset="0"/>
                    <a:cs typeface="Helvetica Neue" panose="02000503000000020004" pitchFamily="2" charset="0"/>
                  </a:rPr>
                  <a:t>the resulting distribution starts of as a uniform distribution and then converges to that which is akin to a normal distribution</a:t>
                </a:r>
                <a:r>
                  <a:rPr lang="en-GB" sz="1000" dirty="0">
                    <a:latin typeface="Helvetica Neue" panose="02000503000000020004" pitchFamily="2" charset="0"/>
                    <a:ea typeface="Helvetica Neue" panose="02000503000000020004" pitchFamily="2" charset="0"/>
                    <a:cs typeface="Helvetica Neue" panose="02000503000000020004" pitchFamily="2" charset="0"/>
                  </a:rPr>
                  <a:t>. Uniform – every value for the proportion is equally plausible, while as both parameters increase in the same way, we assume that the proportion of 50% became more and more plausible</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r>
                  <a:rPr lang="en-GB" sz="1000" b="1" dirty="0">
                    <a:latin typeface="Helvetica Neue" panose="02000503000000020004" pitchFamily="2" charset="0"/>
                    <a:ea typeface="Cambria Math" panose="02040503050406030204" pitchFamily="18" charset="0"/>
                    <a:cs typeface="Helvetica Neue" panose="02000503000000020004" pitchFamily="2" charset="0"/>
                  </a:rPr>
                  <a:t>Scenario 4: </a:t>
                </a:r>
                <a:r>
                  <a:rPr lang="en-GB" sz="1000" dirty="0">
                    <a:latin typeface="Helvetica Neue" panose="02000503000000020004" pitchFamily="2" charset="0"/>
                    <a:ea typeface="Cambria Math" panose="02040503050406030204" pitchFamily="18" charset="0"/>
                    <a:cs typeface="Helvetica Neue" panose="02000503000000020004" pitchFamily="2" charset="0"/>
                  </a:rPr>
                  <a:t>When you have a specific value for the proportion which you want the Beta distribution to be centred on – you will have to solve for both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𝛼</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and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𝛽</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 Meaning that you will need to specify an assumed mean value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𝜇</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 for the proportion and a small value for the standard deviation (</a:t>
                </a:r>
                <a14:m>
                  <m:oMath xmlns:m="http://schemas.openxmlformats.org/officeDocument/2006/math">
                    <m:r>
                      <a:rPr lang="en-GB" sz="1000" i="1" smtClean="0">
                        <a:latin typeface="Cambria Math" panose="02040503050406030204" pitchFamily="18" charset="0"/>
                        <a:ea typeface="Cambria Math" panose="02040503050406030204" pitchFamily="18" charset="0"/>
                        <a:cs typeface="Helvetica Neue" panose="02000503000000020004" pitchFamily="2" charset="0"/>
                      </a:rPr>
                      <m:t>𝜎</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a:t>
                </a:r>
              </a:p>
              <a:p>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pPr/>
                <a14:m>
                  <m:oMathPara xmlns:m="http://schemas.openxmlformats.org/officeDocument/2006/math">
                    <m:oMathParaPr>
                      <m:jc m:val="centerGroup"/>
                    </m:oMathParaPr>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−1+</m:t>
                      </m:r>
                      <m:d>
                        <m:dPr>
                          <m:begChr m:val="["/>
                          <m:endChr m:val="]"/>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dPr>
                        <m:e>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sSup>
                                <m:sSup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sSupPr>
                                <m:e>
                                  <m:d>
                                    <m:d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dPr>
                                    <m:e>
                                      <m:r>
                                        <a:rPr lang="en-GB" sz="1100" b="0" i="1" smtClean="0">
                                          <a:latin typeface="Cambria Math" panose="02040503050406030204" pitchFamily="18" charset="0"/>
                                          <a:ea typeface="Cambria Math" panose="02040503050406030204" pitchFamily="18" charset="0"/>
                                          <a:cs typeface="Helvetica Neue" panose="02000503000000020004" pitchFamily="2" charset="0"/>
                                        </a:rPr>
                                        <m:t>1−</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e>
                                  </m:d>
                                </m:e>
                                <m:sup>
                                  <m:r>
                                    <a:rPr lang="en-GB" sz="1100" b="0" i="1" smtClean="0">
                                      <a:latin typeface="Cambria Math" panose="02040503050406030204" pitchFamily="18" charset="0"/>
                                      <a:ea typeface="Cambria Math" panose="02040503050406030204" pitchFamily="18" charset="0"/>
                                      <a:cs typeface="Helvetica Neue" panose="02000503000000020004" pitchFamily="2" charset="0"/>
                                    </a:rPr>
                                    <m:t>2</m:t>
                                  </m:r>
                                </m:sup>
                              </m:sSup>
                            </m:num>
                            <m:den>
                              <m:sSup>
                                <m:sSup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sSupPr>
                                <m:e>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𝜎</m:t>
                                  </m:r>
                                </m:e>
                                <m:sup>
                                  <m:r>
                                    <a:rPr lang="en-GB" sz="1100" b="0" i="1" smtClean="0">
                                      <a:latin typeface="Cambria Math" panose="02040503050406030204" pitchFamily="18" charset="0"/>
                                      <a:ea typeface="Cambria Math" panose="02040503050406030204" pitchFamily="18" charset="0"/>
                                      <a:cs typeface="Helvetica Neue" panose="02000503000000020004" pitchFamily="2" charset="0"/>
                                    </a:rPr>
                                    <m:t>2</m:t>
                                  </m:r>
                                </m:sup>
                              </m:sSup>
                            </m:den>
                          </m:f>
                        </m:e>
                      </m:d>
                    </m:oMath>
                  </m:oMathPara>
                </a14:m>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a:p>
                <a:pPr/>
                <a14:m>
                  <m:oMathPara xmlns:m="http://schemas.openxmlformats.org/officeDocument/2006/math">
                    <m:oMathParaPr>
                      <m:jc m:val="centerGroup"/>
                    </m:oMathParaPr>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𝜇</m:t>
                          </m:r>
                        </m:num>
                        <m:den>
                          <m:r>
                            <a:rPr lang="en-GB" sz="1100" i="1">
                              <a:latin typeface="Cambria Math" panose="02040503050406030204" pitchFamily="18" charset="0"/>
                              <a:ea typeface="Cambria Math" panose="02040503050406030204" pitchFamily="18" charset="0"/>
                              <a:cs typeface="Helvetica Neue" panose="02000503000000020004" pitchFamily="2" charset="0"/>
                            </a:rPr>
                            <m:t>(1−</m:t>
                          </m:r>
                          <m:r>
                            <a:rPr lang="en-GB" sz="1100" i="1">
                              <a:latin typeface="Cambria Math" panose="02040503050406030204" pitchFamily="18" charset="0"/>
                              <a:ea typeface="Cambria Math" panose="02040503050406030204" pitchFamily="18" charset="0"/>
                              <a:cs typeface="Helvetica Neue" panose="02000503000000020004" pitchFamily="2" charset="0"/>
                            </a:rPr>
                            <m:t>𝜇</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den>
                      </m:f>
                    </m:oMath>
                  </m:oMathPara>
                </a14:m>
                <a:endParaRPr lang="en-GB" sz="1100" dirty="0">
                  <a:latin typeface="Helvetica Neue" panose="02000503000000020004" pitchFamily="2" charset="0"/>
                  <a:ea typeface="Cambria Math" panose="02040503050406030204" pitchFamily="18" charset="0"/>
                  <a:cs typeface="Helvetica Neue" panose="02000503000000020004" pitchFamily="2" charset="0"/>
                </a:endParaRPr>
              </a:p>
            </p:txBody>
          </p:sp>
        </mc:Choice>
        <mc:Fallback>
          <p:sp>
            <p:nvSpPr>
              <p:cNvPr id="5" name="TextBox 4">
                <a:extLst>
                  <a:ext uri="{FF2B5EF4-FFF2-40B4-BE49-F238E27FC236}">
                    <a16:creationId xmlns:a16="http://schemas.microsoft.com/office/drawing/2014/main" id="{B821BFF0-5387-E360-8373-7A7330DA3D25}"/>
                  </a:ext>
                </a:extLst>
              </p:cNvPr>
              <p:cNvSpPr txBox="1">
                <a:spLocks noRot="1" noChangeAspect="1" noMove="1" noResize="1" noEditPoints="1" noAdjustHandles="1" noChangeArrowheads="1" noChangeShapeType="1" noTextEdit="1"/>
              </p:cNvSpPr>
              <p:nvPr/>
            </p:nvSpPr>
            <p:spPr>
              <a:xfrm>
                <a:off x="154002" y="2024802"/>
                <a:ext cx="4901078" cy="4734629"/>
              </a:xfrm>
              <a:prstGeom prst="rect">
                <a:avLst/>
              </a:prstGeom>
              <a:blipFill>
                <a:blip r:embed="rId2"/>
                <a:stretch>
                  <a:fillRect r="-518"/>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2D2E3F3A-4EAA-2890-9910-6C7E0200BB93}"/>
              </a:ext>
            </a:extLst>
          </p:cNvPr>
          <p:cNvSpPr txBox="1"/>
          <p:nvPr/>
        </p:nvSpPr>
        <p:spPr>
          <a:xfrm>
            <a:off x="154002" y="847795"/>
            <a:ext cx="4737175" cy="1107996"/>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it?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It characterised by a smooth curve for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data that are positive values between 0 and 1, inclusively. </a:t>
            </a:r>
            <a:r>
              <a:rPr lang="en-GB" sz="1100" dirty="0">
                <a:latin typeface="Helvetica Neue" panose="02000503000000020004" pitchFamily="2" charset="0"/>
                <a:ea typeface="Helvetica Neue" panose="02000503000000020004" pitchFamily="2" charset="0"/>
                <a:cs typeface="Helvetica Neue" panose="02000503000000020004" pitchFamily="2" charset="0"/>
              </a:rPr>
              <a:t>It is a distribution best for describing </a:t>
            </a:r>
            <a:r>
              <a:rPr lang="en-GB" sz="1100" b="1" dirty="0">
                <a:latin typeface="Helvetica Neue" panose="02000503000000020004" pitchFamily="2" charset="0"/>
                <a:ea typeface="Helvetica Neue" panose="02000503000000020004" pitchFamily="2" charset="0"/>
                <a:cs typeface="Helvetica Neue" panose="02000503000000020004" pitchFamily="2" charset="0"/>
              </a:rPr>
              <a:t>proportions with unknown numerator and/or denominator</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r>
              <a:rPr lang="en-GB" sz="1100" b="1" dirty="0">
                <a:latin typeface="Helvetica Neue" panose="02000503000000020004" pitchFamily="2" charset="0"/>
                <a:ea typeface="Helvetica Neue" panose="02000503000000020004" pitchFamily="2" charset="0"/>
                <a:cs typeface="Helvetica Neue" panose="02000503000000020004" pitchFamily="2" charset="0"/>
              </a:rPr>
              <a:t>You can control its shape and location of the Beta distribution</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6F321CB1-F813-691F-4DC6-BB5647648F6E}"/>
              </a:ext>
            </a:extLst>
          </p:cNvPr>
          <p:cNvSpPr txBox="1"/>
          <p:nvPr/>
        </p:nvSpPr>
        <p:spPr>
          <a:xfrm>
            <a:off x="5379955" y="85328"/>
            <a:ext cx="4435198" cy="261610"/>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the formulation?</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D48D85EA-ED1B-2807-D645-0D49B089A8B0}"/>
              </a:ext>
            </a:extLst>
          </p:cNvPr>
          <p:cNvSpPr txBox="1"/>
          <p:nvPr/>
        </p:nvSpPr>
        <p:spPr>
          <a:xfrm>
            <a:off x="5459248" y="368504"/>
            <a:ext cx="5151242"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6E4186E-B16E-C7AA-C512-2FEA68BE472B}"/>
                  </a:ext>
                </a:extLst>
              </p:cNvPr>
              <p:cNvSpPr txBox="1"/>
              <p:nvPr/>
            </p:nvSpPr>
            <p:spPr>
              <a:xfrm>
                <a:off x="6096000" y="425207"/>
                <a:ext cx="3272769" cy="616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Pr</m:t>
                      </m:r>
                      <m:d>
                        <m:dPr>
                          <m:ctrlPr>
                            <a:rPr lang="en-GB" b="0" i="1" smtClean="0">
                              <a:latin typeface="Cambria Math" panose="02040503050406030204" pitchFamily="18" charset="0"/>
                            </a:rPr>
                          </m:ctrlPr>
                        </m:dPr>
                        <m:e>
                          <m:r>
                            <a:rPr lang="en-GB" b="0" i="1" smtClean="0">
                              <a:latin typeface="Cambria Math" panose="02040503050406030204" pitchFamily="18" charset="0"/>
                            </a:rPr>
                            <m:t>𝑝</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𝑝</m:t>
                              </m:r>
                            </m:e>
                            <m:sup>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(1−</m:t>
                              </m:r>
                              <m:r>
                                <a:rPr lang="en-GB" b="0" i="1" smtClean="0">
                                  <a:latin typeface="Cambria Math" panose="02040503050406030204" pitchFamily="18" charset="0"/>
                                </a:rPr>
                                <m:t>𝑝</m:t>
                              </m:r>
                              <m:r>
                                <a:rPr lang="en-GB" b="0" i="1" smtClean="0">
                                  <a:latin typeface="Cambria Math" panose="02040503050406030204" pitchFamily="18" charset="0"/>
                                </a:rPr>
                                <m:t>)</m:t>
                              </m:r>
                            </m:e>
                            <m:sup>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−1</m:t>
                              </m:r>
                            </m:sup>
                          </m:sSup>
                        </m:num>
                        <m:den>
                          <m:r>
                            <a:rPr lang="en-GB" b="0" i="1" smtClean="0">
                              <a:latin typeface="Cambria Math" panose="02040503050406030204" pitchFamily="18" charset="0"/>
                            </a:rPr>
                            <m:t>𝐵</m:t>
                          </m:r>
                          <m:d>
                            <m:dPr>
                              <m:ctrlPr>
                                <a:rPr lang="el-GR" b="0" i="1" smtClean="0">
                                  <a:latin typeface="Cambria Math" panose="02040503050406030204" pitchFamily="18" charset="0"/>
                                  <a:ea typeface="Cambria Math" panose="02040503050406030204" pitchFamily="18" charset="0"/>
                                </a:rPr>
                              </m:ctrlPr>
                            </m:dPr>
                            <m:e>
                              <m:r>
                                <a:rPr lang="el-GR" b="0" i="1" smtClean="0">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𝛽</m:t>
                              </m:r>
                            </m:e>
                          </m:d>
                        </m:den>
                      </m:f>
                    </m:oMath>
                  </m:oMathPara>
                </a14:m>
                <a:endParaRPr lang="en-GB" dirty="0"/>
              </a:p>
            </p:txBody>
          </p:sp>
        </mc:Choice>
        <mc:Fallback>
          <p:sp>
            <p:nvSpPr>
              <p:cNvPr id="9" name="TextBox 8">
                <a:extLst>
                  <a:ext uri="{FF2B5EF4-FFF2-40B4-BE49-F238E27FC236}">
                    <a16:creationId xmlns:a16="http://schemas.microsoft.com/office/drawing/2014/main" id="{56E4186E-B16E-C7AA-C512-2FEA68BE472B}"/>
                  </a:ext>
                </a:extLst>
              </p:cNvPr>
              <p:cNvSpPr txBox="1">
                <a:spLocks noRot="1" noChangeAspect="1" noMove="1" noResize="1" noEditPoints="1" noAdjustHandles="1" noChangeArrowheads="1" noChangeShapeType="1" noTextEdit="1"/>
              </p:cNvSpPr>
              <p:nvPr/>
            </p:nvSpPr>
            <p:spPr>
              <a:xfrm>
                <a:off x="6096000" y="425207"/>
                <a:ext cx="3272769" cy="616259"/>
              </a:xfrm>
              <a:prstGeom prst="rect">
                <a:avLst/>
              </a:prstGeom>
              <a:blipFill>
                <a:blip r:embed="rId3"/>
                <a:stretch>
                  <a:fillRect b="-1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D66B1C-CEDF-EBD2-139B-EF12EB6B5C4B}"/>
                  </a:ext>
                </a:extLst>
              </p:cNvPr>
              <p:cNvSpPr txBox="1"/>
              <p:nvPr/>
            </p:nvSpPr>
            <p:spPr>
              <a:xfrm>
                <a:off x="5459248" y="1119736"/>
                <a:ext cx="5151242" cy="1380763"/>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Where:</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Shape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𝛼</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Shape is </a:t>
                </a: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𝛽</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Denominator is a constant value – </a:t>
                </a:r>
                <a14:m>
                  <m:oMath xmlns:m="http://schemas.openxmlformats.org/officeDocument/2006/math">
                    <m:r>
                      <m:rPr>
                        <m:sty m:val="p"/>
                      </m:rPr>
                      <a:rPr lang="en-GB" sz="1100" i="1">
                        <a:latin typeface="Cambria Math" panose="02040503050406030204" pitchFamily="18" charset="0"/>
                        <a:ea typeface="Cambria Math" panose="02040503050406030204" pitchFamily="18" charset="0"/>
                        <a:cs typeface="Helvetica Neue" panose="02000503000000020004" pitchFamily="2" charset="0"/>
                      </a:rPr>
                      <m:t>B</m:t>
                    </m:r>
                    <m:d>
                      <m:dPr>
                        <m:ctrlPr>
                          <a:rPr lang="el-GR" sz="1100" i="1" smtClean="0">
                            <a:latin typeface="Cambria Math" panose="02040503050406030204" pitchFamily="18" charset="0"/>
                            <a:ea typeface="Cambria Math" panose="02040503050406030204" pitchFamily="18" charset="0"/>
                            <a:cs typeface="Helvetica Neue" panose="02000503000000020004" pitchFamily="2" charset="0"/>
                          </a:rPr>
                        </m:ctrlPr>
                      </m:dPr>
                      <m:e>
                        <m:r>
                          <a:rPr lang="el-GR" sz="110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i="1">
                            <a:latin typeface="Cambria Math" panose="02040503050406030204" pitchFamily="18" charset="0"/>
                            <a:ea typeface="Cambria Math" panose="02040503050406030204" pitchFamily="18" charset="0"/>
                          </a:rPr>
                          <m:t>𝛽</m:t>
                        </m:r>
                      </m:e>
                    </m:d>
                    <m:r>
                      <a:rPr lang="en-GB" sz="1100" b="0" i="0" smtClean="0">
                        <a:latin typeface="Cambria Math" panose="02040503050406030204" pitchFamily="18" charset="0"/>
                        <a:ea typeface="Cambria Math" panose="02040503050406030204" pitchFamily="18" charset="0"/>
                        <a:cs typeface="Helvetica Neue" panose="02000503000000020004" pitchFamily="2" charset="0"/>
                      </a:rPr>
                      <m:t>=</m:t>
                    </m:r>
                    <m:f>
                      <m:fPr>
                        <m:ctrlPr>
                          <a:rPr lang="en-GB" sz="1100" b="0" i="1" smtClean="0">
                            <a:latin typeface="Cambria Math" panose="02040503050406030204" pitchFamily="18" charset="0"/>
                            <a:ea typeface="Cambria Math" panose="02040503050406030204" pitchFamily="18" charset="0"/>
                            <a:cs typeface="Helvetica Neue" panose="02000503000000020004" pitchFamily="2" charset="0"/>
                          </a:rPr>
                        </m:ctrlPr>
                      </m:fPr>
                      <m:num>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i="1">
                                <a:latin typeface="Cambria Math" panose="02040503050406030204" pitchFamily="18" charset="0"/>
                                <a:ea typeface="Cambria Math" panose="02040503050406030204" pitchFamily="18" charset="0"/>
                                <a:cs typeface="Helvetica Neue" panose="02000503000000020004" pitchFamily="2" charset="0"/>
                              </a:rPr>
                              <m:t>α</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a:rPr lang="el-GR" sz="110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r>
                          <m:rPr>
                            <m:nor/>
                          </m:rPr>
                          <a:rPr lang="en-GB" sz="1100" dirty="0">
                            <a:latin typeface="Helvetica Neue" panose="02000503000000020004" pitchFamily="2" charset="0"/>
                            <a:ea typeface="Helvetica Neue" panose="02000503000000020004" pitchFamily="2" charset="0"/>
                            <a:cs typeface="Helvetica Neue" panose="02000503000000020004" pitchFamily="2" charset="0"/>
                          </a:rPr>
                          <m:t> </m:t>
                        </m:r>
                      </m:num>
                      <m:den>
                        <m:d>
                          <m:dPr>
                            <m:ctrlPr>
                              <a:rPr lang="en-GB" sz="1100" i="1">
                                <a:latin typeface="Cambria Math" panose="02040503050406030204" pitchFamily="18" charset="0"/>
                                <a:ea typeface="Cambria Math" panose="02040503050406030204" pitchFamily="18" charset="0"/>
                                <a:cs typeface="Helvetica Neue" panose="02000503000000020004" pitchFamily="2" charset="0"/>
                              </a:rPr>
                            </m:ctrlPr>
                          </m:dPr>
                          <m:e>
                            <m:r>
                              <m:rPr>
                                <m:sty m:val="p"/>
                              </m:rPr>
                              <a:rPr lang="el-GR" sz="1100" i="1">
                                <a:latin typeface="Cambria Math" panose="02040503050406030204" pitchFamily="18" charset="0"/>
                                <a:ea typeface="Cambria Math" panose="02040503050406030204" pitchFamily="18" charset="0"/>
                                <a:cs typeface="Helvetica Neue" panose="02000503000000020004" pitchFamily="2" charset="0"/>
                              </a:rPr>
                              <m:t>α</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𝛽</m:t>
                            </m:r>
                            <m:r>
                              <a:rPr lang="en-GB" sz="1100">
                                <a:latin typeface="Cambria Math" panose="02040503050406030204" pitchFamily="18" charset="0"/>
                                <a:ea typeface="Cambria Math" panose="02040503050406030204" pitchFamily="18" charset="0"/>
                                <a:cs typeface="Helvetica Neue" panose="02000503000000020004" pitchFamily="2" charset="0"/>
                              </a:rPr>
                              <m:t>−1</m:t>
                            </m:r>
                          </m:e>
                        </m:d>
                        <m:r>
                          <a:rPr lang="en-GB" sz="1100">
                            <a:latin typeface="Cambria Math" panose="02040503050406030204" pitchFamily="18" charset="0"/>
                            <a:ea typeface="Cambria Math" panose="02040503050406030204" pitchFamily="18" charset="0"/>
                            <a:cs typeface="Helvetica Neue" panose="02000503000000020004" pitchFamily="2" charset="0"/>
                          </a:rPr>
                          <m:t>!</m:t>
                        </m:r>
                        <m:r>
                          <m:rPr>
                            <m:nor/>
                          </m:rPr>
                          <a:rPr lang="en-GB" sz="1100" dirty="0">
                            <a:latin typeface="Helvetica Neue" panose="02000503000000020004" pitchFamily="2" charset="0"/>
                            <a:ea typeface="Helvetica Neue" panose="02000503000000020004" pitchFamily="2" charset="0"/>
                            <a:cs typeface="Helvetica Neue" panose="02000503000000020004" pitchFamily="2" charset="0"/>
                          </a:rPr>
                          <m:t> </m:t>
                        </m:r>
                      </m:den>
                    </m:f>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14:m>
                  <m:oMath xmlns:m="http://schemas.openxmlformats.org/officeDocument/2006/math">
                    <m:r>
                      <a:rPr lang="en-GB" sz="1100" b="0" i="1" smtClean="0">
                        <a:latin typeface="Cambria Math" panose="02040503050406030204" pitchFamily="18" charset="0"/>
                        <a:ea typeface="Helvetica Neue Light" panose="02000403000000020004" pitchFamily="2" charset="0"/>
                      </a:rPr>
                      <m:t>𝑝</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is a data input that is a </a:t>
                </a:r>
                <a:r>
                  <a:rPr lang="en-GB" sz="1100" b="1" dirty="0">
                    <a:latin typeface="Helvetica Neue" panose="02000503000000020004" pitchFamily="2" charset="0"/>
                    <a:ea typeface="Helvetica Neue" panose="02000503000000020004" pitchFamily="2" charset="0"/>
                    <a:cs typeface="Helvetica Neue" panose="02000503000000020004" pitchFamily="2" charset="0"/>
                  </a:rPr>
                  <a:t>continuous measure that lies between 0 and 1, inclusively – it is a proportion (percentage). </a:t>
                </a:r>
              </a:p>
              <a:p>
                <a:pPr marL="285750" indent="-285750">
                  <a:buFont typeface="Wingdings" pitchFamily="2" charset="2"/>
                  <a:buChar char="v"/>
                </a:pPr>
                <a:r>
                  <a:rPr lang="en-GB" sz="1100" dirty="0">
                    <a:latin typeface="Helvetica Neue" panose="02000503000000020004" pitchFamily="2" charset="0"/>
                    <a:ea typeface="Helvetica Neue" panose="02000503000000020004" pitchFamily="2" charset="0"/>
                    <a:cs typeface="Helvetica Neue" panose="02000503000000020004" pitchFamily="2" charset="0"/>
                  </a:rPr>
                  <a:t>Another way to write the above formula: </a:t>
                </a:r>
                <a14:m>
                  <m:oMath xmlns:m="http://schemas.openxmlformats.org/officeDocument/2006/math">
                    <m:r>
                      <a:rPr lang="en-GB" sz="1100" b="0" i="1" smtClean="0">
                        <a:latin typeface="Cambria Math" panose="02040503050406030204" pitchFamily="18" charset="0"/>
                        <a:ea typeface="Helvetica Neue" panose="02000503000000020004" pitchFamily="2" charset="0"/>
                        <a:cs typeface="Helvetica Neue" panose="02000503000000020004" pitchFamily="2" charset="0"/>
                      </a:rPr>
                      <m:t> </m:t>
                    </m:r>
                    <m:r>
                      <a:rPr lang="en-GB" sz="1100" b="0" i="1" smtClean="0">
                        <a:latin typeface="Cambria Math" panose="02040503050406030204" pitchFamily="18" charset="0"/>
                        <a:ea typeface="Helvetica Neue" panose="02000503000000020004" pitchFamily="2" charset="0"/>
                        <a:cs typeface="Helvetica Neue" panose="02000503000000020004" pitchFamily="2" charset="0"/>
                      </a:rPr>
                      <m:t>𝑝</m:t>
                    </m:r>
                    <m:r>
                      <a:rPr lang="en-GB" sz="1100" b="0" i="1" smtClean="0">
                        <a:latin typeface="Cambria Math" panose="02040503050406030204" pitchFamily="18" charset="0"/>
                        <a:ea typeface="Helvetica Neue" panose="02000503000000020004" pitchFamily="2" charset="0"/>
                        <a:cs typeface="Helvetica Neue" panose="02000503000000020004" pitchFamily="2" charset="0"/>
                      </a:rPr>
                      <m:t> ~ </m:t>
                    </m:r>
                    <m:r>
                      <m:rPr>
                        <m:sty m:val="p"/>
                      </m:rPr>
                      <a:rPr lang="en-GB" sz="1100" b="0" i="0" smtClean="0">
                        <a:latin typeface="Cambria Math" panose="02040503050406030204" pitchFamily="18" charset="0"/>
                        <a:ea typeface="Helvetica Neue" panose="02000503000000020004" pitchFamily="2" charset="0"/>
                        <a:cs typeface="Helvetica Neue" panose="02000503000000020004" pitchFamily="2" charset="0"/>
                      </a:rPr>
                      <m:t>beta</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𝛼</m:t>
                    </m:r>
                    <m:r>
                      <a:rPr lang="en-GB" sz="1100" b="0" i="1" smtClean="0">
                        <a:latin typeface="Cambria Math" panose="02040503050406030204" pitchFamily="18" charset="0"/>
                        <a:ea typeface="Cambria Math" panose="02040503050406030204" pitchFamily="18" charset="0"/>
                        <a:cs typeface="Helvetica Neue" panose="02000503000000020004" pitchFamily="2" charset="0"/>
                      </a:rPr>
                      <m:t>,</m:t>
                    </m:r>
                    <m:r>
                      <m:rPr>
                        <m:sty m:val="p"/>
                      </m:rPr>
                      <a:rPr lang="el-GR" sz="1100" b="0" i="1" smtClean="0">
                        <a:latin typeface="Cambria Math" panose="02040503050406030204" pitchFamily="18" charset="0"/>
                        <a:ea typeface="Cambria Math" panose="02040503050406030204" pitchFamily="18" charset="0"/>
                        <a:cs typeface="Helvetica Neue" panose="02000503000000020004" pitchFamily="2" charset="0"/>
                      </a:rPr>
                      <m:t>β</m:t>
                    </m:r>
                    <m:r>
                      <a:rPr lang="en-GB" sz="1100" b="0" i="0"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0" name="TextBox 9">
                <a:extLst>
                  <a:ext uri="{FF2B5EF4-FFF2-40B4-BE49-F238E27FC236}">
                    <a16:creationId xmlns:a16="http://schemas.microsoft.com/office/drawing/2014/main" id="{8BD66B1C-CEDF-EBD2-139B-EF12EB6B5C4B}"/>
                  </a:ext>
                </a:extLst>
              </p:cNvPr>
              <p:cNvSpPr txBox="1">
                <a:spLocks noRot="1" noChangeAspect="1" noMove="1" noResize="1" noEditPoints="1" noAdjustHandles="1" noChangeArrowheads="1" noChangeShapeType="1" noTextEdit="1"/>
              </p:cNvSpPr>
              <p:nvPr/>
            </p:nvSpPr>
            <p:spPr>
              <a:xfrm>
                <a:off x="5459248" y="1119736"/>
                <a:ext cx="5151242" cy="1380763"/>
              </a:xfrm>
              <a:prstGeom prst="rect">
                <a:avLst/>
              </a:prstGeom>
              <a:blipFill>
                <a:blip r:embed="rId4"/>
                <a:stretch>
                  <a:fillRect r="-246" b="-1835"/>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1ED840A9-3D72-D876-ADAB-32526F0844D1}"/>
              </a:ext>
            </a:extLst>
          </p:cNvPr>
          <p:cNvPicPr>
            <a:picLocks noChangeAspect="1"/>
          </p:cNvPicPr>
          <p:nvPr/>
        </p:nvPicPr>
        <p:blipFill>
          <a:blip r:embed="rId5"/>
          <a:srcRect/>
          <a:stretch/>
        </p:blipFill>
        <p:spPr>
          <a:xfrm>
            <a:off x="5725286" y="2639516"/>
            <a:ext cx="4901078" cy="4107776"/>
          </a:xfrm>
          <a:prstGeom prst="rect">
            <a:avLst/>
          </a:prstGeom>
        </p:spPr>
      </p:pic>
      <p:sp>
        <p:nvSpPr>
          <p:cNvPr id="13" name="TextBox 12">
            <a:extLst>
              <a:ext uri="{FF2B5EF4-FFF2-40B4-BE49-F238E27FC236}">
                <a16:creationId xmlns:a16="http://schemas.microsoft.com/office/drawing/2014/main" id="{3DA0C464-D9D2-DE32-2438-BD62697C1ED2}"/>
              </a:ext>
            </a:extLst>
          </p:cNvPr>
          <p:cNvSpPr txBox="1"/>
          <p:nvPr/>
        </p:nvSpPr>
        <p:spPr>
          <a:xfrm rot="16200000">
            <a:off x="4699250" y="4577988"/>
            <a:ext cx="1776448" cy="230832"/>
          </a:xfrm>
          <a:prstGeom prst="rect">
            <a:avLst/>
          </a:prstGeom>
          <a:noFill/>
        </p:spPr>
        <p:txBody>
          <a:bodyPr wrap="none" rtlCol="0">
            <a:spAutoFit/>
          </a:bodyPr>
          <a:lstStyle/>
          <a:p>
            <a:r>
              <a:rPr lang="en-GB" sz="900" dirty="0">
                <a:latin typeface="Segoe UI" panose="020B0502040204020203" pitchFamily="34" charset="0"/>
                <a:cs typeface="Segoe UI" panose="020B0502040204020203" pitchFamily="34" charset="0"/>
              </a:rPr>
              <a:t>Probability Density (Plausibility)</a:t>
            </a:r>
          </a:p>
        </p:txBody>
      </p:sp>
      <p:sp>
        <p:nvSpPr>
          <p:cNvPr id="14" name="Rectangle 13">
            <a:extLst>
              <a:ext uri="{FF2B5EF4-FFF2-40B4-BE49-F238E27FC236}">
                <a16:creationId xmlns:a16="http://schemas.microsoft.com/office/drawing/2014/main" id="{80962BF6-6B54-888B-5BF5-A9443F33B10E}"/>
              </a:ext>
            </a:extLst>
          </p:cNvPr>
          <p:cNvSpPr/>
          <p:nvPr/>
        </p:nvSpPr>
        <p:spPr>
          <a:xfrm>
            <a:off x="154002" y="4917986"/>
            <a:ext cx="4901078" cy="1854686"/>
          </a:xfrm>
          <a:prstGeom prst="rect">
            <a:avLst/>
          </a:prstGeom>
          <a:noFill/>
          <a:ln w="38100">
            <a:solidFill>
              <a:srgbClr val="FF3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92791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82BBA-232A-6A19-61BA-45FC2F7145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CA1E49-1F38-62A7-E481-085C2B606B66}"/>
              </a:ext>
            </a:extLst>
          </p:cNvPr>
          <p:cNvSpPr txBox="1"/>
          <p:nvPr/>
        </p:nvSpPr>
        <p:spPr>
          <a:xfrm>
            <a:off x="154002" y="93351"/>
            <a:ext cx="4440446" cy="369332"/>
          </a:xfrm>
          <a:prstGeom prst="rect">
            <a:avLst/>
          </a:prstGeom>
          <a:solidFill>
            <a:schemeClr val="accent1">
              <a:lumMod val="60000"/>
              <a:lumOff val="40000"/>
            </a:schemeClr>
          </a:solidFill>
          <a:ln>
            <a:solidFill>
              <a:schemeClr val="accent1"/>
            </a:solidFill>
          </a:ln>
        </p:spPr>
        <p:txBody>
          <a:bodyPr wrap="non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3" name="TextBox 2">
            <a:extLst>
              <a:ext uri="{FF2B5EF4-FFF2-40B4-BE49-F238E27FC236}">
                <a16:creationId xmlns:a16="http://schemas.microsoft.com/office/drawing/2014/main" id="{2A03CC98-5E60-574B-BD1A-4192F2445BDD}"/>
              </a:ext>
            </a:extLst>
          </p:cNvPr>
          <p:cNvSpPr txBox="1"/>
          <p:nvPr/>
        </p:nvSpPr>
        <p:spPr>
          <a:xfrm>
            <a:off x="154004" y="49615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Binomial Distribution [1]</a:t>
            </a:r>
            <a:endParaRPr lang="en-GB" dirty="0"/>
          </a:p>
        </p:txBody>
      </p:sp>
      <p:sp>
        <p:nvSpPr>
          <p:cNvPr id="4" name="Slide Number Placeholder 3">
            <a:extLst>
              <a:ext uri="{FF2B5EF4-FFF2-40B4-BE49-F238E27FC236}">
                <a16:creationId xmlns:a16="http://schemas.microsoft.com/office/drawing/2014/main" id="{AC26CFEA-5098-B63B-D4B6-25A82B4006C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0D1DEC8-02E7-B864-1798-534AAC64A50C}"/>
                  </a:ext>
                </a:extLst>
              </p:cNvPr>
              <p:cNvSpPr txBox="1"/>
              <p:nvPr/>
            </p:nvSpPr>
            <p:spPr>
              <a:xfrm>
                <a:off x="154002" y="1921370"/>
                <a:ext cx="4435199" cy="1184940"/>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do we need?</a:t>
                </a: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We need to specify the assumed proportion (or percentage) about the outcome, represented as </a:t>
                </a:r>
                <a14:m>
                  <m:oMath xmlns:m="http://schemas.openxmlformats.org/officeDocument/2006/math">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𝑝</m:t>
                    </m:r>
                  </m:oMath>
                </a14:m>
                <a:endParaRPr lang="en-GB" sz="1000" i="1"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Cambria Math" panose="02040503050406030204" pitchFamily="18" charset="0"/>
                    <a:cs typeface="Helvetica Neue" panose="02000503000000020004" pitchFamily="2" charset="0"/>
                  </a:rPr>
                  <a:t>We need to know the observed total – this is drawn from the dataset once the outcome has been observed. This is represented as </a:t>
                </a:r>
                <a14:m>
                  <m:oMath xmlns:m="http://schemas.openxmlformats.org/officeDocument/2006/math">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𝑛</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Cambria Math" panose="02040503050406030204" pitchFamily="18" charset="0"/>
                    <a:cs typeface="Helvetica Neue" panose="02000503000000020004" pitchFamily="2" charset="0"/>
                  </a:rPr>
                  <a:t>We need to know the observed number of successes </a:t>
                </a:r>
                <a14:m>
                  <m:oMath xmlns:m="http://schemas.openxmlformats.org/officeDocument/2006/math">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𝑦</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(e.g., people diseased, damage items from a cargo etc.,) from the total </a:t>
                </a:r>
                <a14:m>
                  <m:oMath xmlns:m="http://schemas.openxmlformats.org/officeDocument/2006/math">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𝑛</m:t>
                    </m:r>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5" name="TextBox 4">
                <a:extLst>
                  <a:ext uri="{FF2B5EF4-FFF2-40B4-BE49-F238E27FC236}">
                    <a16:creationId xmlns:a16="http://schemas.microsoft.com/office/drawing/2014/main" id="{30D1DEC8-02E7-B864-1798-534AAC64A50C}"/>
                  </a:ext>
                </a:extLst>
              </p:cNvPr>
              <p:cNvSpPr txBox="1">
                <a:spLocks noRot="1" noChangeAspect="1" noMove="1" noResize="1" noEditPoints="1" noAdjustHandles="1" noChangeArrowheads="1" noChangeShapeType="1" noTextEdit="1"/>
              </p:cNvSpPr>
              <p:nvPr/>
            </p:nvSpPr>
            <p:spPr>
              <a:xfrm>
                <a:off x="154002" y="1921370"/>
                <a:ext cx="4435199" cy="1184940"/>
              </a:xfrm>
              <a:prstGeom prst="rect">
                <a:avLst/>
              </a:prstGeom>
              <a:blipFill>
                <a:blip r:embed="rId2"/>
                <a:stretch>
                  <a:fillRect b="-2128"/>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06BA9791-6692-6D83-457C-3AA87D7E67CD}"/>
              </a:ext>
            </a:extLst>
          </p:cNvPr>
          <p:cNvSpPr txBox="1"/>
          <p:nvPr/>
        </p:nvSpPr>
        <p:spPr>
          <a:xfrm>
            <a:off x="154003" y="906990"/>
            <a:ext cx="4435198" cy="93871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it?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It characterised as a histogram or </a:t>
            </a:r>
            <a:r>
              <a:rPr lang="en-GB" sz="1100" dirty="0" err="1">
                <a:latin typeface="Helvetica Neue" panose="02000503000000020004" pitchFamily="2" charset="0"/>
                <a:ea typeface="Helvetica Neue" panose="02000503000000020004" pitchFamily="2" charset="0"/>
                <a:cs typeface="Helvetica Neue" panose="02000503000000020004" pitchFamily="2" charset="0"/>
              </a:rPr>
              <a:t>barplot</a:t>
            </a:r>
            <a:r>
              <a:rPr lang="en-GB" sz="1100" dirty="0">
                <a:latin typeface="Helvetica Neue" panose="02000503000000020004" pitchFamily="2" charset="0"/>
                <a:ea typeface="Helvetica Neue" panose="02000503000000020004" pitchFamily="2" charset="0"/>
                <a:cs typeface="Helvetica Neue" panose="02000503000000020004" pitchFamily="2" charset="0"/>
              </a:rPr>
              <a:t> for </a:t>
            </a:r>
            <a:r>
              <a:rPr lang="en-GB" sz="1100" b="1" dirty="0">
                <a:latin typeface="Helvetica Neue" panose="02000503000000020004" pitchFamily="2" charset="0"/>
                <a:ea typeface="Helvetica Neue" panose="02000503000000020004" pitchFamily="2" charset="0"/>
                <a:cs typeface="Helvetica Neue" panose="02000503000000020004" pitchFamily="2" charset="0"/>
              </a:rPr>
              <a:t>discrete data that are positive values. </a:t>
            </a:r>
            <a:r>
              <a:rPr lang="en-GB" sz="1100" dirty="0">
                <a:latin typeface="Helvetica Neue" panose="02000503000000020004" pitchFamily="2" charset="0"/>
                <a:ea typeface="Helvetica Neue" panose="02000503000000020004" pitchFamily="2" charset="0"/>
                <a:cs typeface="Helvetica Neue" panose="02000503000000020004" pitchFamily="2" charset="0"/>
              </a:rPr>
              <a:t>It is a distribution best for describing </a:t>
            </a:r>
            <a:r>
              <a:rPr lang="en-GB" sz="1100" b="1" dirty="0">
                <a:latin typeface="Helvetica Neue" panose="02000503000000020004" pitchFamily="2" charset="0"/>
                <a:ea typeface="Helvetica Neue" panose="02000503000000020004" pitchFamily="2" charset="0"/>
                <a:cs typeface="Helvetica Neue" panose="02000503000000020004" pitchFamily="2" charset="0"/>
              </a:rPr>
              <a:t>proportions with known values for the numerator and denominator where the former represents successes, and the latter is a total.</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B85255BB-6149-051F-D415-7874DE2151B0}"/>
              </a:ext>
            </a:extLst>
          </p:cNvPr>
          <p:cNvSpPr txBox="1"/>
          <p:nvPr/>
        </p:nvSpPr>
        <p:spPr>
          <a:xfrm>
            <a:off x="154003" y="3106310"/>
            <a:ext cx="4435198" cy="261610"/>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the formulation?</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4BB6AFE0-CE8B-8AD4-A70E-E896065E5775}"/>
              </a:ext>
            </a:extLst>
          </p:cNvPr>
          <p:cNvSpPr txBox="1"/>
          <p:nvPr/>
        </p:nvSpPr>
        <p:spPr>
          <a:xfrm>
            <a:off x="7513607" y="1921370"/>
            <a:ext cx="4302341"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BE722AC-C141-EB86-8028-D275856F353D}"/>
                  </a:ext>
                </a:extLst>
              </p:cNvPr>
              <p:cNvSpPr txBox="1"/>
              <p:nvPr/>
            </p:nvSpPr>
            <p:spPr>
              <a:xfrm>
                <a:off x="7686686" y="2078586"/>
                <a:ext cx="3859262" cy="3079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200" b="0" i="0" smtClean="0">
                          <a:latin typeface="Cambria Math" panose="02040503050406030204" pitchFamily="18" charset="0"/>
                        </a:rPr>
                        <m:t>Pr</m:t>
                      </m:r>
                      <m:d>
                        <m:dPr>
                          <m:ctrlPr>
                            <a:rPr lang="en-GB" sz="1200" b="0" smtClean="0">
                              <a:latin typeface="Cambria Math" panose="02040503050406030204" pitchFamily="18" charset="0"/>
                            </a:rPr>
                          </m:ctrlPr>
                        </m:dPr>
                        <m:e>
                          <m:r>
                            <m:rPr>
                              <m:sty m:val="p"/>
                            </m:rPr>
                            <a:rPr lang="en-GB" sz="1200" b="0" i="0" smtClean="0">
                              <a:latin typeface="Cambria Math" panose="02040503050406030204" pitchFamily="18" charset="0"/>
                            </a:rPr>
                            <m:t>infested</m:t>
                          </m:r>
                        </m:e>
                      </m:d>
                      <m:r>
                        <a:rPr lang="en-GB" sz="1200" b="0" i="0" smtClean="0">
                          <a:latin typeface="Cambria Math" panose="02040503050406030204" pitchFamily="18" charset="0"/>
                        </a:rPr>
                        <m:t>= </m:t>
                      </m:r>
                      <m:d>
                        <m:dPr>
                          <m:ctrlPr>
                            <a:rPr lang="en-GB" sz="1200" b="0" smtClean="0">
                              <a:latin typeface="Cambria Math" panose="02040503050406030204" pitchFamily="18" charset="0"/>
                            </a:rPr>
                          </m:ctrlPr>
                        </m:dPr>
                        <m:e>
                          <m:m>
                            <m:mPr>
                              <m:mcs>
                                <m:mc>
                                  <m:mcPr>
                                    <m:count m:val="1"/>
                                    <m:mcJc m:val="center"/>
                                  </m:mcPr>
                                </m:mc>
                              </m:mcs>
                              <m:ctrlPr>
                                <a:rPr lang="en-GB" sz="1200" b="0" smtClean="0">
                                  <a:latin typeface="Cambria Math" panose="02040503050406030204" pitchFamily="18" charset="0"/>
                                </a:rPr>
                              </m:ctrlPr>
                            </m:mPr>
                            <m:mr>
                              <m:e>
                                <m:r>
                                  <a:rPr lang="en-GB" sz="1200" b="0" i="0" smtClean="0">
                                    <a:latin typeface="Cambria Math" panose="02040503050406030204" pitchFamily="18" charset="0"/>
                                  </a:rPr>
                                  <m:t>30</m:t>
                                </m:r>
                              </m:e>
                            </m:mr>
                            <m:mr>
                              <m:e>
                                <m:r>
                                  <m:rPr>
                                    <m:sty m:val="p"/>
                                  </m:rPr>
                                  <a:rPr lang="en-GB" sz="1200" b="0" i="0" smtClean="0">
                                    <a:latin typeface="Cambria Math" panose="02040503050406030204" pitchFamily="18" charset="0"/>
                                  </a:rPr>
                                  <m:t>infested</m:t>
                                </m:r>
                              </m:e>
                            </m:mr>
                          </m:m>
                        </m:e>
                      </m:d>
                      <m:sSup>
                        <m:sSupPr>
                          <m:ctrlPr>
                            <a:rPr lang="en-GB" sz="1200" b="0" smtClean="0">
                              <a:latin typeface="Cambria Math" panose="02040503050406030204" pitchFamily="18" charset="0"/>
                            </a:rPr>
                          </m:ctrlPr>
                        </m:sSupPr>
                        <m:e>
                          <m:r>
                            <a:rPr lang="en-GB" sz="1200" b="0" i="1" smtClean="0">
                              <a:latin typeface="Cambria Math" panose="02040503050406030204" pitchFamily="18" charset="0"/>
                            </a:rPr>
                            <m:t>0.35</m:t>
                          </m:r>
                        </m:e>
                        <m:sup>
                          <m:r>
                            <m:rPr>
                              <m:sty m:val="p"/>
                            </m:rPr>
                            <a:rPr lang="en-GB" sz="1200" b="0" i="0" smtClean="0">
                              <a:latin typeface="Cambria Math" panose="02040503050406030204" pitchFamily="18" charset="0"/>
                              <a:ea typeface="Cambria Math" panose="02040503050406030204" pitchFamily="18" charset="0"/>
                            </a:rPr>
                            <m:t>infested</m:t>
                          </m:r>
                        </m:sup>
                      </m:sSup>
                      <m:sSup>
                        <m:sSupPr>
                          <m:ctrlPr>
                            <a:rPr lang="en-GB" sz="1200" b="0" smtClean="0">
                              <a:latin typeface="Cambria Math" panose="02040503050406030204" pitchFamily="18" charset="0"/>
                            </a:rPr>
                          </m:ctrlPr>
                        </m:sSupPr>
                        <m:e>
                          <m:d>
                            <m:dPr>
                              <m:ctrlPr>
                                <a:rPr lang="en-GB" sz="1200" b="0" smtClean="0">
                                  <a:latin typeface="Cambria Math" panose="02040503050406030204" pitchFamily="18" charset="0"/>
                                </a:rPr>
                              </m:ctrlPr>
                            </m:dPr>
                            <m:e>
                              <m:r>
                                <a:rPr lang="en-GB" sz="1200" b="0" i="0" smtClean="0">
                                  <a:latin typeface="Cambria Math" panose="02040503050406030204" pitchFamily="18" charset="0"/>
                                </a:rPr>
                                <m:t>1−</m:t>
                              </m:r>
                              <m:r>
                                <a:rPr lang="en-GB" sz="1200" b="0" i="0" smtClean="0">
                                  <a:latin typeface="Cambria Math" panose="02040503050406030204" pitchFamily="18" charset="0"/>
                                </a:rPr>
                                <m:t>0.35</m:t>
                              </m:r>
                            </m:e>
                          </m:d>
                        </m:e>
                        <m:sup>
                          <m:r>
                            <a:rPr lang="en-GB" sz="1200" b="0" i="0" smtClean="0">
                              <a:latin typeface="Cambria Math" panose="02040503050406030204" pitchFamily="18" charset="0"/>
                              <a:ea typeface="Cambria Math" panose="02040503050406030204" pitchFamily="18" charset="0"/>
                            </a:rPr>
                            <m:t>30</m:t>
                          </m:r>
                          <m:r>
                            <a:rPr lang="en-GB" sz="1200" b="0" i="0" smtClean="0">
                              <a:latin typeface="Cambria Math" panose="02040503050406030204" pitchFamily="18" charset="0"/>
                            </a:rPr>
                            <m:t>−</m:t>
                          </m:r>
                          <m:r>
                            <m:rPr>
                              <m:sty m:val="p"/>
                            </m:rPr>
                            <a:rPr lang="en-GB" sz="1200" b="0" i="0" smtClean="0">
                              <a:latin typeface="Cambria Math" panose="02040503050406030204" pitchFamily="18" charset="0"/>
                            </a:rPr>
                            <m:t>infested</m:t>
                          </m:r>
                        </m:sup>
                      </m:sSup>
                    </m:oMath>
                  </m:oMathPara>
                </a14:m>
                <a:endParaRPr lang="en-GB" sz="1200" dirty="0"/>
              </a:p>
            </p:txBody>
          </p:sp>
        </mc:Choice>
        <mc:Fallback>
          <p:sp>
            <p:nvSpPr>
              <p:cNvPr id="11" name="TextBox 10">
                <a:extLst>
                  <a:ext uri="{FF2B5EF4-FFF2-40B4-BE49-F238E27FC236}">
                    <a16:creationId xmlns:a16="http://schemas.microsoft.com/office/drawing/2014/main" id="{6BE722AC-C141-EB86-8028-D275856F353D}"/>
                  </a:ext>
                </a:extLst>
              </p:cNvPr>
              <p:cNvSpPr txBox="1">
                <a:spLocks noRot="1" noChangeAspect="1" noMove="1" noResize="1" noEditPoints="1" noAdjustHandles="1" noChangeArrowheads="1" noChangeShapeType="1" noTextEdit="1"/>
              </p:cNvSpPr>
              <p:nvPr/>
            </p:nvSpPr>
            <p:spPr>
              <a:xfrm>
                <a:off x="7686686" y="2078586"/>
                <a:ext cx="3859262" cy="307969"/>
              </a:xfrm>
              <a:prstGeom prst="rect">
                <a:avLst/>
              </a:prstGeom>
              <a:blipFill>
                <a:blip r:embed="rId3"/>
                <a:stretch>
                  <a:fillRect l="-656" t="-4000" b="-16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9A4D671A-DE51-8F8F-7AC3-57BC3C87B38B}"/>
              </a:ext>
            </a:extLst>
          </p:cNvPr>
          <p:cNvSpPr txBox="1"/>
          <p:nvPr/>
        </p:nvSpPr>
        <p:spPr>
          <a:xfrm>
            <a:off x="154002" y="5597779"/>
            <a:ext cx="4728549" cy="1015663"/>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What is it used for?</a:t>
            </a:r>
          </a:p>
          <a:p>
            <a:pPr marL="171450" indent="-1714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To directly get a probability estimate for specific value of the discrete outcome. No plausibility here!</a:t>
            </a:r>
          </a:p>
          <a:p>
            <a:pPr marL="171450" indent="-1714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To get a cumulative mass probability.</a:t>
            </a:r>
          </a:p>
          <a:p>
            <a:pPr marL="171450" indent="-1714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Generating random data points that represents the number of successes from a binomial distribution</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59BD0DC-BB04-6151-61D9-25B4D9C02349}"/>
                  </a:ext>
                </a:extLst>
              </p:cNvPr>
              <p:cNvSpPr txBox="1"/>
              <p:nvPr/>
            </p:nvSpPr>
            <p:spPr>
              <a:xfrm>
                <a:off x="154002" y="4099432"/>
                <a:ext cx="4435199" cy="1426929"/>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Where:</a:t>
                </a: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The assumed proportion </a:t>
                </a:r>
                <a14:m>
                  <m:oMath xmlns:m="http://schemas.openxmlformats.org/officeDocument/2006/math">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𝑝</m:t>
                    </m:r>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The total is represented as </a:t>
                </a:r>
                <a14:m>
                  <m:oMath xmlns:m="http://schemas.openxmlformats.org/officeDocument/2006/math">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𝑛</m:t>
                    </m:r>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The number of successes </a:t>
                </a:r>
                <a14:m>
                  <m:oMath xmlns:m="http://schemas.openxmlformats.org/officeDocument/2006/math">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𝑦</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total of </a:t>
                </a:r>
                <a14:m>
                  <m:oMath xmlns:m="http://schemas.openxmlformats.org/officeDocument/2006/math">
                    <m:r>
                      <a:rPr lang="en-GB" sz="1000" i="1">
                        <a:latin typeface="Cambria Math" panose="02040503050406030204" pitchFamily="18" charset="0"/>
                        <a:ea typeface="Helvetica Neue" panose="02000503000000020004" pitchFamily="2" charset="0"/>
                        <a:cs typeface="Helvetica Neue" panose="02000503000000020004" pitchFamily="2" charset="0"/>
                      </a:rPr>
                      <m:t>𝑛</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Combinatorial notation which computes the total number of different ways (combinations) of observing the number of successes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𝑦</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total of </a:t>
                </a:r>
                <a14:m>
                  <m:oMath xmlns:m="http://schemas.openxmlformats.org/officeDocument/2006/math">
                    <m:r>
                      <a:rPr lang="en-GB" sz="1000" i="1">
                        <a:latin typeface="Cambria Math" panose="02040503050406030204" pitchFamily="18" charset="0"/>
                        <a:ea typeface="Helvetica Neue" panose="02000503000000020004" pitchFamily="2" charset="0"/>
                        <a:cs typeface="Helvetica Neue" panose="02000503000000020004" pitchFamily="2" charset="0"/>
                      </a:rPr>
                      <m:t>𝑛</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d>
                      <m:dPr>
                        <m:ctrlPr>
                          <a:rPr lang="en-GB" sz="1000" i="1" smtClean="0">
                            <a:latin typeface="Cambria Math" panose="02040503050406030204" pitchFamily="18" charset="0"/>
                            <a:ea typeface="Helvetica Neue" panose="02000503000000020004" pitchFamily="2" charset="0"/>
                            <a:cs typeface="Helvetica Neue" panose="02000503000000020004" pitchFamily="2" charset="0"/>
                          </a:rPr>
                        </m:ctrlPr>
                      </m:dPr>
                      <m:e>
                        <m:m>
                          <m:mPr>
                            <m:mcs>
                              <m:mc>
                                <m:mcPr>
                                  <m:count m:val="1"/>
                                  <m:mcJc m:val="center"/>
                                </m:mcPr>
                              </m:mc>
                            </m:mcs>
                            <m:ctrlPr>
                              <a:rPr lang="en-GB" sz="1000" i="1" smtClean="0">
                                <a:latin typeface="Cambria Math" panose="02040503050406030204" pitchFamily="18" charset="0"/>
                                <a:ea typeface="Helvetica Neue" panose="02000503000000020004" pitchFamily="2" charset="0"/>
                                <a:cs typeface="Helvetica Neue" panose="02000503000000020004" pitchFamily="2" charset="0"/>
                              </a:rPr>
                            </m:ctrlPr>
                          </m:mPr>
                          <m:mr>
                            <m:e>
                              <m:r>
                                <m:rPr>
                                  <m:brk m:alnAt="7"/>
                                </m:rPr>
                                <a:rPr lang="en-GB" sz="1000" b="0" i="1" smtClean="0">
                                  <a:latin typeface="Cambria Math" panose="02040503050406030204" pitchFamily="18" charset="0"/>
                                  <a:ea typeface="Helvetica Neue" panose="02000503000000020004" pitchFamily="2" charset="0"/>
                                  <a:cs typeface="Helvetica Neue" panose="02000503000000020004" pitchFamily="2" charset="0"/>
                                </a:rPr>
                                <m:t>𝑛</m:t>
                              </m:r>
                            </m:e>
                          </m:mr>
                          <m:mr>
                            <m:e>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𝑦</m:t>
                              </m:r>
                            </m:e>
                          </m:mr>
                        </m:m>
                      </m:e>
                    </m:d>
                    <m:r>
                      <a:rPr lang="en-GB" sz="1000" b="0" i="1" smtClean="0">
                        <a:latin typeface="Cambria Math" panose="02040503050406030204" pitchFamily="18" charset="0"/>
                        <a:ea typeface="Helvetica Neue" panose="02000503000000020004" pitchFamily="2" charset="0"/>
                        <a:cs typeface="Helvetica Neue" panose="02000503000000020004" pitchFamily="2" charset="0"/>
                      </a:rPr>
                      <m:t>=</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f>
                      <m:fPr>
                        <m:ctrlPr>
                          <a:rPr lang="en-GB" sz="1000" i="1" dirty="0" smtClean="0">
                            <a:latin typeface="Cambria Math" panose="02040503050406030204" pitchFamily="18" charset="0"/>
                            <a:ea typeface="Helvetica Neue" panose="02000503000000020004" pitchFamily="2" charset="0"/>
                            <a:cs typeface="Helvetica Neue" panose="02000503000000020004" pitchFamily="2" charset="0"/>
                          </a:rPr>
                        </m:ctrlPr>
                      </m:fPr>
                      <m:num>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𝑛</m:t>
                        </m:r>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m:t>
                        </m:r>
                      </m:num>
                      <m:den>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𝑦</m:t>
                        </m:r>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m:t>
                        </m:r>
                        <m:d>
                          <m:dPr>
                            <m:ctrlP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ctrlPr>
                          </m:dPr>
                          <m:e>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𝑛</m:t>
                            </m:r>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m:t>
                            </m:r>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𝑦</m:t>
                            </m:r>
                          </m:e>
                        </m:d>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m:t>
                        </m:r>
                      </m:den>
                    </m:f>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Another way to write the above formula: </a:t>
                </a:r>
                <a14:m>
                  <m:oMath xmlns:m="http://schemas.openxmlformats.org/officeDocument/2006/math">
                    <m:r>
                      <a:rPr lang="en-GB" sz="1000" b="0" i="1" smtClean="0">
                        <a:latin typeface="Cambria Math" panose="02040503050406030204" pitchFamily="18" charset="0"/>
                        <a:ea typeface="Helvetica Neue" panose="02000503000000020004" pitchFamily="2" charset="0"/>
                        <a:cs typeface="Helvetica Neue" panose="02000503000000020004" pitchFamily="2" charset="0"/>
                      </a:rPr>
                      <m:t> </m:t>
                    </m:r>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𝑦</m:t>
                    </m:r>
                    <m:r>
                      <a:rPr lang="en-GB" sz="1000" b="0" i="1" smtClean="0">
                        <a:latin typeface="Cambria Math" panose="02040503050406030204" pitchFamily="18" charset="0"/>
                        <a:ea typeface="Helvetica Neue" panose="02000503000000020004" pitchFamily="2" charset="0"/>
                        <a:cs typeface="Helvetica Neue" panose="02000503000000020004" pitchFamily="2" charset="0"/>
                      </a:rPr>
                      <m:t> ~ </m:t>
                    </m:r>
                    <m:r>
                      <m:rPr>
                        <m:sty m:val="p"/>
                      </m:rPr>
                      <a:rPr lang="en-GB" sz="1000" b="0" i="0" smtClean="0">
                        <a:latin typeface="Cambria Math" panose="02040503050406030204" pitchFamily="18" charset="0"/>
                        <a:ea typeface="Helvetica Neue" panose="02000503000000020004" pitchFamily="2" charset="0"/>
                        <a:cs typeface="Helvetica Neue" panose="02000503000000020004" pitchFamily="2" charset="0"/>
                      </a:rPr>
                      <m:t>binomial</m:t>
                    </m:r>
                    <m:r>
                      <a:rPr lang="en-GB" sz="1000" b="0" i="0" smtClean="0">
                        <a:latin typeface="Cambria Math" panose="02040503050406030204" pitchFamily="18" charset="0"/>
                        <a:ea typeface="Helvetica Neue" panose="02000503000000020004" pitchFamily="2" charset="0"/>
                        <a:cs typeface="Helvetica Neue" panose="02000503000000020004" pitchFamily="2" charset="0"/>
                      </a:rPr>
                      <m:t>(</m:t>
                    </m:r>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𝑛</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𝑝</m:t>
                    </m:r>
                    <m:r>
                      <a:rPr lang="en-GB" sz="1000" b="0" i="0"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6" name="TextBox 15">
                <a:extLst>
                  <a:ext uri="{FF2B5EF4-FFF2-40B4-BE49-F238E27FC236}">
                    <a16:creationId xmlns:a16="http://schemas.microsoft.com/office/drawing/2014/main" id="{159BD0DC-BB04-6151-61D9-25B4D9C02349}"/>
                  </a:ext>
                </a:extLst>
              </p:cNvPr>
              <p:cNvSpPr txBox="1">
                <a:spLocks noRot="1" noChangeAspect="1" noMove="1" noResize="1" noEditPoints="1" noAdjustHandles="1" noChangeArrowheads="1" noChangeShapeType="1" noTextEdit="1"/>
              </p:cNvSpPr>
              <p:nvPr/>
            </p:nvSpPr>
            <p:spPr>
              <a:xfrm>
                <a:off x="154002" y="4099432"/>
                <a:ext cx="4435199" cy="1426929"/>
              </a:xfrm>
              <a:prstGeom prst="rect">
                <a:avLst/>
              </a:prstGeom>
              <a:blipFill>
                <a:blip r:embed="rId4"/>
                <a:stretch>
                  <a:fillRect b="-87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430D5DF-8B14-2035-7BCA-63B8F3948081}"/>
                  </a:ext>
                </a:extLst>
              </p:cNvPr>
              <p:cNvSpPr txBox="1"/>
              <p:nvPr/>
            </p:nvSpPr>
            <p:spPr>
              <a:xfrm>
                <a:off x="5132717" y="93351"/>
                <a:ext cx="6987397" cy="1477328"/>
              </a:xfrm>
              <a:prstGeom prst="rect">
                <a:avLst/>
              </a:prstGeom>
              <a:noFill/>
            </p:spPr>
            <p:txBody>
              <a:bodyPr wrap="square" rtlCol="0">
                <a:spAutoFit/>
              </a:bodyPr>
              <a:lstStyle/>
              <a:p>
                <a:pPr algn="l"/>
                <a:r>
                  <a:rPr lang="en-GB" sz="1000" b="1" dirty="0">
                    <a:latin typeface="Helvetica Neue" panose="02000503000000020004" pitchFamily="2" charset="0"/>
                    <a:ea typeface="Helvetica Neue" panose="02000503000000020004" pitchFamily="2" charset="0"/>
                    <a:cs typeface="Helvetica Neue" panose="02000503000000020004" pitchFamily="2" charset="0"/>
                  </a:rPr>
                  <a:t>FIXED INPUTS</a:t>
                </a:r>
              </a:p>
              <a:p>
                <a:pPr algn="l"/>
                <a:r>
                  <a:rPr lang="en-GB" sz="1000" b="1" dirty="0">
                    <a:latin typeface="Helvetica Neue" panose="02000503000000020004" pitchFamily="2" charset="0"/>
                    <a:ea typeface="Helvetica Neue" panose="02000503000000020004" pitchFamily="2" charset="0"/>
                    <a:cs typeface="Helvetica Neue" panose="02000503000000020004" pitchFamily="2" charset="0"/>
                  </a:rPr>
                  <a:t>Before survey</a:t>
                </a:r>
                <a:endParaRPr lang="en-GB" sz="1000" dirty="0">
                  <a:latin typeface="Helvetica Neue Light" panose="02000403000000020004" pitchFamily="2" charset="0"/>
                  <a:ea typeface="Helvetica Neue Light" panose="02000403000000020004" pitchFamily="2" charset="0"/>
                </a:endParaRPr>
              </a:p>
              <a:p>
                <a:pPr marL="285750" indent="-285750">
                  <a:buFont typeface="Wingdings" pitchFamily="2" charset="2"/>
                  <a:buChar char="§"/>
                </a:pPr>
                <a14:m>
                  <m:oMath xmlns:m="http://schemas.openxmlformats.org/officeDocument/2006/math">
                    <m:r>
                      <a:rPr lang="en-GB" sz="1000" b="0" i="1" smtClean="0">
                        <a:latin typeface="Cambria Math" panose="02040503050406030204" pitchFamily="18" charset="0"/>
                        <a:ea typeface="Helvetica Neue Light" panose="02000403000000020004" pitchFamily="2" charset="0"/>
                      </a:rPr>
                      <m:t>𝑝</m:t>
                    </m:r>
                    <m:r>
                      <a:rPr lang="en-GB" sz="1000" b="0" i="1" smtClean="0">
                        <a:latin typeface="Cambria Math" panose="02040503050406030204" pitchFamily="18" charset="0"/>
                        <a:ea typeface="Helvetica Neue Light" panose="02000403000000020004" pitchFamily="2" charset="0"/>
                      </a:rPr>
                      <m:t>=</m:t>
                    </m:r>
                  </m:oMath>
                </a14:m>
                <a:r>
                  <a:rPr lang="en-GB" sz="1000" dirty="0">
                    <a:latin typeface="Helvetica Neue Light" panose="02000403000000020004" pitchFamily="2" charset="0"/>
                    <a:ea typeface="Helvetica Neue Light" panose="02000403000000020004" pitchFamily="2" charset="0"/>
                  </a:rPr>
                  <a:t> 0.35 (i.e., prior knowledge of prevalence household infestation in a particular neighbourhood)</a:t>
                </a:r>
              </a:p>
              <a:p>
                <a:r>
                  <a:rPr lang="en-GB" sz="1000" b="1" dirty="0">
                    <a:latin typeface="Helvetica Neue Light" panose="02000403000000020004" pitchFamily="2" charset="0"/>
                    <a:ea typeface="Helvetica Neue Light" panose="02000403000000020004" pitchFamily="2" charset="0"/>
                  </a:rPr>
                  <a:t>After survey</a:t>
                </a:r>
              </a:p>
              <a:p>
                <a:pPr marL="285750" indent="-285750">
                  <a:buFont typeface="Wingdings" pitchFamily="2" charset="2"/>
                  <a:buChar char="§"/>
                </a:pPr>
                <a14:m>
                  <m:oMath xmlns:m="http://schemas.openxmlformats.org/officeDocument/2006/math">
                    <m:r>
                      <m:rPr>
                        <m:sty m:val="p"/>
                      </m:rPr>
                      <a:rPr lang="en-GB" sz="1000" b="0" i="0" smtClean="0">
                        <a:latin typeface="Cambria Math" panose="02040503050406030204" pitchFamily="18" charset="0"/>
                        <a:ea typeface="Helvetica Neue Light" panose="02000403000000020004" pitchFamily="2" charset="0"/>
                      </a:rPr>
                      <m:t>infested</m:t>
                    </m:r>
                    <m:r>
                      <a:rPr lang="en-GB" sz="1000" b="0" i="0" smtClean="0">
                        <a:latin typeface="Cambria Math" panose="02040503050406030204" pitchFamily="18" charset="0"/>
                        <a:ea typeface="Helvetica Neue Light" panose="02000403000000020004" pitchFamily="2" charset="0"/>
                      </a:rPr>
                      <m:t> (</m:t>
                    </m:r>
                    <m:r>
                      <a:rPr lang="en-GB" sz="1000" b="0" i="1" smtClean="0">
                        <a:latin typeface="Cambria Math" panose="02040503050406030204" pitchFamily="18" charset="0"/>
                        <a:ea typeface="Helvetica Neue Light" panose="02000403000000020004" pitchFamily="2" charset="0"/>
                      </a:rPr>
                      <m:t>𝑦</m:t>
                    </m:r>
                    <m:r>
                      <a:rPr lang="en-GB" sz="1000" b="0" i="0" smtClean="0">
                        <a:latin typeface="Cambria Math" panose="02040503050406030204" pitchFamily="18" charset="0"/>
                        <a:ea typeface="Helvetica Neue Light" panose="02000403000000020004" pitchFamily="2" charset="0"/>
                      </a:rPr>
                      <m:t>)</m:t>
                    </m:r>
                    <m:r>
                      <a:rPr lang="en-GB" sz="1000" i="1">
                        <a:latin typeface="Cambria Math" panose="02040503050406030204" pitchFamily="18" charset="0"/>
                        <a:ea typeface="Helvetica Neue Light" panose="02000403000000020004" pitchFamily="2" charset="0"/>
                      </a:rPr>
                      <m:t>=</m:t>
                    </m:r>
                  </m:oMath>
                </a14:m>
                <a:r>
                  <a:rPr lang="en-GB" sz="1000" dirty="0">
                    <a:latin typeface="Helvetica Neue Light" panose="02000403000000020004" pitchFamily="2" charset="0"/>
                    <a:ea typeface="Helvetica Neue Light" panose="02000403000000020004" pitchFamily="2" charset="0"/>
                  </a:rPr>
                  <a:t> There are 7 households infested</a:t>
                </a:r>
              </a:p>
              <a:p>
                <a:pPr marL="285750" indent="-285750">
                  <a:buFont typeface="Wingdings" pitchFamily="2" charset="2"/>
                  <a:buChar char="§"/>
                </a:pPr>
                <a14:m>
                  <m:oMath xmlns:m="http://schemas.openxmlformats.org/officeDocument/2006/math">
                    <m:r>
                      <m:rPr>
                        <m:sty m:val="p"/>
                      </m:rPr>
                      <a:rPr lang="en-GB" sz="1000" b="0" i="0" smtClean="0">
                        <a:latin typeface="Cambria Math" panose="02040503050406030204" pitchFamily="18" charset="0"/>
                        <a:ea typeface="Helvetica Neue Light" panose="02000403000000020004" pitchFamily="2" charset="0"/>
                      </a:rPr>
                      <m:t>total</m:t>
                    </m:r>
                    <m:r>
                      <a:rPr lang="en-GB" sz="1000" b="0" i="0" smtClean="0">
                        <a:latin typeface="Cambria Math" panose="02040503050406030204" pitchFamily="18" charset="0"/>
                        <a:ea typeface="Helvetica Neue Light" panose="02000403000000020004" pitchFamily="2" charset="0"/>
                      </a:rPr>
                      <m:t>(</m:t>
                    </m:r>
                    <m:r>
                      <a:rPr lang="en-GB" sz="1000" b="0" i="1" smtClean="0">
                        <a:latin typeface="Cambria Math" panose="02040503050406030204" pitchFamily="18" charset="0"/>
                        <a:ea typeface="Helvetica Neue Light" panose="02000403000000020004" pitchFamily="2" charset="0"/>
                      </a:rPr>
                      <m:t>𝑛</m:t>
                    </m:r>
                    <m:r>
                      <a:rPr lang="en-GB" sz="1000" b="0" i="0" smtClean="0">
                        <a:latin typeface="Cambria Math" panose="02040503050406030204" pitchFamily="18" charset="0"/>
                        <a:ea typeface="Helvetica Neue Light" panose="02000403000000020004" pitchFamily="2" charset="0"/>
                      </a:rPr>
                      <m:t>)</m:t>
                    </m:r>
                    <m:r>
                      <a:rPr lang="en-GB" sz="1000" i="1">
                        <a:latin typeface="Cambria Math" panose="02040503050406030204" pitchFamily="18" charset="0"/>
                        <a:ea typeface="Helvetica Neue Light" panose="02000403000000020004" pitchFamily="2" charset="0"/>
                      </a:rPr>
                      <m:t>=</m:t>
                    </m:r>
                  </m:oMath>
                </a14:m>
                <a:r>
                  <a:rPr lang="en-GB" sz="1000" dirty="0">
                    <a:latin typeface="Helvetica Neue Light" panose="02000403000000020004" pitchFamily="2" charset="0"/>
                    <a:ea typeface="Helvetica Neue Light" panose="02000403000000020004" pitchFamily="2" charset="0"/>
                  </a:rPr>
                  <a:t> There are 30 households in total surveyed</a:t>
                </a:r>
              </a:p>
              <a:p>
                <a:pPr algn="l"/>
                <a:endParaRPr lang="en-GB" sz="1000" dirty="0">
                  <a:latin typeface="Helvetica Neue Light" panose="02000403000000020004" pitchFamily="2" charset="0"/>
                  <a:ea typeface="Helvetica Neue Light" panose="02000403000000020004" pitchFamily="2" charset="0"/>
                </a:endParaRPr>
              </a:p>
              <a:p>
                <a:pPr algn="l"/>
                <a:r>
                  <a:rPr lang="en-GB" sz="1000" b="1" dirty="0">
                    <a:latin typeface="Helvetica Neue" panose="02000503000000020004" pitchFamily="2" charset="0"/>
                    <a:ea typeface="Helvetica Neue" panose="02000503000000020004" pitchFamily="2" charset="0"/>
                    <a:cs typeface="Helvetica Neue" panose="02000503000000020004" pitchFamily="2" charset="0"/>
                  </a:rPr>
                  <a:t>INPUTS</a:t>
                </a:r>
              </a:p>
              <a:p>
                <a:pPr algn="l"/>
                <a14:m>
                  <m:oMath xmlns:m="http://schemas.openxmlformats.org/officeDocument/2006/math">
                    <m:r>
                      <m:rPr>
                        <m:sty m:val="p"/>
                      </m:rPr>
                      <a:rPr lang="en-GB" sz="1000" b="0" i="0" smtClean="0">
                        <a:latin typeface="Cambria Math" panose="02040503050406030204" pitchFamily="18" charset="0"/>
                        <a:ea typeface="Helvetica Neue Light" panose="02000403000000020004" pitchFamily="2" charset="0"/>
                      </a:rPr>
                      <m:t>infested</m:t>
                    </m:r>
                    <m:r>
                      <a:rPr lang="en-GB" sz="1000" b="0" i="1" smtClean="0">
                        <a:latin typeface="Cambria Math" panose="02040503050406030204" pitchFamily="18" charset="0"/>
                        <a:ea typeface="Helvetica Neue Light" panose="02000403000000020004" pitchFamily="2" charset="0"/>
                      </a:rPr>
                      <m:t> (</m:t>
                    </m:r>
                    <m:r>
                      <a:rPr lang="en-GB" sz="1000" b="0" i="1" smtClean="0">
                        <a:latin typeface="Cambria Math" panose="02040503050406030204" pitchFamily="18" charset="0"/>
                        <a:ea typeface="Helvetica Neue Light" panose="02000403000000020004" pitchFamily="2" charset="0"/>
                      </a:rPr>
                      <m:t>𝑦</m:t>
                    </m:r>
                    <m:r>
                      <a:rPr lang="en-GB" sz="1000" b="0" i="1" smtClean="0">
                        <a:latin typeface="Cambria Math" panose="02040503050406030204" pitchFamily="18" charset="0"/>
                        <a:ea typeface="Helvetica Neue Light" panose="02000403000000020004" pitchFamily="2" charset="0"/>
                      </a:rPr>
                      <m:t>)</m:t>
                    </m:r>
                    <m:r>
                      <a:rPr lang="en-GB" sz="1000" b="0" i="1" smtClean="0">
                        <a:latin typeface="Cambria Math" panose="02040503050406030204" pitchFamily="18" charset="0"/>
                        <a:ea typeface="Helvetica Neue Light" panose="02000403000000020004" pitchFamily="2" charset="0"/>
                      </a:rPr>
                      <m:t>=</m:t>
                    </m:r>
                  </m:oMath>
                </a14:m>
                <a:r>
                  <a:rPr lang="en-GB" sz="1000" dirty="0">
                    <a:latin typeface="Helvetica Neue Light" panose="02000403000000020004" pitchFamily="2" charset="0"/>
                    <a:ea typeface="Helvetica Neue Light" panose="02000403000000020004" pitchFamily="2" charset="0"/>
                  </a:rPr>
                  <a:t> 0 to 30 (maximum) (i.e., </a:t>
                </a:r>
                <a:r>
                  <a:rPr lang="en-GB" sz="1000" b="1" u="sng" dirty="0">
                    <a:solidFill>
                      <a:srgbClr val="FF0000"/>
                    </a:solidFill>
                    <a:latin typeface="Helvetica Neue Light" panose="02000403000000020004" pitchFamily="2" charset="0"/>
                    <a:ea typeface="Helvetica Neue Light" panose="02000403000000020004" pitchFamily="2" charset="0"/>
                  </a:rPr>
                  <a:t>0, 1, 2, 3, …, 27, 28, 29 and 30</a:t>
                </a:r>
                <a:r>
                  <a:rPr lang="en-GB" sz="1000" dirty="0">
                    <a:latin typeface="Helvetica Neue Light" panose="02000403000000020004" pitchFamily="2" charset="0"/>
                    <a:ea typeface="Helvetica Neue Light" panose="02000403000000020004" pitchFamily="2" charset="0"/>
                  </a:rPr>
                  <a:t>)</a:t>
                </a:r>
              </a:p>
            </p:txBody>
          </p:sp>
        </mc:Choice>
        <mc:Fallback>
          <p:sp>
            <p:nvSpPr>
              <p:cNvPr id="17" name="TextBox 16">
                <a:extLst>
                  <a:ext uri="{FF2B5EF4-FFF2-40B4-BE49-F238E27FC236}">
                    <a16:creationId xmlns:a16="http://schemas.microsoft.com/office/drawing/2014/main" id="{B430D5DF-8B14-2035-7BCA-63B8F3948081}"/>
                  </a:ext>
                </a:extLst>
              </p:cNvPr>
              <p:cNvSpPr txBox="1">
                <a:spLocks noRot="1" noChangeAspect="1" noMove="1" noResize="1" noEditPoints="1" noAdjustHandles="1" noChangeArrowheads="1" noChangeShapeType="1" noTextEdit="1"/>
              </p:cNvSpPr>
              <p:nvPr/>
            </p:nvSpPr>
            <p:spPr>
              <a:xfrm>
                <a:off x="5132717" y="93351"/>
                <a:ext cx="6987397" cy="1477328"/>
              </a:xfrm>
              <a:prstGeom prst="rect">
                <a:avLst/>
              </a:prstGeom>
              <a:blipFill>
                <a:blip r:embed="rId5"/>
                <a:stretch>
                  <a:fillRect b="-1709"/>
                </a:stretch>
              </a:blipFill>
            </p:spPr>
            <p:txBody>
              <a:bodyPr/>
              <a:lstStyle/>
              <a:p>
                <a:r>
                  <a:rPr lang="en-GB">
                    <a:noFill/>
                  </a:rPr>
                  <a:t> </a:t>
                </a:r>
              </a:p>
            </p:txBody>
          </p:sp>
        </mc:Fallback>
      </mc:AlternateContent>
      <p:cxnSp>
        <p:nvCxnSpPr>
          <p:cNvPr id="18" name="Straight Arrow Connector 17">
            <a:extLst>
              <a:ext uri="{FF2B5EF4-FFF2-40B4-BE49-F238E27FC236}">
                <a16:creationId xmlns:a16="http://schemas.microsoft.com/office/drawing/2014/main" id="{C4FC7A0C-4908-79F9-E69F-3A5F3AAC8BF4}"/>
              </a:ext>
            </a:extLst>
          </p:cNvPr>
          <p:cNvCxnSpPr>
            <a:cxnSpLocks/>
          </p:cNvCxnSpPr>
          <p:nvPr/>
        </p:nvCxnSpPr>
        <p:spPr>
          <a:xfrm>
            <a:off x="8117454" y="1570679"/>
            <a:ext cx="0" cy="5079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FE49FEC-75D8-4D97-B558-B08E6981DB8A}"/>
              </a:ext>
            </a:extLst>
          </p:cNvPr>
          <p:cNvSpPr txBox="1"/>
          <p:nvPr/>
        </p:nvSpPr>
        <p:spPr>
          <a:xfrm>
            <a:off x="8425596" y="1530581"/>
            <a:ext cx="3547868" cy="430887"/>
          </a:xfrm>
          <a:prstGeom prst="rect">
            <a:avLst/>
          </a:prstGeom>
          <a:noFill/>
        </p:spPr>
        <p:txBody>
          <a:bodyPr wrap="square" rtlCol="0">
            <a:spAutoFit/>
          </a:bodyPr>
          <a:lstStyle/>
          <a:p>
            <a:r>
              <a:rPr lang="en-GB" sz="1100" dirty="0">
                <a:latin typeface="Helvetica" pitchFamily="2" charset="0"/>
              </a:rPr>
              <a:t>Each value in this range is inserted into this formula to get a probability estimate.</a:t>
            </a:r>
          </a:p>
        </p:txBody>
      </p:sp>
      <p:sp>
        <p:nvSpPr>
          <p:cNvPr id="23" name="TextBox 22">
            <a:extLst>
              <a:ext uri="{FF2B5EF4-FFF2-40B4-BE49-F238E27FC236}">
                <a16:creationId xmlns:a16="http://schemas.microsoft.com/office/drawing/2014/main" id="{2F8D93F2-75BA-C861-DC5C-89896C180A3B}"/>
              </a:ext>
            </a:extLst>
          </p:cNvPr>
          <p:cNvSpPr txBox="1"/>
          <p:nvPr/>
        </p:nvSpPr>
        <p:spPr>
          <a:xfrm>
            <a:off x="221411" y="3345902"/>
            <a:ext cx="4302341"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BA9AB11-CBCE-79C3-9509-5D309409D00F}"/>
                  </a:ext>
                </a:extLst>
              </p:cNvPr>
              <p:cNvSpPr txBox="1"/>
              <p:nvPr/>
            </p:nvSpPr>
            <p:spPr>
              <a:xfrm>
                <a:off x="1050098" y="3490081"/>
                <a:ext cx="2397836" cy="411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rPr>
                        <m:t>Pr</m:t>
                      </m:r>
                      <m:d>
                        <m:dPr>
                          <m:ctrlPr>
                            <a:rPr lang="en-GB" sz="1600" b="0" smtClean="0">
                              <a:latin typeface="Cambria Math" panose="02040503050406030204" pitchFamily="18" charset="0"/>
                            </a:rPr>
                          </m:ctrlPr>
                        </m:dPr>
                        <m:e>
                          <m:r>
                            <a:rPr lang="en-GB" sz="1600" b="0" i="1" smtClean="0">
                              <a:latin typeface="Cambria Math" panose="02040503050406030204" pitchFamily="18" charset="0"/>
                            </a:rPr>
                            <m:t>𝑦</m:t>
                          </m:r>
                        </m:e>
                      </m:d>
                      <m:r>
                        <a:rPr lang="en-GB" sz="1600" b="0" i="0" smtClean="0">
                          <a:latin typeface="Cambria Math" panose="02040503050406030204" pitchFamily="18" charset="0"/>
                        </a:rPr>
                        <m:t>= </m:t>
                      </m:r>
                      <m:d>
                        <m:dPr>
                          <m:ctrlPr>
                            <a:rPr lang="en-GB" sz="1600" b="0" smtClean="0">
                              <a:latin typeface="Cambria Math" panose="02040503050406030204" pitchFamily="18" charset="0"/>
                            </a:rPr>
                          </m:ctrlPr>
                        </m:dPr>
                        <m:e>
                          <m:m>
                            <m:mPr>
                              <m:mcs>
                                <m:mc>
                                  <m:mcPr>
                                    <m:count m:val="1"/>
                                    <m:mcJc m:val="center"/>
                                  </m:mcPr>
                                </m:mc>
                              </m:mcs>
                              <m:ctrlPr>
                                <a:rPr lang="en-GB" sz="1600" b="0" i="1" smtClean="0">
                                  <a:latin typeface="Cambria Math" panose="02040503050406030204" pitchFamily="18" charset="0"/>
                                </a:rPr>
                              </m:ctrlPr>
                            </m:mPr>
                            <m:mr>
                              <m:e>
                                <m:r>
                                  <a:rPr lang="en-GB" sz="1600" b="0" i="1" smtClean="0">
                                    <a:latin typeface="Cambria Math" panose="02040503050406030204" pitchFamily="18" charset="0"/>
                                  </a:rPr>
                                  <m:t>𝑛</m:t>
                                </m:r>
                              </m:e>
                            </m:mr>
                            <m:mr>
                              <m:e>
                                <m:r>
                                  <a:rPr lang="en-GB" sz="1600" b="0" i="1" smtClean="0">
                                    <a:latin typeface="Cambria Math" panose="02040503050406030204" pitchFamily="18" charset="0"/>
                                  </a:rPr>
                                  <m:t>𝑦</m:t>
                                </m:r>
                              </m:e>
                            </m:mr>
                          </m:m>
                        </m:e>
                      </m:d>
                      <m:sSup>
                        <m:sSupPr>
                          <m:ctrlPr>
                            <a:rPr lang="en-GB" sz="1600" b="0" smtClean="0">
                              <a:latin typeface="Cambria Math" panose="02040503050406030204" pitchFamily="18" charset="0"/>
                            </a:rPr>
                          </m:ctrlPr>
                        </m:sSupPr>
                        <m:e>
                          <m:r>
                            <a:rPr lang="en-GB" sz="1600" b="0" i="1" smtClean="0">
                              <a:latin typeface="Cambria Math" panose="02040503050406030204" pitchFamily="18" charset="0"/>
                            </a:rPr>
                            <m:t>𝑝</m:t>
                          </m:r>
                        </m:e>
                        <m:sup>
                          <m:r>
                            <a:rPr lang="en-GB" sz="1600" b="0" i="1" smtClean="0">
                              <a:latin typeface="Cambria Math" panose="02040503050406030204" pitchFamily="18" charset="0"/>
                              <a:ea typeface="Cambria Math" panose="02040503050406030204" pitchFamily="18" charset="0"/>
                            </a:rPr>
                            <m:t>𝑦</m:t>
                          </m:r>
                        </m:sup>
                      </m:sSup>
                      <m:sSup>
                        <m:sSupPr>
                          <m:ctrlPr>
                            <a:rPr lang="en-GB" sz="1600" b="0" smtClean="0">
                              <a:latin typeface="Cambria Math" panose="02040503050406030204" pitchFamily="18" charset="0"/>
                            </a:rPr>
                          </m:ctrlPr>
                        </m:sSupPr>
                        <m:e>
                          <m:d>
                            <m:dPr>
                              <m:ctrlPr>
                                <a:rPr lang="en-GB" sz="1600" b="0" smtClean="0">
                                  <a:latin typeface="Cambria Math" panose="02040503050406030204" pitchFamily="18" charset="0"/>
                                </a:rPr>
                              </m:ctrlPr>
                            </m:dPr>
                            <m:e>
                              <m:r>
                                <a:rPr lang="en-GB" sz="1600" b="0" i="0" smtClean="0">
                                  <a:latin typeface="Cambria Math" panose="02040503050406030204" pitchFamily="18" charset="0"/>
                                </a:rPr>
                                <m:t>1−</m:t>
                              </m:r>
                              <m:r>
                                <a:rPr lang="en-GB" sz="1600" b="0" i="1" smtClean="0">
                                  <a:latin typeface="Cambria Math" panose="02040503050406030204" pitchFamily="18" charset="0"/>
                                </a:rPr>
                                <m:t>𝑝</m:t>
                              </m:r>
                            </m:e>
                          </m:d>
                        </m:e>
                        <m:sup>
                          <m:r>
                            <a:rPr lang="en-GB" sz="1600" b="0" i="1" smtClean="0">
                              <a:latin typeface="Cambria Math" panose="02040503050406030204" pitchFamily="18" charset="0"/>
                              <a:ea typeface="Cambria Math" panose="02040503050406030204" pitchFamily="18" charset="0"/>
                            </a:rPr>
                            <m:t>𝑛</m:t>
                          </m:r>
                          <m:r>
                            <a:rPr lang="en-GB" sz="1600" b="0" i="0" smtClean="0">
                              <a:latin typeface="Cambria Math" panose="02040503050406030204" pitchFamily="18" charset="0"/>
                            </a:rPr>
                            <m:t>−</m:t>
                          </m:r>
                          <m:r>
                            <a:rPr lang="en-GB" sz="1600" b="0" i="1" smtClean="0">
                              <a:latin typeface="Cambria Math" panose="02040503050406030204" pitchFamily="18" charset="0"/>
                            </a:rPr>
                            <m:t>𝑦</m:t>
                          </m:r>
                        </m:sup>
                      </m:sSup>
                    </m:oMath>
                  </m:oMathPara>
                </a14:m>
                <a:endParaRPr lang="en-GB" sz="1600" dirty="0"/>
              </a:p>
            </p:txBody>
          </p:sp>
        </mc:Choice>
        <mc:Fallback>
          <p:sp>
            <p:nvSpPr>
              <p:cNvPr id="24" name="TextBox 23">
                <a:extLst>
                  <a:ext uri="{FF2B5EF4-FFF2-40B4-BE49-F238E27FC236}">
                    <a16:creationId xmlns:a16="http://schemas.microsoft.com/office/drawing/2014/main" id="{ABA9AB11-CBCE-79C3-9509-5D309409D00F}"/>
                  </a:ext>
                </a:extLst>
              </p:cNvPr>
              <p:cNvSpPr txBox="1">
                <a:spLocks noRot="1" noChangeAspect="1" noMove="1" noResize="1" noEditPoints="1" noAdjustHandles="1" noChangeArrowheads="1" noChangeShapeType="1" noTextEdit="1"/>
              </p:cNvSpPr>
              <p:nvPr/>
            </p:nvSpPr>
            <p:spPr>
              <a:xfrm>
                <a:off x="1050098" y="3490081"/>
                <a:ext cx="2397836" cy="411779"/>
              </a:xfrm>
              <a:prstGeom prst="rect">
                <a:avLst/>
              </a:prstGeom>
              <a:blipFill>
                <a:blip r:embed="rId6"/>
                <a:stretch>
                  <a:fillRect l="-1579" t="-3030" r="-526" b="-15152"/>
                </a:stretch>
              </a:blipFill>
            </p:spPr>
            <p:txBody>
              <a:bodyPr/>
              <a:lstStyle/>
              <a:p>
                <a:r>
                  <a:rPr lang="en-GB">
                    <a:noFill/>
                  </a:rPr>
                  <a:t> </a:t>
                </a:r>
              </a:p>
            </p:txBody>
          </p:sp>
        </mc:Fallback>
      </mc:AlternateContent>
      <p:sp>
        <p:nvSpPr>
          <p:cNvPr id="29" name="TextBox 28">
            <a:extLst>
              <a:ext uri="{FF2B5EF4-FFF2-40B4-BE49-F238E27FC236}">
                <a16:creationId xmlns:a16="http://schemas.microsoft.com/office/drawing/2014/main" id="{27C51400-0FAB-848B-7E0C-1BE4A401BB0E}"/>
              </a:ext>
            </a:extLst>
          </p:cNvPr>
          <p:cNvSpPr txBox="1"/>
          <p:nvPr/>
        </p:nvSpPr>
        <p:spPr>
          <a:xfrm rot="16200000">
            <a:off x="6383756" y="4347256"/>
            <a:ext cx="726481" cy="230832"/>
          </a:xfrm>
          <a:prstGeom prst="rect">
            <a:avLst/>
          </a:prstGeom>
          <a:noFill/>
        </p:spPr>
        <p:txBody>
          <a:bodyPr wrap="none" rtlCol="0">
            <a:spAutoFit/>
          </a:bodyPr>
          <a:lstStyle/>
          <a:p>
            <a:r>
              <a:rPr lang="en-GB" sz="900" dirty="0">
                <a:latin typeface="Segoe UI" panose="020B0502040204020203" pitchFamily="34" charset="0"/>
                <a:cs typeface="Segoe UI" panose="020B0502040204020203" pitchFamily="34" charset="0"/>
              </a:rPr>
              <a:t>Probability</a:t>
            </a:r>
          </a:p>
        </p:txBody>
      </p:sp>
      <p:pic>
        <p:nvPicPr>
          <p:cNvPr id="31" name="Picture 30" descr="A graph of a number of individuals&#10;&#10;AI-generated content may be incorrect.">
            <a:extLst>
              <a:ext uri="{FF2B5EF4-FFF2-40B4-BE49-F238E27FC236}">
                <a16:creationId xmlns:a16="http://schemas.microsoft.com/office/drawing/2014/main" id="{5E2BC895-EEB1-2563-4A71-F0AFBC6CE14C}"/>
              </a:ext>
            </a:extLst>
          </p:cNvPr>
          <p:cNvPicPr>
            <a:picLocks noChangeAspect="1"/>
          </p:cNvPicPr>
          <p:nvPr/>
        </p:nvPicPr>
        <p:blipFill>
          <a:blip r:embed="rId7"/>
          <a:stretch>
            <a:fillRect/>
          </a:stretch>
        </p:blipFill>
        <p:spPr>
          <a:xfrm>
            <a:off x="6652025" y="2735532"/>
            <a:ext cx="5035750" cy="3579687"/>
          </a:xfrm>
          <a:prstGeom prst="rect">
            <a:avLst/>
          </a:prstGeom>
        </p:spPr>
      </p:pic>
      <p:sp>
        <p:nvSpPr>
          <p:cNvPr id="32" name="TextBox 31">
            <a:extLst>
              <a:ext uri="{FF2B5EF4-FFF2-40B4-BE49-F238E27FC236}">
                <a16:creationId xmlns:a16="http://schemas.microsoft.com/office/drawing/2014/main" id="{1FE8EA4C-7617-72F2-5C6E-0901F8CE5E04}"/>
              </a:ext>
            </a:extLst>
          </p:cNvPr>
          <p:cNvSpPr txBox="1"/>
          <p:nvPr/>
        </p:nvSpPr>
        <p:spPr>
          <a:xfrm>
            <a:off x="6631580" y="6338314"/>
            <a:ext cx="3763250"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The probability of 7 households being infested with mosquitoes is 0.0652 (6.52%). </a:t>
            </a:r>
          </a:p>
        </p:txBody>
      </p:sp>
      <p:cxnSp>
        <p:nvCxnSpPr>
          <p:cNvPr id="33" name="Straight Connector 32">
            <a:extLst>
              <a:ext uri="{FF2B5EF4-FFF2-40B4-BE49-F238E27FC236}">
                <a16:creationId xmlns:a16="http://schemas.microsoft.com/office/drawing/2014/main" id="{17208A0A-E900-CBF2-C6A1-5ECE5B672FD7}"/>
              </a:ext>
            </a:extLst>
          </p:cNvPr>
          <p:cNvCxnSpPr/>
          <p:nvPr/>
        </p:nvCxnSpPr>
        <p:spPr>
          <a:xfrm>
            <a:off x="6763109" y="5960856"/>
            <a:ext cx="49161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314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0904F-0F93-08E6-87B0-983B81E1D4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20875F-4C3D-7BCB-87B2-CDA1BC77CF88}"/>
              </a:ext>
            </a:extLst>
          </p:cNvPr>
          <p:cNvSpPr txBox="1"/>
          <p:nvPr/>
        </p:nvSpPr>
        <p:spPr>
          <a:xfrm>
            <a:off x="154002" y="93351"/>
            <a:ext cx="4440446" cy="369332"/>
          </a:xfrm>
          <a:prstGeom prst="rect">
            <a:avLst/>
          </a:prstGeom>
          <a:solidFill>
            <a:schemeClr val="accent1">
              <a:lumMod val="60000"/>
              <a:lumOff val="40000"/>
            </a:schemeClr>
          </a:solidFill>
          <a:ln>
            <a:solidFill>
              <a:schemeClr val="accent1"/>
            </a:solidFill>
          </a:ln>
        </p:spPr>
        <p:txBody>
          <a:bodyPr wrap="none" rtlCol="0">
            <a:spAutoFit/>
          </a:bodyPr>
          <a:lstStyle/>
          <a:p>
            <a:r>
              <a:rPr lang="en-GB" b="1" dirty="0">
                <a:latin typeface="Segoe UI" panose="020B0502040204020203" pitchFamily="34" charset="0"/>
                <a:cs typeface="Segoe UI" panose="020B0502040204020203" pitchFamily="34" charset="0"/>
              </a:rPr>
              <a:t>How do probability distributions work?</a:t>
            </a:r>
          </a:p>
        </p:txBody>
      </p:sp>
      <p:sp>
        <p:nvSpPr>
          <p:cNvPr id="3" name="TextBox 2">
            <a:extLst>
              <a:ext uri="{FF2B5EF4-FFF2-40B4-BE49-F238E27FC236}">
                <a16:creationId xmlns:a16="http://schemas.microsoft.com/office/drawing/2014/main" id="{A43319F2-8B40-EA57-1900-6D82ACB35CF5}"/>
              </a:ext>
            </a:extLst>
          </p:cNvPr>
          <p:cNvSpPr txBox="1"/>
          <p:nvPr/>
        </p:nvSpPr>
        <p:spPr>
          <a:xfrm>
            <a:off x="154004" y="496159"/>
            <a:ext cx="4435198" cy="369332"/>
          </a:xfrm>
          <a:prstGeom prst="rect">
            <a:avLst/>
          </a:prstGeom>
          <a:noFill/>
        </p:spPr>
        <p:txBody>
          <a:bodyPr wrap="square" rtlCol="0">
            <a:spAutoFit/>
          </a:bodyPr>
          <a:lstStyle/>
          <a:p>
            <a:r>
              <a:rPr lang="en-GB" b="1" u="sng" dirty="0">
                <a:latin typeface="Helvetica Neue" panose="02000503000000020004" pitchFamily="2" charset="0"/>
                <a:ea typeface="Helvetica Neue" panose="02000503000000020004" pitchFamily="2" charset="0"/>
                <a:cs typeface="Helvetica Neue" panose="02000503000000020004" pitchFamily="2" charset="0"/>
              </a:rPr>
              <a:t>Binomial Distribution [2]</a:t>
            </a:r>
            <a:endParaRPr lang="en-GB" dirty="0"/>
          </a:p>
        </p:txBody>
      </p:sp>
      <p:sp>
        <p:nvSpPr>
          <p:cNvPr id="4" name="Slide Number Placeholder 3">
            <a:extLst>
              <a:ext uri="{FF2B5EF4-FFF2-40B4-BE49-F238E27FC236}">
                <a16:creationId xmlns:a16="http://schemas.microsoft.com/office/drawing/2014/main" id="{8E806491-13A1-3002-E617-E90A78B6EDB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9CD003B-3AB1-32AE-1799-CAD1A9F4E5D6}"/>
                  </a:ext>
                </a:extLst>
              </p:cNvPr>
              <p:cNvSpPr txBox="1"/>
              <p:nvPr/>
            </p:nvSpPr>
            <p:spPr>
              <a:xfrm>
                <a:off x="154002" y="1921370"/>
                <a:ext cx="4435199" cy="1184940"/>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do we need?</a:t>
                </a: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We need to specify the assumed proportion (or percentage) about the outcome, represented as </a:t>
                </a:r>
                <a14:m>
                  <m:oMath xmlns:m="http://schemas.openxmlformats.org/officeDocument/2006/math">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𝑝</m:t>
                    </m:r>
                  </m:oMath>
                </a14:m>
                <a:endParaRPr lang="en-GB" sz="1000" i="1"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Cambria Math" panose="02040503050406030204" pitchFamily="18" charset="0"/>
                    <a:cs typeface="Helvetica Neue" panose="02000503000000020004" pitchFamily="2" charset="0"/>
                  </a:rPr>
                  <a:t>We need to know the observed total – this is drawn from the dataset once the outcome has been observed. This is represented as </a:t>
                </a:r>
                <a14:m>
                  <m:oMath xmlns:m="http://schemas.openxmlformats.org/officeDocument/2006/math">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𝑛</m:t>
                    </m:r>
                  </m:oMath>
                </a14:m>
                <a:endParaRPr lang="en-GB" sz="1000" dirty="0">
                  <a:latin typeface="Helvetica Neue" panose="02000503000000020004" pitchFamily="2" charset="0"/>
                  <a:ea typeface="Cambria Math" panose="02040503050406030204" pitchFamily="18"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Cambria Math" panose="02040503050406030204" pitchFamily="18" charset="0"/>
                    <a:cs typeface="Helvetica Neue" panose="02000503000000020004" pitchFamily="2" charset="0"/>
                  </a:rPr>
                  <a:t>We need to know the observed number of successes </a:t>
                </a:r>
                <a14:m>
                  <m:oMath xmlns:m="http://schemas.openxmlformats.org/officeDocument/2006/math">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𝑦</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 </m:t>
                    </m:r>
                  </m:oMath>
                </a14:m>
                <a:r>
                  <a:rPr lang="en-GB" sz="1000" dirty="0">
                    <a:latin typeface="Helvetica Neue" panose="02000503000000020004" pitchFamily="2" charset="0"/>
                    <a:ea typeface="Cambria Math" panose="02040503050406030204" pitchFamily="18" charset="0"/>
                    <a:cs typeface="Helvetica Neue" panose="02000503000000020004" pitchFamily="2" charset="0"/>
                  </a:rPr>
                  <a:t>(e.g., people diseased, damage items from a cargo etc.,) from the total </a:t>
                </a:r>
                <a14:m>
                  <m:oMath xmlns:m="http://schemas.openxmlformats.org/officeDocument/2006/math">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𝑛</m:t>
                    </m:r>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5" name="TextBox 4">
                <a:extLst>
                  <a:ext uri="{FF2B5EF4-FFF2-40B4-BE49-F238E27FC236}">
                    <a16:creationId xmlns:a16="http://schemas.microsoft.com/office/drawing/2014/main" id="{F9CD003B-3AB1-32AE-1799-CAD1A9F4E5D6}"/>
                  </a:ext>
                </a:extLst>
              </p:cNvPr>
              <p:cNvSpPr txBox="1">
                <a:spLocks noRot="1" noChangeAspect="1" noMove="1" noResize="1" noEditPoints="1" noAdjustHandles="1" noChangeArrowheads="1" noChangeShapeType="1" noTextEdit="1"/>
              </p:cNvSpPr>
              <p:nvPr/>
            </p:nvSpPr>
            <p:spPr>
              <a:xfrm>
                <a:off x="154002" y="1921370"/>
                <a:ext cx="4435199" cy="1184940"/>
              </a:xfrm>
              <a:prstGeom prst="rect">
                <a:avLst/>
              </a:prstGeom>
              <a:blipFill>
                <a:blip r:embed="rId2"/>
                <a:stretch>
                  <a:fillRect b="-2128"/>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B7D24137-6FCC-476A-CC0E-E8BE6CCEB239}"/>
              </a:ext>
            </a:extLst>
          </p:cNvPr>
          <p:cNvSpPr txBox="1"/>
          <p:nvPr/>
        </p:nvSpPr>
        <p:spPr>
          <a:xfrm>
            <a:off x="154003" y="906990"/>
            <a:ext cx="4435198" cy="93871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it?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It characterised as a histogram or </a:t>
            </a:r>
            <a:r>
              <a:rPr lang="en-GB" sz="1100" dirty="0" err="1">
                <a:latin typeface="Helvetica Neue" panose="02000503000000020004" pitchFamily="2" charset="0"/>
                <a:ea typeface="Helvetica Neue" panose="02000503000000020004" pitchFamily="2" charset="0"/>
                <a:cs typeface="Helvetica Neue" panose="02000503000000020004" pitchFamily="2" charset="0"/>
              </a:rPr>
              <a:t>barplot</a:t>
            </a:r>
            <a:r>
              <a:rPr lang="en-GB" sz="1100" dirty="0">
                <a:latin typeface="Helvetica Neue" panose="02000503000000020004" pitchFamily="2" charset="0"/>
                <a:ea typeface="Helvetica Neue" panose="02000503000000020004" pitchFamily="2" charset="0"/>
                <a:cs typeface="Helvetica Neue" panose="02000503000000020004" pitchFamily="2" charset="0"/>
              </a:rPr>
              <a:t> for </a:t>
            </a:r>
            <a:r>
              <a:rPr lang="en-GB" sz="1100" b="1" dirty="0">
                <a:latin typeface="Helvetica Neue" panose="02000503000000020004" pitchFamily="2" charset="0"/>
                <a:ea typeface="Helvetica Neue" panose="02000503000000020004" pitchFamily="2" charset="0"/>
                <a:cs typeface="Helvetica Neue" panose="02000503000000020004" pitchFamily="2" charset="0"/>
              </a:rPr>
              <a:t>discrete data that are positive values. </a:t>
            </a:r>
            <a:r>
              <a:rPr lang="en-GB" sz="1100" dirty="0">
                <a:latin typeface="Helvetica Neue" panose="02000503000000020004" pitchFamily="2" charset="0"/>
                <a:ea typeface="Helvetica Neue" panose="02000503000000020004" pitchFamily="2" charset="0"/>
                <a:cs typeface="Helvetica Neue" panose="02000503000000020004" pitchFamily="2" charset="0"/>
              </a:rPr>
              <a:t>It is a distribution best for describing </a:t>
            </a:r>
            <a:r>
              <a:rPr lang="en-GB" sz="1100" b="1" dirty="0">
                <a:latin typeface="Helvetica Neue" panose="02000503000000020004" pitchFamily="2" charset="0"/>
                <a:ea typeface="Helvetica Neue" panose="02000503000000020004" pitchFamily="2" charset="0"/>
                <a:cs typeface="Helvetica Neue" panose="02000503000000020004" pitchFamily="2" charset="0"/>
              </a:rPr>
              <a:t>proportions with known values for the numerator and denominator where the former represents successes, and the latter is a total.</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1F68C6FF-D71F-9AB5-EB73-B329F2E9769A}"/>
              </a:ext>
            </a:extLst>
          </p:cNvPr>
          <p:cNvSpPr txBox="1"/>
          <p:nvPr/>
        </p:nvSpPr>
        <p:spPr>
          <a:xfrm>
            <a:off x="154003" y="3106310"/>
            <a:ext cx="4435198" cy="261610"/>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What is the formulation?</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4F6CBED2-304C-D4D6-FD36-489AE4C71E72}"/>
              </a:ext>
            </a:extLst>
          </p:cNvPr>
          <p:cNvSpPr txBox="1"/>
          <p:nvPr/>
        </p:nvSpPr>
        <p:spPr>
          <a:xfrm>
            <a:off x="7513607" y="1921370"/>
            <a:ext cx="4302341"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CBD2768-CCC2-6603-5837-B1030B914312}"/>
                  </a:ext>
                </a:extLst>
              </p:cNvPr>
              <p:cNvSpPr txBox="1"/>
              <p:nvPr/>
            </p:nvSpPr>
            <p:spPr>
              <a:xfrm>
                <a:off x="7686686" y="2078586"/>
                <a:ext cx="3859262" cy="3079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200" b="0" i="0" smtClean="0">
                          <a:latin typeface="Cambria Math" panose="02040503050406030204" pitchFamily="18" charset="0"/>
                        </a:rPr>
                        <m:t>Pr</m:t>
                      </m:r>
                      <m:d>
                        <m:dPr>
                          <m:ctrlPr>
                            <a:rPr lang="en-GB" sz="1200" b="0" i="1" smtClean="0">
                              <a:latin typeface="Cambria Math" panose="02040503050406030204" pitchFamily="18" charset="0"/>
                            </a:rPr>
                          </m:ctrlPr>
                        </m:dPr>
                        <m:e>
                          <m:r>
                            <m:rPr>
                              <m:sty m:val="p"/>
                            </m:rPr>
                            <a:rPr lang="en-GB" sz="1200" b="0" i="0" smtClean="0">
                              <a:latin typeface="Cambria Math" panose="02040503050406030204" pitchFamily="18" charset="0"/>
                            </a:rPr>
                            <m:t>infested</m:t>
                          </m:r>
                        </m:e>
                      </m:d>
                      <m:r>
                        <a:rPr lang="en-GB" sz="1200" b="0" i="0" smtClean="0">
                          <a:latin typeface="Cambria Math" panose="02040503050406030204" pitchFamily="18" charset="0"/>
                        </a:rPr>
                        <m:t>= </m:t>
                      </m:r>
                      <m:d>
                        <m:dPr>
                          <m:ctrlPr>
                            <a:rPr lang="en-GB" sz="1200" b="0" i="1" smtClean="0">
                              <a:latin typeface="Cambria Math" panose="02040503050406030204" pitchFamily="18" charset="0"/>
                            </a:rPr>
                          </m:ctrlPr>
                        </m:dPr>
                        <m:e>
                          <m:m>
                            <m:mPr>
                              <m:mcs>
                                <m:mc>
                                  <m:mcPr>
                                    <m:count m:val="1"/>
                                    <m:mcJc m:val="center"/>
                                  </m:mcPr>
                                </m:mc>
                              </m:mcs>
                              <m:ctrlPr>
                                <a:rPr lang="en-GB" sz="1200" b="0" i="1" smtClean="0">
                                  <a:latin typeface="Cambria Math" panose="02040503050406030204" pitchFamily="18" charset="0"/>
                                </a:rPr>
                              </m:ctrlPr>
                            </m:mPr>
                            <m:mr>
                              <m:e>
                                <m:r>
                                  <a:rPr lang="en-GB" sz="1200" b="0" i="0" smtClean="0">
                                    <a:latin typeface="Cambria Math" panose="02040503050406030204" pitchFamily="18" charset="0"/>
                                  </a:rPr>
                                  <m:t>30</m:t>
                                </m:r>
                              </m:e>
                            </m:mr>
                            <m:mr>
                              <m:e>
                                <m:r>
                                  <m:rPr>
                                    <m:sty m:val="p"/>
                                  </m:rPr>
                                  <a:rPr lang="en-GB" sz="1200" b="0" i="0" smtClean="0">
                                    <a:latin typeface="Cambria Math" panose="02040503050406030204" pitchFamily="18" charset="0"/>
                                  </a:rPr>
                                  <m:t>infested</m:t>
                                </m:r>
                              </m:e>
                            </m:mr>
                          </m:m>
                        </m:e>
                      </m:d>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0.35</m:t>
                          </m:r>
                        </m:e>
                        <m:sup>
                          <m:r>
                            <m:rPr>
                              <m:sty m:val="p"/>
                            </m:rPr>
                            <a:rPr lang="en-GB" sz="1200" b="0" i="0" smtClean="0">
                              <a:latin typeface="Cambria Math" panose="02040503050406030204" pitchFamily="18" charset="0"/>
                              <a:ea typeface="Cambria Math" panose="02040503050406030204" pitchFamily="18" charset="0"/>
                            </a:rPr>
                            <m:t>infested</m:t>
                          </m:r>
                        </m:sup>
                      </m:sSup>
                      <m:sSup>
                        <m:sSupPr>
                          <m:ctrlPr>
                            <a:rPr lang="en-GB" sz="1200" b="0" i="1" smtClean="0">
                              <a:latin typeface="Cambria Math" panose="02040503050406030204" pitchFamily="18" charset="0"/>
                            </a:rPr>
                          </m:ctrlPr>
                        </m:sSupPr>
                        <m:e>
                          <m:d>
                            <m:dPr>
                              <m:ctrlPr>
                                <a:rPr lang="en-GB" sz="1200" b="0" i="1" smtClean="0">
                                  <a:latin typeface="Cambria Math" panose="02040503050406030204" pitchFamily="18" charset="0"/>
                                </a:rPr>
                              </m:ctrlPr>
                            </m:dPr>
                            <m:e>
                              <m:r>
                                <a:rPr lang="en-GB" sz="1200" b="0" i="0" smtClean="0">
                                  <a:latin typeface="Cambria Math" panose="02040503050406030204" pitchFamily="18" charset="0"/>
                                </a:rPr>
                                <m:t>1−0.35</m:t>
                              </m:r>
                            </m:e>
                          </m:d>
                        </m:e>
                        <m:sup>
                          <m:r>
                            <a:rPr lang="en-GB" sz="1200" b="0" i="0" smtClean="0">
                              <a:latin typeface="Cambria Math" panose="02040503050406030204" pitchFamily="18" charset="0"/>
                              <a:ea typeface="Cambria Math" panose="02040503050406030204" pitchFamily="18" charset="0"/>
                            </a:rPr>
                            <m:t>30</m:t>
                          </m:r>
                          <m:r>
                            <a:rPr lang="en-GB" sz="1200" b="0" i="0" smtClean="0">
                              <a:latin typeface="Cambria Math" panose="02040503050406030204" pitchFamily="18" charset="0"/>
                            </a:rPr>
                            <m:t>−</m:t>
                          </m:r>
                          <m:r>
                            <m:rPr>
                              <m:sty m:val="p"/>
                            </m:rPr>
                            <a:rPr lang="en-GB" sz="1200" b="0" i="0" smtClean="0">
                              <a:latin typeface="Cambria Math" panose="02040503050406030204" pitchFamily="18" charset="0"/>
                            </a:rPr>
                            <m:t>infested</m:t>
                          </m:r>
                        </m:sup>
                      </m:sSup>
                    </m:oMath>
                  </m:oMathPara>
                </a14:m>
                <a:endParaRPr lang="en-GB" sz="1200" dirty="0"/>
              </a:p>
            </p:txBody>
          </p:sp>
        </mc:Choice>
        <mc:Fallback>
          <p:sp>
            <p:nvSpPr>
              <p:cNvPr id="11" name="TextBox 10">
                <a:extLst>
                  <a:ext uri="{FF2B5EF4-FFF2-40B4-BE49-F238E27FC236}">
                    <a16:creationId xmlns:a16="http://schemas.microsoft.com/office/drawing/2014/main" id="{9CBD2768-CCC2-6603-5837-B1030B914312}"/>
                  </a:ext>
                </a:extLst>
              </p:cNvPr>
              <p:cNvSpPr txBox="1">
                <a:spLocks noRot="1" noChangeAspect="1" noMove="1" noResize="1" noEditPoints="1" noAdjustHandles="1" noChangeArrowheads="1" noChangeShapeType="1" noTextEdit="1"/>
              </p:cNvSpPr>
              <p:nvPr/>
            </p:nvSpPr>
            <p:spPr>
              <a:xfrm>
                <a:off x="7686686" y="2078586"/>
                <a:ext cx="3859262" cy="307969"/>
              </a:xfrm>
              <a:prstGeom prst="rect">
                <a:avLst/>
              </a:prstGeom>
              <a:blipFill>
                <a:blip r:embed="rId3"/>
                <a:stretch>
                  <a:fillRect l="-656" t="-4000" b="-1600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32ACB788-34C9-B677-3081-216AD7FDF9B2}"/>
              </a:ext>
            </a:extLst>
          </p:cNvPr>
          <p:cNvSpPr txBox="1"/>
          <p:nvPr/>
        </p:nvSpPr>
        <p:spPr>
          <a:xfrm>
            <a:off x="154002" y="5597779"/>
            <a:ext cx="4728549" cy="1015663"/>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What is it used for?</a:t>
            </a:r>
          </a:p>
          <a:p>
            <a:pPr marL="171450" indent="-1714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To directly get a probability estimate for specific value of the discrete outcome. No plausibility here!</a:t>
            </a:r>
          </a:p>
          <a:p>
            <a:pPr marL="171450" indent="-1714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To get a cumulative mass probability.</a:t>
            </a:r>
          </a:p>
          <a:p>
            <a:pPr marL="171450" indent="-1714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Generating random data points that represents the number of successes from a binomial distribution</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65A7ABF-1BAE-884F-B166-D7331724B463}"/>
                  </a:ext>
                </a:extLst>
              </p:cNvPr>
              <p:cNvSpPr txBox="1"/>
              <p:nvPr/>
            </p:nvSpPr>
            <p:spPr>
              <a:xfrm>
                <a:off x="154002" y="4099432"/>
                <a:ext cx="4435199" cy="1426929"/>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Where:</a:t>
                </a: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The assumed proportion </a:t>
                </a:r>
                <a14:m>
                  <m:oMath xmlns:m="http://schemas.openxmlformats.org/officeDocument/2006/math">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𝑝</m:t>
                    </m:r>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The total is represented as </a:t>
                </a:r>
                <a14:m>
                  <m:oMath xmlns:m="http://schemas.openxmlformats.org/officeDocument/2006/math">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𝑛</m:t>
                    </m:r>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The number of successes </a:t>
                </a:r>
                <a14:m>
                  <m:oMath xmlns:m="http://schemas.openxmlformats.org/officeDocument/2006/math">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𝑦</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total of </a:t>
                </a:r>
                <a14:m>
                  <m:oMath xmlns:m="http://schemas.openxmlformats.org/officeDocument/2006/math">
                    <m:r>
                      <a:rPr lang="en-GB" sz="1000" i="1">
                        <a:latin typeface="Cambria Math" panose="02040503050406030204" pitchFamily="18" charset="0"/>
                        <a:ea typeface="Helvetica Neue" panose="02000503000000020004" pitchFamily="2" charset="0"/>
                        <a:cs typeface="Helvetica Neue" panose="02000503000000020004" pitchFamily="2" charset="0"/>
                      </a:rPr>
                      <m:t>𝑛</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Combinatorial notation which computes the total number of different ways (combinations) of observing the number of successes </a:t>
                </a:r>
                <a14:m>
                  <m:oMath xmlns:m="http://schemas.openxmlformats.org/officeDocument/2006/math">
                    <m:r>
                      <a:rPr lang="en-GB" sz="1000" i="1">
                        <a:latin typeface="Cambria Math" panose="02040503050406030204" pitchFamily="18" charset="0"/>
                        <a:ea typeface="Cambria Math" panose="02040503050406030204" pitchFamily="18" charset="0"/>
                        <a:cs typeface="Helvetica Neue" panose="02000503000000020004" pitchFamily="2" charset="0"/>
                      </a:rPr>
                      <m:t>𝑦</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total of </a:t>
                </a:r>
                <a14:m>
                  <m:oMath xmlns:m="http://schemas.openxmlformats.org/officeDocument/2006/math">
                    <m:r>
                      <a:rPr lang="en-GB" sz="1000" i="1">
                        <a:latin typeface="Cambria Math" panose="02040503050406030204" pitchFamily="18" charset="0"/>
                        <a:ea typeface="Helvetica Neue" panose="02000503000000020004" pitchFamily="2" charset="0"/>
                        <a:cs typeface="Helvetica Neue" panose="02000503000000020004" pitchFamily="2" charset="0"/>
                      </a:rPr>
                      <m:t>𝑛</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d>
                      <m:dPr>
                        <m:ctrlPr>
                          <a:rPr lang="en-GB" sz="1000" i="1" smtClean="0">
                            <a:latin typeface="Cambria Math" panose="02040503050406030204" pitchFamily="18" charset="0"/>
                            <a:ea typeface="Helvetica Neue" panose="02000503000000020004" pitchFamily="2" charset="0"/>
                            <a:cs typeface="Helvetica Neue" panose="02000503000000020004" pitchFamily="2" charset="0"/>
                          </a:rPr>
                        </m:ctrlPr>
                      </m:dPr>
                      <m:e>
                        <m:m>
                          <m:mPr>
                            <m:mcs>
                              <m:mc>
                                <m:mcPr>
                                  <m:count m:val="1"/>
                                  <m:mcJc m:val="center"/>
                                </m:mcPr>
                              </m:mc>
                            </m:mcs>
                            <m:ctrlPr>
                              <a:rPr lang="en-GB" sz="1000" i="1" smtClean="0">
                                <a:latin typeface="Cambria Math" panose="02040503050406030204" pitchFamily="18" charset="0"/>
                                <a:ea typeface="Helvetica Neue" panose="02000503000000020004" pitchFamily="2" charset="0"/>
                                <a:cs typeface="Helvetica Neue" panose="02000503000000020004" pitchFamily="2" charset="0"/>
                              </a:rPr>
                            </m:ctrlPr>
                          </m:mPr>
                          <m:mr>
                            <m:e>
                              <m:r>
                                <m:rPr>
                                  <m:brk m:alnAt="7"/>
                                </m:rPr>
                                <a:rPr lang="en-GB" sz="1000" b="0" i="1" smtClean="0">
                                  <a:latin typeface="Cambria Math" panose="02040503050406030204" pitchFamily="18" charset="0"/>
                                  <a:ea typeface="Helvetica Neue" panose="02000503000000020004" pitchFamily="2" charset="0"/>
                                  <a:cs typeface="Helvetica Neue" panose="02000503000000020004" pitchFamily="2" charset="0"/>
                                </a:rPr>
                                <m:t>𝑛</m:t>
                              </m:r>
                            </m:e>
                          </m:mr>
                          <m:mr>
                            <m:e>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𝑦</m:t>
                              </m:r>
                            </m:e>
                          </m:mr>
                        </m:m>
                      </m:e>
                    </m:d>
                    <m:r>
                      <a:rPr lang="en-GB" sz="1000" b="0" i="1" smtClean="0">
                        <a:latin typeface="Cambria Math" panose="02040503050406030204" pitchFamily="18" charset="0"/>
                        <a:ea typeface="Helvetica Neue" panose="02000503000000020004" pitchFamily="2" charset="0"/>
                        <a:cs typeface="Helvetica Neue" panose="02000503000000020004" pitchFamily="2" charset="0"/>
                      </a:rPr>
                      <m:t>=</m:t>
                    </m:r>
                  </m:oMath>
                </a14:m>
                <a:r>
                  <a:rPr lang="en-GB" sz="1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f>
                      <m:fPr>
                        <m:ctrlPr>
                          <a:rPr lang="en-GB" sz="1000" i="1" dirty="0" smtClean="0">
                            <a:latin typeface="Cambria Math" panose="02040503050406030204" pitchFamily="18" charset="0"/>
                            <a:ea typeface="Helvetica Neue" panose="02000503000000020004" pitchFamily="2" charset="0"/>
                            <a:cs typeface="Helvetica Neue" panose="02000503000000020004" pitchFamily="2" charset="0"/>
                          </a:rPr>
                        </m:ctrlPr>
                      </m:fPr>
                      <m:num>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𝑛</m:t>
                        </m:r>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m:t>
                        </m:r>
                      </m:num>
                      <m:den>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𝑦</m:t>
                        </m:r>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m:t>
                        </m:r>
                        <m:d>
                          <m:dPr>
                            <m:ctrlP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ctrlPr>
                          </m:dPr>
                          <m:e>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𝑛</m:t>
                            </m:r>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m:t>
                            </m:r>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𝑦</m:t>
                            </m:r>
                          </m:e>
                        </m:d>
                        <m:r>
                          <a:rPr lang="en-GB" sz="1000" b="0" i="1" dirty="0" smtClean="0">
                            <a:latin typeface="Cambria Math" panose="02040503050406030204" pitchFamily="18" charset="0"/>
                            <a:ea typeface="Helvetica Neue" panose="02000503000000020004" pitchFamily="2" charset="0"/>
                            <a:cs typeface="Helvetica Neue" panose="02000503000000020004" pitchFamily="2" charset="0"/>
                          </a:rPr>
                          <m:t>!</m:t>
                        </m:r>
                      </m:den>
                    </m:f>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v"/>
                </a:pPr>
                <a:r>
                  <a:rPr lang="en-GB" sz="1000" dirty="0">
                    <a:latin typeface="Helvetica Neue" panose="02000503000000020004" pitchFamily="2" charset="0"/>
                    <a:ea typeface="Helvetica Neue" panose="02000503000000020004" pitchFamily="2" charset="0"/>
                    <a:cs typeface="Helvetica Neue" panose="02000503000000020004" pitchFamily="2" charset="0"/>
                  </a:rPr>
                  <a:t>Another way to write the above formula: </a:t>
                </a:r>
                <a14:m>
                  <m:oMath xmlns:m="http://schemas.openxmlformats.org/officeDocument/2006/math">
                    <m:r>
                      <a:rPr lang="en-GB" sz="1000" b="0" i="1" smtClean="0">
                        <a:latin typeface="Cambria Math" panose="02040503050406030204" pitchFamily="18" charset="0"/>
                        <a:ea typeface="Helvetica Neue" panose="02000503000000020004" pitchFamily="2" charset="0"/>
                        <a:cs typeface="Helvetica Neue" panose="02000503000000020004" pitchFamily="2" charset="0"/>
                      </a:rPr>
                      <m:t> </m:t>
                    </m:r>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𝑦</m:t>
                    </m:r>
                    <m:r>
                      <a:rPr lang="en-GB" sz="1000" b="0" i="1" smtClean="0">
                        <a:latin typeface="Cambria Math" panose="02040503050406030204" pitchFamily="18" charset="0"/>
                        <a:ea typeface="Helvetica Neue" panose="02000503000000020004" pitchFamily="2" charset="0"/>
                        <a:cs typeface="Helvetica Neue" panose="02000503000000020004" pitchFamily="2" charset="0"/>
                      </a:rPr>
                      <m:t> ~ </m:t>
                    </m:r>
                    <m:r>
                      <m:rPr>
                        <m:sty m:val="p"/>
                      </m:rPr>
                      <a:rPr lang="en-GB" sz="1000" b="0" i="0" smtClean="0">
                        <a:latin typeface="Cambria Math" panose="02040503050406030204" pitchFamily="18" charset="0"/>
                        <a:ea typeface="Helvetica Neue" panose="02000503000000020004" pitchFamily="2" charset="0"/>
                        <a:cs typeface="Helvetica Neue" panose="02000503000000020004" pitchFamily="2" charset="0"/>
                      </a:rPr>
                      <m:t>binomial</m:t>
                    </m:r>
                    <m:r>
                      <a:rPr lang="en-GB" sz="1000" b="0" i="0" smtClean="0">
                        <a:latin typeface="Cambria Math" panose="02040503050406030204" pitchFamily="18" charset="0"/>
                        <a:ea typeface="Helvetica Neue" panose="02000503000000020004" pitchFamily="2" charset="0"/>
                        <a:cs typeface="Helvetica Neue" panose="02000503000000020004" pitchFamily="2" charset="0"/>
                      </a:rPr>
                      <m:t>(</m:t>
                    </m:r>
                    <m:r>
                      <a:rPr lang="en-GB" sz="1000" b="0" i="1" smtClean="0">
                        <a:latin typeface="Cambria Math" panose="02040503050406030204" pitchFamily="18" charset="0"/>
                        <a:ea typeface="Helvetica Neue" panose="02000503000000020004" pitchFamily="2" charset="0"/>
                        <a:cs typeface="Helvetica Neue" panose="02000503000000020004" pitchFamily="2" charset="0"/>
                      </a:rPr>
                      <m:t>𝑛</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m:t>
                    </m:r>
                    <m:r>
                      <a:rPr lang="en-GB" sz="1000" b="0" i="1" smtClean="0">
                        <a:latin typeface="Cambria Math" panose="02040503050406030204" pitchFamily="18" charset="0"/>
                        <a:ea typeface="Cambria Math" panose="02040503050406030204" pitchFamily="18" charset="0"/>
                        <a:cs typeface="Helvetica Neue" panose="02000503000000020004" pitchFamily="2" charset="0"/>
                      </a:rPr>
                      <m:t>𝑝</m:t>
                    </m:r>
                    <m:r>
                      <a:rPr lang="en-GB" sz="1000" b="0" i="0" smtClean="0">
                        <a:latin typeface="Cambria Math" panose="02040503050406030204" pitchFamily="18" charset="0"/>
                        <a:ea typeface="Helvetica Neue" panose="02000503000000020004" pitchFamily="2" charset="0"/>
                        <a:cs typeface="Helvetica Neue" panose="02000503000000020004" pitchFamily="2" charset="0"/>
                      </a:rPr>
                      <m:t>)</m:t>
                    </m:r>
                  </m:oMath>
                </a14:m>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6" name="TextBox 15">
                <a:extLst>
                  <a:ext uri="{FF2B5EF4-FFF2-40B4-BE49-F238E27FC236}">
                    <a16:creationId xmlns:a16="http://schemas.microsoft.com/office/drawing/2014/main" id="{B65A7ABF-1BAE-884F-B166-D7331724B463}"/>
                  </a:ext>
                </a:extLst>
              </p:cNvPr>
              <p:cNvSpPr txBox="1">
                <a:spLocks noRot="1" noChangeAspect="1" noMove="1" noResize="1" noEditPoints="1" noAdjustHandles="1" noChangeArrowheads="1" noChangeShapeType="1" noTextEdit="1"/>
              </p:cNvSpPr>
              <p:nvPr/>
            </p:nvSpPr>
            <p:spPr>
              <a:xfrm>
                <a:off x="154002" y="4099432"/>
                <a:ext cx="4435199" cy="1426929"/>
              </a:xfrm>
              <a:prstGeom prst="rect">
                <a:avLst/>
              </a:prstGeom>
              <a:blipFill>
                <a:blip r:embed="rId4"/>
                <a:stretch>
                  <a:fillRect b="-87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7BA68F8-924C-CE22-9916-6036601FF705}"/>
                  </a:ext>
                </a:extLst>
              </p:cNvPr>
              <p:cNvSpPr txBox="1"/>
              <p:nvPr/>
            </p:nvSpPr>
            <p:spPr>
              <a:xfrm>
                <a:off x="5132717" y="93351"/>
                <a:ext cx="6987397" cy="1477328"/>
              </a:xfrm>
              <a:prstGeom prst="rect">
                <a:avLst/>
              </a:prstGeom>
              <a:noFill/>
            </p:spPr>
            <p:txBody>
              <a:bodyPr wrap="square" rtlCol="0">
                <a:spAutoFit/>
              </a:bodyPr>
              <a:lstStyle/>
              <a:p>
                <a:pPr algn="l"/>
                <a:r>
                  <a:rPr lang="en-GB" sz="1000" b="1" dirty="0">
                    <a:latin typeface="Helvetica Neue" panose="02000503000000020004" pitchFamily="2" charset="0"/>
                    <a:ea typeface="Helvetica Neue" panose="02000503000000020004" pitchFamily="2" charset="0"/>
                    <a:cs typeface="Helvetica Neue" panose="02000503000000020004" pitchFamily="2" charset="0"/>
                  </a:rPr>
                  <a:t>FIXED INPUTS</a:t>
                </a:r>
              </a:p>
              <a:p>
                <a:pPr algn="l"/>
                <a:r>
                  <a:rPr lang="en-GB" sz="1000" b="1" dirty="0">
                    <a:latin typeface="Helvetica Neue" panose="02000503000000020004" pitchFamily="2" charset="0"/>
                    <a:ea typeface="Helvetica Neue" panose="02000503000000020004" pitchFamily="2" charset="0"/>
                    <a:cs typeface="Helvetica Neue" panose="02000503000000020004" pitchFamily="2" charset="0"/>
                  </a:rPr>
                  <a:t>Before survey</a:t>
                </a:r>
                <a:endParaRPr lang="en-GB" sz="1000" dirty="0">
                  <a:latin typeface="Helvetica Neue Light" panose="02000403000000020004" pitchFamily="2" charset="0"/>
                  <a:ea typeface="Helvetica Neue Light" panose="02000403000000020004" pitchFamily="2" charset="0"/>
                </a:endParaRPr>
              </a:p>
              <a:p>
                <a:pPr marL="285750" indent="-285750">
                  <a:buFont typeface="Wingdings" pitchFamily="2" charset="2"/>
                  <a:buChar char="§"/>
                </a:pPr>
                <a14:m>
                  <m:oMath xmlns:m="http://schemas.openxmlformats.org/officeDocument/2006/math">
                    <m:r>
                      <a:rPr lang="en-GB" sz="1000" b="0" i="1" smtClean="0">
                        <a:latin typeface="Cambria Math" panose="02040503050406030204" pitchFamily="18" charset="0"/>
                        <a:ea typeface="Helvetica Neue Light" panose="02000403000000020004" pitchFamily="2" charset="0"/>
                      </a:rPr>
                      <m:t>𝑝</m:t>
                    </m:r>
                    <m:r>
                      <a:rPr lang="en-GB" sz="1000" b="0" i="1" smtClean="0">
                        <a:latin typeface="Cambria Math" panose="02040503050406030204" pitchFamily="18" charset="0"/>
                        <a:ea typeface="Helvetica Neue Light" panose="02000403000000020004" pitchFamily="2" charset="0"/>
                      </a:rPr>
                      <m:t>=</m:t>
                    </m:r>
                  </m:oMath>
                </a14:m>
                <a:r>
                  <a:rPr lang="en-GB" sz="1000" dirty="0">
                    <a:latin typeface="Helvetica Neue Light" panose="02000403000000020004" pitchFamily="2" charset="0"/>
                    <a:ea typeface="Helvetica Neue Light" panose="02000403000000020004" pitchFamily="2" charset="0"/>
                  </a:rPr>
                  <a:t> 0.35 (i.e., prior knowledge of prevalence household infestation in a particular neighbourhood)</a:t>
                </a:r>
              </a:p>
              <a:p>
                <a:r>
                  <a:rPr lang="en-GB" sz="1000" b="1" dirty="0">
                    <a:latin typeface="Helvetica Neue Light" panose="02000403000000020004" pitchFamily="2" charset="0"/>
                    <a:ea typeface="Helvetica Neue Light" panose="02000403000000020004" pitchFamily="2" charset="0"/>
                  </a:rPr>
                  <a:t>After survey</a:t>
                </a:r>
              </a:p>
              <a:p>
                <a:pPr marL="285750" indent="-285750">
                  <a:buFont typeface="Wingdings" pitchFamily="2" charset="2"/>
                  <a:buChar char="§"/>
                </a:pPr>
                <a14:m>
                  <m:oMath xmlns:m="http://schemas.openxmlformats.org/officeDocument/2006/math">
                    <m:r>
                      <m:rPr>
                        <m:sty m:val="p"/>
                      </m:rPr>
                      <a:rPr lang="en-GB" sz="1000" b="0" i="0" smtClean="0">
                        <a:latin typeface="Cambria Math" panose="02040503050406030204" pitchFamily="18" charset="0"/>
                        <a:ea typeface="Helvetica Neue Light" panose="02000403000000020004" pitchFamily="2" charset="0"/>
                      </a:rPr>
                      <m:t>infested</m:t>
                    </m:r>
                    <m:r>
                      <a:rPr lang="en-GB" sz="1000" b="0" i="0" smtClean="0">
                        <a:latin typeface="Cambria Math" panose="02040503050406030204" pitchFamily="18" charset="0"/>
                        <a:ea typeface="Helvetica Neue Light" panose="02000403000000020004" pitchFamily="2" charset="0"/>
                      </a:rPr>
                      <m:t> (</m:t>
                    </m:r>
                    <m:r>
                      <a:rPr lang="en-GB" sz="1000" b="0" i="1" smtClean="0">
                        <a:latin typeface="Cambria Math" panose="02040503050406030204" pitchFamily="18" charset="0"/>
                        <a:ea typeface="Helvetica Neue Light" panose="02000403000000020004" pitchFamily="2" charset="0"/>
                      </a:rPr>
                      <m:t>𝑦</m:t>
                    </m:r>
                    <m:r>
                      <a:rPr lang="en-GB" sz="1000" b="0" i="0" smtClean="0">
                        <a:latin typeface="Cambria Math" panose="02040503050406030204" pitchFamily="18" charset="0"/>
                        <a:ea typeface="Helvetica Neue Light" panose="02000403000000020004" pitchFamily="2" charset="0"/>
                      </a:rPr>
                      <m:t>)</m:t>
                    </m:r>
                    <m:r>
                      <a:rPr lang="en-GB" sz="1000" i="1">
                        <a:latin typeface="Cambria Math" panose="02040503050406030204" pitchFamily="18" charset="0"/>
                        <a:ea typeface="Helvetica Neue Light" panose="02000403000000020004" pitchFamily="2" charset="0"/>
                      </a:rPr>
                      <m:t>=</m:t>
                    </m:r>
                  </m:oMath>
                </a14:m>
                <a:r>
                  <a:rPr lang="en-GB" sz="1000" dirty="0">
                    <a:latin typeface="Helvetica Neue Light" panose="02000403000000020004" pitchFamily="2" charset="0"/>
                    <a:ea typeface="Helvetica Neue Light" panose="02000403000000020004" pitchFamily="2" charset="0"/>
                  </a:rPr>
                  <a:t> There are 7 households infested</a:t>
                </a:r>
              </a:p>
              <a:p>
                <a:pPr marL="285750" indent="-285750">
                  <a:buFont typeface="Wingdings" pitchFamily="2" charset="2"/>
                  <a:buChar char="§"/>
                </a:pPr>
                <a14:m>
                  <m:oMath xmlns:m="http://schemas.openxmlformats.org/officeDocument/2006/math">
                    <m:r>
                      <m:rPr>
                        <m:sty m:val="p"/>
                      </m:rPr>
                      <a:rPr lang="en-GB" sz="1000" b="0" i="0" smtClean="0">
                        <a:latin typeface="Cambria Math" panose="02040503050406030204" pitchFamily="18" charset="0"/>
                        <a:ea typeface="Helvetica Neue Light" panose="02000403000000020004" pitchFamily="2" charset="0"/>
                      </a:rPr>
                      <m:t>total</m:t>
                    </m:r>
                    <m:r>
                      <a:rPr lang="en-GB" sz="1000" b="0" i="0" smtClean="0">
                        <a:latin typeface="Cambria Math" panose="02040503050406030204" pitchFamily="18" charset="0"/>
                        <a:ea typeface="Helvetica Neue Light" panose="02000403000000020004" pitchFamily="2" charset="0"/>
                      </a:rPr>
                      <m:t>(</m:t>
                    </m:r>
                    <m:r>
                      <a:rPr lang="en-GB" sz="1000" b="0" i="1" smtClean="0">
                        <a:latin typeface="Cambria Math" panose="02040503050406030204" pitchFamily="18" charset="0"/>
                        <a:ea typeface="Helvetica Neue Light" panose="02000403000000020004" pitchFamily="2" charset="0"/>
                      </a:rPr>
                      <m:t>𝑛</m:t>
                    </m:r>
                    <m:r>
                      <a:rPr lang="en-GB" sz="1000" b="0" i="0" smtClean="0">
                        <a:latin typeface="Cambria Math" panose="02040503050406030204" pitchFamily="18" charset="0"/>
                        <a:ea typeface="Helvetica Neue Light" panose="02000403000000020004" pitchFamily="2" charset="0"/>
                      </a:rPr>
                      <m:t>)</m:t>
                    </m:r>
                    <m:r>
                      <a:rPr lang="en-GB" sz="1000" i="1">
                        <a:latin typeface="Cambria Math" panose="02040503050406030204" pitchFamily="18" charset="0"/>
                        <a:ea typeface="Helvetica Neue Light" panose="02000403000000020004" pitchFamily="2" charset="0"/>
                      </a:rPr>
                      <m:t>=</m:t>
                    </m:r>
                  </m:oMath>
                </a14:m>
                <a:r>
                  <a:rPr lang="en-GB" sz="1000" dirty="0">
                    <a:latin typeface="Helvetica Neue Light" panose="02000403000000020004" pitchFamily="2" charset="0"/>
                    <a:ea typeface="Helvetica Neue Light" panose="02000403000000020004" pitchFamily="2" charset="0"/>
                  </a:rPr>
                  <a:t> There are 30 households in total surveyed</a:t>
                </a:r>
              </a:p>
              <a:p>
                <a:pPr algn="l"/>
                <a:endParaRPr lang="en-GB" sz="1000" dirty="0">
                  <a:latin typeface="Helvetica Neue Light" panose="02000403000000020004" pitchFamily="2" charset="0"/>
                  <a:ea typeface="Helvetica Neue Light" panose="02000403000000020004" pitchFamily="2" charset="0"/>
                </a:endParaRPr>
              </a:p>
              <a:p>
                <a:pPr algn="l"/>
                <a:r>
                  <a:rPr lang="en-GB" sz="1000" b="1" dirty="0">
                    <a:latin typeface="Helvetica Neue" panose="02000503000000020004" pitchFamily="2" charset="0"/>
                    <a:ea typeface="Helvetica Neue" panose="02000503000000020004" pitchFamily="2" charset="0"/>
                    <a:cs typeface="Helvetica Neue" panose="02000503000000020004" pitchFamily="2" charset="0"/>
                  </a:rPr>
                  <a:t>INPUTS</a:t>
                </a:r>
              </a:p>
              <a:p>
                <a:pPr algn="l"/>
                <a14:m>
                  <m:oMath xmlns:m="http://schemas.openxmlformats.org/officeDocument/2006/math">
                    <m:r>
                      <m:rPr>
                        <m:sty m:val="p"/>
                      </m:rPr>
                      <a:rPr lang="en-GB" sz="1000" b="0" i="0" smtClean="0">
                        <a:latin typeface="Cambria Math" panose="02040503050406030204" pitchFamily="18" charset="0"/>
                        <a:ea typeface="Helvetica Neue Light" panose="02000403000000020004" pitchFamily="2" charset="0"/>
                      </a:rPr>
                      <m:t>infested</m:t>
                    </m:r>
                    <m:r>
                      <a:rPr lang="en-GB" sz="1000" b="0" i="1" smtClean="0">
                        <a:latin typeface="Cambria Math" panose="02040503050406030204" pitchFamily="18" charset="0"/>
                        <a:ea typeface="Helvetica Neue Light" panose="02000403000000020004" pitchFamily="2" charset="0"/>
                      </a:rPr>
                      <m:t> (</m:t>
                    </m:r>
                    <m:r>
                      <a:rPr lang="en-GB" sz="1000" b="0" i="1" smtClean="0">
                        <a:latin typeface="Cambria Math" panose="02040503050406030204" pitchFamily="18" charset="0"/>
                        <a:ea typeface="Helvetica Neue Light" panose="02000403000000020004" pitchFamily="2" charset="0"/>
                      </a:rPr>
                      <m:t>𝑦</m:t>
                    </m:r>
                    <m:r>
                      <a:rPr lang="en-GB" sz="1000" b="0" i="1" smtClean="0">
                        <a:latin typeface="Cambria Math" panose="02040503050406030204" pitchFamily="18" charset="0"/>
                        <a:ea typeface="Helvetica Neue Light" panose="02000403000000020004" pitchFamily="2" charset="0"/>
                      </a:rPr>
                      <m:t>)=</m:t>
                    </m:r>
                  </m:oMath>
                </a14:m>
                <a:r>
                  <a:rPr lang="en-GB" sz="1000" dirty="0">
                    <a:latin typeface="Helvetica Neue Light" panose="02000403000000020004" pitchFamily="2" charset="0"/>
                    <a:ea typeface="Helvetica Neue Light" panose="02000403000000020004" pitchFamily="2" charset="0"/>
                  </a:rPr>
                  <a:t> 0 to 30 (maximum) (i.e., </a:t>
                </a:r>
                <a:r>
                  <a:rPr lang="en-GB" sz="1000" b="1" u="sng" dirty="0">
                    <a:solidFill>
                      <a:srgbClr val="FF0000"/>
                    </a:solidFill>
                    <a:latin typeface="Helvetica Neue Light" panose="02000403000000020004" pitchFamily="2" charset="0"/>
                    <a:ea typeface="Helvetica Neue Light" panose="02000403000000020004" pitchFamily="2" charset="0"/>
                  </a:rPr>
                  <a:t>0, 1, 2, 3, …, 27, 28, 29 and 30</a:t>
                </a:r>
                <a:r>
                  <a:rPr lang="en-GB" sz="1000" dirty="0">
                    <a:latin typeface="Helvetica Neue Light" panose="02000403000000020004" pitchFamily="2" charset="0"/>
                    <a:ea typeface="Helvetica Neue Light" panose="02000403000000020004" pitchFamily="2" charset="0"/>
                  </a:rPr>
                  <a:t>)</a:t>
                </a:r>
              </a:p>
            </p:txBody>
          </p:sp>
        </mc:Choice>
        <mc:Fallback>
          <p:sp>
            <p:nvSpPr>
              <p:cNvPr id="17" name="TextBox 16">
                <a:extLst>
                  <a:ext uri="{FF2B5EF4-FFF2-40B4-BE49-F238E27FC236}">
                    <a16:creationId xmlns:a16="http://schemas.microsoft.com/office/drawing/2014/main" id="{87BA68F8-924C-CE22-9916-6036601FF705}"/>
                  </a:ext>
                </a:extLst>
              </p:cNvPr>
              <p:cNvSpPr txBox="1">
                <a:spLocks noRot="1" noChangeAspect="1" noMove="1" noResize="1" noEditPoints="1" noAdjustHandles="1" noChangeArrowheads="1" noChangeShapeType="1" noTextEdit="1"/>
              </p:cNvSpPr>
              <p:nvPr/>
            </p:nvSpPr>
            <p:spPr>
              <a:xfrm>
                <a:off x="5132717" y="93351"/>
                <a:ext cx="6987397" cy="1477328"/>
              </a:xfrm>
              <a:prstGeom prst="rect">
                <a:avLst/>
              </a:prstGeom>
              <a:blipFill>
                <a:blip r:embed="rId5"/>
                <a:stretch>
                  <a:fillRect b="-1709"/>
                </a:stretch>
              </a:blipFill>
            </p:spPr>
            <p:txBody>
              <a:bodyPr/>
              <a:lstStyle/>
              <a:p>
                <a:r>
                  <a:rPr lang="en-GB">
                    <a:noFill/>
                  </a:rPr>
                  <a:t> </a:t>
                </a:r>
              </a:p>
            </p:txBody>
          </p:sp>
        </mc:Fallback>
      </mc:AlternateContent>
      <p:cxnSp>
        <p:nvCxnSpPr>
          <p:cNvPr id="18" name="Straight Arrow Connector 17">
            <a:extLst>
              <a:ext uri="{FF2B5EF4-FFF2-40B4-BE49-F238E27FC236}">
                <a16:creationId xmlns:a16="http://schemas.microsoft.com/office/drawing/2014/main" id="{3AB2159A-8FAB-1F9A-2A0B-17A5DF89D94A}"/>
              </a:ext>
            </a:extLst>
          </p:cNvPr>
          <p:cNvCxnSpPr>
            <a:cxnSpLocks/>
          </p:cNvCxnSpPr>
          <p:nvPr/>
        </p:nvCxnSpPr>
        <p:spPr>
          <a:xfrm>
            <a:off x="8117454" y="1570679"/>
            <a:ext cx="0" cy="50790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60DFD53-A455-A1D9-F748-95CB1443585C}"/>
              </a:ext>
            </a:extLst>
          </p:cNvPr>
          <p:cNvSpPr txBox="1"/>
          <p:nvPr/>
        </p:nvSpPr>
        <p:spPr>
          <a:xfrm>
            <a:off x="8425596" y="1530581"/>
            <a:ext cx="3547868" cy="430887"/>
          </a:xfrm>
          <a:prstGeom prst="rect">
            <a:avLst/>
          </a:prstGeom>
          <a:noFill/>
        </p:spPr>
        <p:txBody>
          <a:bodyPr wrap="square" rtlCol="0">
            <a:spAutoFit/>
          </a:bodyPr>
          <a:lstStyle/>
          <a:p>
            <a:r>
              <a:rPr lang="en-GB" sz="1100" dirty="0">
                <a:latin typeface="Helvetica" pitchFamily="2" charset="0"/>
              </a:rPr>
              <a:t>Each value in this range is inserted into this formula to get a probability estimate.</a:t>
            </a:r>
          </a:p>
        </p:txBody>
      </p:sp>
      <p:sp>
        <p:nvSpPr>
          <p:cNvPr id="23" name="TextBox 22">
            <a:extLst>
              <a:ext uri="{FF2B5EF4-FFF2-40B4-BE49-F238E27FC236}">
                <a16:creationId xmlns:a16="http://schemas.microsoft.com/office/drawing/2014/main" id="{A90B847D-BFE6-6A7C-76DE-F083FD5E2A70}"/>
              </a:ext>
            </a:extLst>
          </p:cNvPr>
          <p:cNvSpPr txBox="1"/>
          <p:nvPr/>
        </p:nvSpPr>
        <p:spPr>
          <a:xfrm>
            <a:off x="221411" y="3345902"/>
            <a:ext cx="4302341" cy="729666"/>
          </a:xfrm>
          <a:prstGeom prst="rect">
            <a:avLst/>
          </a:prstGeom>
          <a:solidFill>
            <a:schemeClr val="accent1">
              <a:lumMod val="60000"/>
              <a:lumOff val="40000"/>
            </a:schemeClr>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17ACEE3-CFB9-DB80-6524-B91C9208937A}"/>
                  </a:ext>
                </a:extLst>
              </p:cNvPr>
              <p:cNvSpPr txBox="1"/>
              <p:nvPr/>
            </p:nvSpPr>
            <p:spPr>
              <a:xfrm>
                <a:off x="1050098" y="3490081"/>
                <a:ext cx="2397836" cy="411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rPr>
                        <m:t>Pr</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𝑦</m:t>
                          </m:r>
                        </m:e>
                      </m:d>
                      <m:r>
                        <a:rPr lang="en-GB" sz="1600" b="0" i="0" smtClean="0">
                          <a:latin typeface="Cambria Math" panose="02040503050406030204" pitchFamily="18" charset="0"/>
                        </a:rPr>
                        <m:t>= </m:t>
                      </m:r>
                      <m:d>
                        <m:dPr>
                          <m:ctrlPr>
                            <a:rPr lang="en-GB" sz="1600" b="0" i="1" smtClean="0">
                              <a:latin typeface="Cambria Math" panose="02040503050406030204" pitchFamily="18" charset="0"/>
                            </a:rPr>
                          </m:ctrlPr>
                        </m:dPr>
                        <m:e>
                          <m:m>
                            <m:mPr>
                              <m:mcs>
                                <m:mc>
                                  <m:mcPr>
                                    <m:count m:val="1"/>
                                    <m:mcJc m:val="center"/>
                                  </m:mcPr>
                                </m:mc>
                              </m:mcs>
                              <m:ctrlPr>
                                <a:rPr lang="en-GB" sz="1600" b="0" i="1" smtClean="0">
                                  <a:latin typeface="Cambria Math" panose="02040503050406030204" pitchFamily="18" charset="0"/>
                                </a:rPr>
                              </m:ctrlPr>
                            </m:mPr>
                            <m:mr>
                              <m:e>
                                <m:r>
                                  <a:rPr lang="en-GB" sz="1600" b="0" i="1" smtClean="0">
                                    <a:latin typeface="Cambria Math" panose="02040503050406030204" pitchFamily="18" charset="0"/>
                                  </a:rPr>
                                  <m:t>𝑛</m:t>
                                </m:r>
                              </m:e>
                            </m:mr>
                            <m:mr>
                              <m:e>
                                <m:r>
                                  <a:rPr lang="en-GB" sz="1600" b="0" i="1" smtClean="0">
                                    <a:latin typeface="Cambria Math" panose="02040503050406030204" pitchFamily="18" charset="0"/>
                                  </a:rPr>
                                  <m:t>𝑦</m:t>
                                </m:r>
                              </m:e>
                            </m:mr>
                          </m:m>
                        </m:e>
                      </m:d>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𝑝</m:t>
                          </m:r>
                        </m:e>
                        <m:sup>
                          <m:r>
                            <a:rPr lang="en-GB" sz="1600" b="0" i="1" smtClean="0">
                              <a:latin typeface="Cambria Math" panose="02040503050406030204" pitchFamily="18" charset="0"/>
                              <a:ea typeface="Cambria Math" panose="02040503050406030204" pitchFamily="18" charset="0"/>
                            </a:rPr>
                            <m:t>𝑦</m:t>
                          </m:r>
                        </m:sup>
                      </m:sSup>
                      <m:sSup>
                        <m:sSupPr>
                          <m:ctrlPr>
                            <a:rPr lang="en-GB" sz="1600" b="0" i="1" smtClean="0">
                              <a:latin typeface="Cambria Math" panose="02040503050406030204" pitchFamily="18" charset="0"/>
                            </a:rPr>
                          </m:ctrlPr>
                        </m:sSupPr>
                        <m:e>
                          <m:d>
                            <m:dPr>
                              <m:ctrlPr>
                                <a:rPr lang="en-GB" sz="1600" b="0" i="1" smtClean="0">
                                  <a:latin typeface="Cambria Math" panose="02040503050406030204" pitchFamily="18" charset="0"/>
                                </a:rPr>
                              </m:ctrlPr>
                            </m:dPr>
                            <m:e>
                              <m:r>
                                <a:rPr lang="en-GB" sz="1600" b="0" i="0" smtClean="0">
                                  <a:latin typeface="Cambria Math" panose="02040503050406030204" pitchFamily="18" charset="0"/>
                                </a:rPr>
                                <m:t>1−</m:t>
                              </m:r>
                              <m:r>
                                <a:rPr lang="en-GB" sz="1600" b="0" i="1" smtClean="0">
                                  <a:latin typeface="Cambria Math" panose="02040503050406030204" pitchFamily="18" charset="0"/>
                                </a:rPr>
                                <m:t>𝑝</m:t>
                              </m:r>
                            </m:e>
                          </m:d>
                        </m:e>
                        <m:sup>
                          <m:r>
                            <a:rPr lang="en-GB" sz="1600" b="0" i="1" smtClean="0">
                              <a:latin typeface="Cambria Math" panose="02040503050406030204" pitchFamily="18" charset="0"/>
                              <a:ea typeface="Cambria Math" panose="02040503050406030204" pitchFamily="18" charset="0"/>
                            </a:rPr>
                            <m:t>𝑛</m:t>
                          </m:r>
                          <m:r>
                            <a:rPr lang="en-GB" sz="1600" b="0" i="0" smtClean="0">
                              <a:latin typeface="Cambria Math" panose="02040503050406030204" pitchFamily="18" charset="0"/>
                            </a:rPr>
                            <m:t>−</m:t>
                          </m:r>
                          <m:r>
                            <a:rPr lang="en-GB" sz="1600" b="0" i="1" smtClean="0">
                              <a:latin typeface="Cambria Math" panose="02040503050406030204" pitchFamily="18" charset="0"/>
                            </a:rPr>
                            <m:t>𝑦</m:t>
                          </m:r>
                        </m:sup>
                      </m:sSup>
                    </m:oMath>
                  </m:oMathPara>
                </a14:m>
                <a:endParaRPr lang="en-GB" sz="1600" dirty="0"/>
              </a:p>
            </p:txBody>
          </p:sp>
        </mc:Choice>
        <mc:Fallback>
          <p:sp>
            <p:nvSpPr>
              <p:cNvPr id="24" name="TextBox 23">
                <a:extLst>
                  <a:ext uri="{FF2B5EF4-FFF2-40B4-BE49-F238E27FC236}">
                    <a16:creationId xmlns:a16="http://schemas.microsoft.com/office/drawing/2014/main" id="{417ACEE3-CFB9-DB80-6524-B91C9208937A}"/>
                  </a:ext>
                </a:extLst>
              </p:cNvPr>
              <p:cNvSpPr txBox="1">
                <a:spLocks noRot="1" noChangeAspect="1" noMove="1" noResize="1" noEditPoints="1" noAdjustHandles="1" noChangeArrowheads="1" noChangeShapeType="1" noTextEdit="1"/>
              </p:cNvSpPr>
              <p:nvPr/>
            </p:nvSpPr>
            <p:spPr>
              <a:xfrm>
                <a:off x="1050098" y="3490081"/>
                <a:ext cx="2397836" cy="411779"/>
              </a:xfrm>
              <a:prstGeom prst="rect">
                <a:avLst/>
              </a:prstGeom>
              <a:blipFill>
                <a:blip r:embed="rId6"/>
                <a:stretch>
                  <a:fillRect l="-1579" t="-3030" r="-526" b="-15152"/>
                </a:stretch>
              </a:blipFill>
            </p:spPr>
            <p:txBody>
              <a:bodyPr/>
              <a:lstStyle/>
              <a:p>
                <a:r>
                  <a:rPr lang="en-GB">
                    <a:noFill/>
                  </a:rPr>
                  <a:t> </a:t>
                </a:r>
              </a:p>
            </p:txBody>
          </p:sp>
        </mc:Fallback>
      </mc:AlternateContent>
      <p:pic>
        <p:nvPicPr>
          <p:cNvPr id="10" name="Picture 9" descr="A graph of a number of individuals&#10;&#10;AI-generated content may be incorrect.">
            <a:extLst>
              <a:ext uri="{FF2B5EF4-FFF2-40B4-BE49-F238E27FC236}">
                <a16:creationId xmlns:a16="http://schemas.microsoft.com/office/drawing/2014/main" id="{13B9EF06-A743-4FAC-5DEF-A0A5C5D60164}"/>
              </a:ext>
            </a:extLst>
          </p:cNvPr>
          <p:cNvPicPr>
            <a:picLocks noChangeAspect="1"/>
          </p:cNvPicPr>
          <p:nvPr/>
        </p:nvPicPr>
        <p:blipFill>
          <a:blip r:embed="rId7"/>
          <a:stretch>
            <a:fillRect/>
          </a:stretch>
        </p:blipFill>
        <p:spPr>
          <a:xfrm>
            <a:off x="6564702" y="2808252"/>
            <a:ext cx="5114561" cy="3549476"/>
          </a:xfrm>
          <a:prstGeom prst="rect">
            <a:avLst/>
          </a:prstGeom>
        </p:spPr>
      </p:pic>
      <p:cxnSp>
        <p:nvCxnSpPr>
          <p:cNvPr id="13" name="Straight Connector 12">
            <a:extLst>
              <a:ext uri="{FF2B5EF4-FFF2-40B4-BE49-F238E27FC236}">
                <a16:creationId xmlns:a16="http://schemas.microsoft.com/office/drawing/2014/main" id="{F9BB277B-B489-08E7-F376-E35E0664CCEC}"/>
              </a:ext>
            </a:extLst>
          </p:cNvPr>
          <p:cNvCxnSpPr/>
          <p:nvPr/>
        </p:nvCxnSpPr>
        <p:spPr>
          <a:xfrm>
            <a:off x="6754483" y="6021238"/>
            <a:ext cx="491615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7418FC-D080-3667-79D8-9C8D6DE2ABBA}"/>
              </a:ext>
            </a:extLst>
          </p:cNvPr>
          <p:cNvSpPr txBox="1"/>
          <p:nvPr/>
        </p:nvSpPr>
        <p:spPr>
          <a:xfrm>
            <a:off x="6653843" y="6373870"/>
            <a:ext cx="4767531"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The cumulative mass probability of (at most) 7 households being infested with mosquitoes is 0.1237 (12.37%). </a:t>
            </a:r>
          </a:p>
        </p:txBody>
      </p:sp>
    </p:spTree>
    <p:extLst>
      <p:ext uri="{BB962C8B-B14F-4D97-AF65-F5344CB8AC3E}">
        <p14:creationId xmlns:p14="http://schemas.microsoft.com/office/powerpoint/2010/main" val="1943632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215B008-B129-15FD-F622-79C37F5D9283}"/>
              </a:ext>
            </a:extLst>
          </p:cNvPr>
          <p:cNvGraphicFramePr>
            <a:graphicFrameLocks noGrp="1"/>
          </p:cNvGraphicFramePr>
          <p:nvPr>
            <p:extLst>
              <p:ext uri="{D42A27DB-BD31-4B8C-83A1-F6EECF244321}">
                <p14:modId xmlns:p14="http://schemas.microsoft.com/office/powerpoint/2010/main" val="3127384660"/>
              </p:ext>
            </p:extLst>
          </p:nvPr>
        </p:nvGraphicFramePr>
        <p:xfrm>
          <a:off x="298703" y="902208"/>
          <a:ext cx="11407342" cy="4485640"/>
        </p:xfrm>
        <a:graphic>
          <a:graphicData uri="http://schemas.openxmlformats.org/drawingml/2006/table">
            <a:tbl>
              <a:tblPr firstRow="1" bandRow="1">
                <a:tableStyleId>{2D5ABB26-0587-4C30-8999-92F81FD0307C}</a:tableStyleId>
              </a:tblPr>
              <a:tblGrid>
                <a:gridCol w="2756038">
                  <a:extLst>
                    <a:ext uri="{9D8B030D-6E8A-4147-A177-3AD203B41FA5}">
                      <a16:colId xmlns:a16="http://schemas.microsoft.com/office/drawing/2014/main" val="2252712898"/>
                    </a:ext>
                  </a:extLst>
                </a:gridCol>
                <a:gridCol w="1127470">
                  <a:extLst>
                    <a:ext uri="{9D8B030D-6E8A-4147-A177-3AD203B41FA5}">
                      <a16:colId xmlns:a16="http://schemas.microsoft.com/office/drawing/2014/main" val="1614526977"/>
                    </a:ext>
                  </a:extLst>
                </a:gridCol>
                <a:gridCol w="1514347">
                  <a:extLst>
                    <a:ext uri="{9D8B030D-6E8A-4147-A177-3AD203B41FA5}">
                      <a16:colId xmlns:a16="http://schemas.microsoft.com/office/drawing/2014/main" val="2902767331"/>
                    </a:ext>
                  </a:extLst>
                </a:gridCol>
                <a:gridCol w="1998204">
                  <a:extLst>
                    <a:ext uri="{9D8B030D-6E8A-4147-A177-3AD203B41FA5}">
                      <a16:colId xmlns:a16="http://schemas.microsoft.com/office/drawing/2014/main" val="2052390024"/>
                    </a:ext>
                  </a:extLst>
                </a:gridCol>
                <a:gridCol w="4011283">
                  <a:extLst>
                    <a:ext uri="{9D8B030D-6E8A-4147-A177-3AD203B41FA5}">
                      <a16:colId xmlns:a16="http://schemas.microsoft.com/office/drawing/2014/main" val="2519901343"/>
                    </a:ext>
                  </a:extLst>
                </a:gridCol>
              </a:tblGrid>
              <a:tr h="370840">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Statistical Notation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475456"/>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Continuous measure (scale,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Gaussian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normal(mu, sigma)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for statistical model</a:t>
                      </a:r>
                    </a:p>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Can be used as a prior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538814"/>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Proportion (with information on the numerator and denominator)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Binomial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binomial(n, 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for statistical model (only)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218292"/>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Counts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Poisson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err="1">
                          <a:latin typeface="Helvetica Neue" panose="02000503000000020004" pitchFamily="2" charset="0"/>
                          <a:ea typeface="Helvetica Neue" panose="02000503000000020004" pitchFamily="2" charset="0"/>
                          <a:cs typeface="Helvetica Neue" panose="02000503000000020004" pitchFamily="2" charset="0"/>
                        </a:rPr>
                        <a:t>poisson</a:t>
                      </a:r>
                      <a:r>
                        <a:rPr lang="en-GB" sz="1200" dirty="0">
                          <a:latin typeface="Helvetica Neue" panose="02000503000000020004" pitchFamily="2" charset="0"/>
                          <a:ea typeface="Helvetica Neue" panose="02000503000000020004" pitchFamily="2" charset="0"/>
                          <a:cs typeface="Helvetica Neue" panose="02000503000000020004" pitchFamily="2" charset="0"/>
                        </a:rPr>
                        <a:t>(rate)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for statistical model  (only)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2426001"/>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Binary measure (Yes,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Bernoulli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err="1">
                          <a:latin typeface="Helvetica Neue" panose="02000503000000020004" pitchFamily="2" charset="0"/>
                          <a:ea typeface="Helvetica Neue" panose="02000503000000020004" pitchFamily="2" charset="0"/>
                          <a:cs typeface="Helvetica Neue" panose="02000503000000020004" pitchFamily="2" charset="0"/>
                        </a:rPr>
                        <a:t>bernoulli</a:t>
                      </a:r>
                      <a:r>
                        <a:rPr lang="en-GB" sz="1200" dirty="0">
                          <a:latin typeface="Helvetica Neue" panose="02000503000000020004" pitchFamily="2" charset="0"/>
                          <a:ea typeface="Helvetica Neue" panose="02000503000000020004" pitchFamily="2" charset="0"/>
                          <a:cs typeface="Helvetica Neue" panose="02000503000000020004" pitchFamily="2"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Set it as a likelihood for statistical model  (only)</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0820062"/>
                  </a:ext>
                </a:extLst>
              </a:tr>
              <a:tr h="370840">
                <a:tc>
                  <a:txBody>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Continuous measure (scale, interval)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Proportion (with information on the numerator and denominator)</a:t>
                      </a:r>
                    </a:p>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Uniform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uniform(a,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ONLY as a prior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it if you don’t have any prior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This is an uninformative prior</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64308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Continuous measure (scale, interval)</a:t>
                      </a:r>
                    </a:p>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PDF/PMF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Gamma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gamma(alpha, 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ONLY as a prior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It’s flexible</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624581"/>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Proportion (with information on the numerator and denominator)</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beta(alpha, beta)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Use ONLY as a prior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latin typeface="Helvetica Neue" panose="02000503000000020004" pitchFamily="2" charset="0"/>
                          <a:ea typeface="Helvetica Neue" panose="02000503000000020004" pitchFamily="2" charset="0"/>
                          <a:cs typeface="Helvetica Neue" panose="02000503000000020004" pitchFamily="2" charset="0"/>
                        </a:rPr>
                        <a:t>It’s flexible</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231926"/>
                  </a:ext>
                </a:extLst>
              </a:tr>
            </a:tbl>
          </a:graphicData>
        </a:graphic>
      </p:graphicFrame>
      <p:sp>
        <p:nvSpPr>
          <p:cNvPr id="3" name="Title 1">
            <a:extLst>
              <a:ext uri="{FF2B5EF4-FFF2-40B4-BE49-F238E27FC236}">
                <a16:creationId xmlns:a16="http://schemas.microsoft.com/office/drawing/2014/main" id="{9BC59FC4-E4BC-9510-B79D-B20DC39E3374}"/>
              </a:ext>
            </a:extLst>
          </p:cNvPr>
          <p:cNvSpPr txBox="1">
            <a:spLocks/>
          </p:cNvSpPr>
          <p:nvPr/>
        </p:nvSpPr>
        <p:spPr>
          <a:xfrm>
            <a:off x="298703" y="15462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2800" b="1"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Summary of the common distributions</a:t>
            </a:r>
          </a:p>
        </p:txBody>
      </p:sp>
      <p:sp>
        <p:nvSpPr>
          <p:cNvPr id="4" name="Slide Number Placeholder 3">
            <a:extLst>
              <a:ext uri="{FF2B5EF4-FFF2-40B4-BE49-F238E27FC236}">
                <a16:creationId xmlns:a16="http://schemas.microsoft.com/office/drawing/2014/main" id="{93116754-FECB-0C7A-DF49-C98DD36DC47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88556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E99D58-5A22-CF5C-170F-E2ADFA76B5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88CC5B-ED02-B877-C342-12B03E05D3E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224BE8DE-ACB9-DFAC-7ECA-8B964E45AE19}"/>
              </a:ext>
            </a:extLst>
          </p:cNvPr>
          <p:cNvSpPr txBox="1"/>
          <p:nvPr/>
        </p:nvSpPr>
        <p:spPr>
          <a:xfrm>
            <a:off x="323615" y="4768193"/>
            <a:ext cx="1998304"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Basic Probabilities</a:t>
            </a:r>
          </a:p>
        </p:txBody>
      </p:sp>
      <p:sp>
        <p:nvSpPr>
          <p:cNvPr id="10" name="TextBox 9">
            <a:extLst>
              <a:ext uri="{FF2B5EF4-FFF2-40B4-BE49-F238E27FC236}">
                <a16:creationId xmlns:a16="http://schemas.microsoft.com/office/drawing/2014/main" id="{103D2AF9-F4F6-7666-811C-58A919C8ED97}"/>
              </a:ext>
            </a:extLst>
          </p:cNvPr>
          <p:cNvSpPr txBox="1"/>
          <p:nvPr/>
        </p:nvSpPr>
        <p:spPr>
          <a:xfrm>
            <a:off x="6898943" y="4768193"/>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pic>
        <p:nvPicPr>
          <p:cNvPr id="13" name="Picture 12">
            <a:extLst>
              <a:ext uri="{FF2B5EF4-FFF2-40B4-BE49-F238E27FC236}">
                <a16:creationId xmlns:a16="http://schemas.microsoft.com/office/drawing/2014/main" id="{5AD159BB-11C8-4CD1-7AB7-CDA65BBBA23A}"/>
              </a:ext>
            </a:extLst>
          </p:cNvPr>
          <p:cNvPicPr>
            <a:picLocks noChangeAspect="1"/>
          </p:cNvPicPr>
          <p:nvPr/>
        </p:nvPicPr>
        <p:blipFill rotWithShape="1">
          <a:blip r:embed="rId3"/>
          <a:srcRect l="15191" t="22616" r="53658" b="14599"/>
          <a:stretch/>
        </p:blipFill>
        <p:spPr>
          <a:xfrm>
            <a:off x="9526208" y="2157441"/>
            <a:ext cx="2289740" cy="2637101"/>
          </a:xfrm>
          <a:prstGeom prst="rect">
            <a:avLst/>
          </a:prstGeom>
        </p:spPr>
      </p:pic>
      <p:sp>
        <p:nvSpPr>
          <p:cNvPr id="14" name="TextBox 13">
            <a:extLst>
              <a:ext uri="{FF2B5EF4-FFF2-40B4-BE49-F238E27FC236}">
                <a16:creationId xmlns:a16="http://schemas.microsoft.com/office/drawing/2014/main" id="{6AAEA69B-6FE3-A6E3-1E82-DD08B643A0C9}"/>
              </a:ext>
            </a:extLst>
          </p:cNvPr>
          <p:cNvSpPr txBox="1"/>
          <p:nvPr/>
        </p:nvSpPr>
        <p:spPr>
          <a:xfrm>
            <a:off x="9643873" y="4794542"/>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5" name="TextBox 14">
            <a:extLst>
              <a:ext uri="{FF2B5EF4-FFF2-40B4-BE49-F238E27FC236}">
                <a16:creationId xmlns:a16="http://schemas.microsoft.com/office/drawing/2014/main" id="{91D709E3-4AB7-FF1E-9065-ED2489F1C7FD}"/>
              </a:ext>
            </a:extLst>
          </p:cNvPr>
          <p:cNvSpPr txBox="1"/>
          <p:nvPr/>
        </p:nvSpPr>
        <p:spPr>
          <a:xfrm>
            <a:off x="3237101" y="4768193"/>
            <a:ext cx="24006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Distribution</a:t>
            </a:r>
          </a:p>
        </p:txBody>
      </p:sp>
      <p:pic>
        <p:nvPicPr>
          <p:cNvPr id="16" name="Picture 15">
            <a:extLst>
              <a:ext uri="{FF2B5EF4-FFF2-40B4-BE49-F238E27FC236}">
                <a16:creationId xmlns:a16="http://schemas.microsoft.com/office/drawing/2014/main" id="{0B74222D-8CD2-44BE-E653-5398E6BF9862}"/>
              </a:ext>
            </a:extLst>
          </p:cNvPr>
          <p:cNvPicPr>
            <a:picLocks noChangeAspect="1"/>
          </p:cNvPicPr>
          <p:nvPr/>
        </p:nvPicPr>
        <p:blipFill rotWithShape="1">
          <a:blip r:embed="rId3">
            <a:alphaModFix amt="0"/>
          </a:blip>
          <a:srcRect l="27747" t="53835" r="66224" b="27246"/>
          <a:stretch>
            <a:fillRect/>
          </a:stretch>
        </p:blipFill>
        <p:spPr>
          <a:xfrm>
            <a:off x="10937291" y="3467678"/>
            <a:ext cx="443151" cy="794657"/>
          </a:xfrm>
          <a:prstGeom prst="rect">
            <a:avLst/>
          </a:prstGeom>
        </p:spPr>
      </p:pic>
      <p:pic>
        <p:nvPicPr>
          <p:cNvPr id="17" name="Picture 16">
            <a:extLst>
              <a:ext uri="{FF2B5EF4-FFF2-40B4-BE49-F238E27FC236}">
                <a16:creationId xmlns:a16="http://schemas.microsoft.com/office/drawing/2014/main" id="{C29FD4EE-3D3D-368A-0265-1F4CE01A3B3A}"/>
              </a:ext>
            </a:extLst>
          </p:cNvPr>
          <p:cNvPicPr>
            <a:picLocks noChangeAspect="1"/>
          </p:cNvPicPr>
          <p:nvPr/>
        </p:nvPicPr>
        <p:blipFill rotWithShape="1">
          <a:blip r:embed="rId3">
            <a:alphaModFix amt="0"/>
          </a:blip>
          <a:srcRect l="27747" t="53835" r="66224" b="27246"/>
          <a:stretch>
            <a:fillRect/>
          </a:stretch>
        </p:blipFill>
        <p:spPr>
          <a:xfrm>
            <a:off x="9951983" y="3469949"/>
            <a:ext cx="443151" cy="794657"/>
          </a:xfrm>
          <a:prstGeom prst="rect">
            <a:avLst/>
          </a:prstGeom>
        </p:spPr>
      </p:pic>
      <p:pic>
        <p:nvPicPr>
          <p:cNvPr id="18" name="Picture 17" descr="A black key with a circle&#10;&#10;AI-generated content may be incorrect.">
            <a:extLst>
              <a:ext uri="{FF2B5EF4-FFF2-40B4-BE49-F238E27FC236}">
                <a16:creationId xmlns:a16="http://schemas.microsoft.com/office/drawing/2014/main" id="{0F72F7C9-7090-6FFF-9567-80E3311B60DA}"/>
              </a:ext>
            </a:extLst>
          </p:cNvPr>
          <p:cNvPicPr>
            <a:picLocks noChangeAspect="1"/>
          </p:cNvPicPr>
          <p:nvPr/>
        </p:nvPicPr>
        <p:blipFill>
          <a:blip r:embed="rId4"/>
          <a:stretch>
            <a:fillRect/>
          </a:stretch>
        </p:blipFill>
        <p:spPr>
          <a:xfrm>
            <a:off x="190991" y="2513650"/>
            <a:ext cx="2206172" cy="2206172"/>
          </a:xfrm>
          <a:prstGeom prst="rect">
            <a:avLst/>
          </a:prstGeom>
        </p:spPr>
      </p:pic>
      <p:pic>
        <p:nvPicPr>
          <p:cNvPr id="19" name="Picture 18" descr="A black key with a circle&#10;&#10;AI-generated content may be incorrect.">
            <a:extLst>
              <a:ext uri="{FF2B5EF4-FFF2-40B4-BE49-F238E27FC236}">
                <a16:creationId xmlns:a16="http://schemas.microsoft.com/office/drawing/2014/main" id="{2FB84DAB-9CE3-7D64-93A6-3D5D43AF9A03}"/>
              </a:ext>
            </a:extLst>
          </p:cNvPr>
          <p:cNvPicPr>
            <a:picLocks noChangeAspect="1"/>
          </p:cNvPicPr>
          <p:nvPr/>
        </p:nvPicPr>
        <p:blipFill>
          <a:blip r:embed="rId4"/>
          <a:stretch>
            <a:fillRect/>
          </a:stretch>
        </p:blipFill>
        <p:spPr>
          <a:xfrm>
            <a:off x="3320231" y="2539873"/>
            <a:ext cx="2206172" cy="2206172"/>
          </a:xfrm>
          <a:prstGeom prst="rect">
            <a:avLst/>
          </a:prstGeom>
        </p:spPr>
      </p:pic>
      <p:pic>
        <p:nvPicPr>
          <p:cNvPr id="20" name="Picture 19" descr="A black key with a circle&#10;&#10;AI-generated content may be incorrect.">
            <a:extLst>
              <a:ext uri="{FF2B5EF4-FFF2-40B4-BE49-F238E27FC236}">
                <a16:creationId xmlns:a16="http://schemas.microsoft.com/office/drawing/2014/main" id="{9F80623A-746B-BFD8-9584-A472D5B24452}"/>
              </a:ext>
            </a:extLst>
          </p:cNvPr>
          <p:cNvPicPr>
            <a:picLocks noChangeAspect="1"/>
          </p:cNvPicPr>
          <p:nvPr/>
        </p:nvPicPr>
        <p:blipFill>
          <a:blip r:embed="rId4"/>
          <a:stretch>
            <a:fillRect/>
          </a:stretch>
        </p:blipFill>
        <p:spPr>
          <a:xfrm>
            <a:off x="6534574" y="2562021"/>
            <a:ext cx="2206172" cy="2206172"/>
          </a:xfrm>
          <a:prstGeom prst="rect">
            <a:avLst/>
          </a:prstGeom>
        </p:spPr>
      </p:pic>
      <p:pic>
        <p:nvPicPr>
          <p:cNvPr id="22" name="Picture 21" descr="A green circle with a white check mark&#10;&#10;AI-generated content may be incorrect.">
            <a:extLst>
              <a:ext uri="{FF2B5EF4-FFF2-40B4-BE49-F238E27FC236}">
                <a16:creationId xmlns:a16="http://schemas.microsoft.com/office/drawing/2014/main" id="{7145CFDB-E0B3-EBE3-1943-69FB1148E09D}"/>
              </a:ext>
            </a:extLst>
          </p:cNvPr>
          <p:cNvPicPr>
            <a:picLocks noChangeAspect="1"/>
          </p:cNvPicPr>
          <p:nvPr/>
        </p:nvPicPr>
        <p:blipFill>
          <a:blip r:embed="rId5"/>
          <a:stretch>
            <a:fillRect/>
          </a:stretch>
        </p:blipFill>
        <p:spPr>
          <a:xfrm>
            <a:off x="1562512" y="2500174"/>
            <a:ext cx="414334" cy="414334"/>
          </a:xfrm>
          <a:prstGeom prst="rect">
            <a:avLst/>
          </a:prstGeom>
        </p:spPr>
      </p:pic>
      <p:pic>
        <p:nvPicPr>
          <p:cNvPr id="2" name="Picture 1" descr="A green circle with a white check mark&#10;&#10;AI-generated content may be incorrect.">
            <a:extLst>
              <a:ext uri="{FF2B5EF4-FFF2-40B4-BE49-F238E27FC236}">
                <a16:creationId xmlns:a16="http://schemas.microsoft.com/office/drawing/2014/main" id="{632D7D65-422D-B04D-D1CB-DCE09C4FE0F3}"/>
              </a:ext>
            </a:extLst>
          </p:cNvPr>
          <p:cNvPicPr>
            <a:picLocks noChangeAspect="1"/>
          </p:cNvPicPr>
          <p:nvPr/>
        </p:nvPicPr>
        <p:blipFill>
          <a:blip r:embed="rId5"/>
          <a:stretch>
            <a:fillRect/>
          </a:stretch>
        </p:blipFill>
        <p:spPr>
          <a:xfrm>
            <a:off x="4679493" y="2513650"/>
            <a:ext cx="414334" cy="414334"/>
          </a:xfrm>
          <a:prstGeom prst="rect">
            <a:avLst/>
          </a:prstGeom>
        </p:spPr>
      </p:pic>
    </p:spTree>
    <p:extLst>
      <p:ext uri="{BB962C8B-B14F-4D97-AF65-F5344CB8AC3E}">
        <p14:creationId xmlns:p14="http://schemas.microsoft.com/office/powerpoint/2010/main" val="4124891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6D1C4D-705E-9993-3B0C-B1FE3F6705C9}"/>
              </a:ext>
            </a:extLst>
          </p:cNvPr>
          <p:cNvSpPr/>
          <p:nvPr/>
        </p:nvSpPr>
        <p:spPr>
          <a:xfrm>
            <a:off x="0" y="0"/>
            <a:ext cx="12192000" cy="6858000"/>
          </a:xfrm>
          <a:prstGeom prst="rect">
            <a:avLst/>
          </a:prstGeom>
          <a:solidFill>
            <a:srgbClr val="FF2D6C"/>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A Brief on Bayes’ Theorem</a:t>
            </a:r>
          </a:p>
        </p:txBody>
      </p:sp>
      <p:sp>
        <p:nvSpPr>
          <p:cNvPr id="6" name="Slide Number Placeholder 3">
            <a:extLst>
              <a:ext uri="{FF2B5EF4-FFF2-40B4-BE49-F238E27FC236}">
                <a16:creationId xmlns:a16="http://schemas.microsoft.com/office/drawing/2014/main" id="{B6DB9696-D5EC-6F49-8071-FEA4DDCD578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45</a:t>
            </a:fld>
            <a:endParaRPr lang="en-US" dirty="0">
              <a:solidFill>
                <a:schemeClr val="bg1"/>
              </a:solidFill>
              <a:cs typeface="ＭＳ Ｐゴシック" charset="0"/>
            </a:endParaRPr>
          </a:p>
        </p:txBody>
      </p:sp>
    </p:spTree>
    <p:extLst>
      <p:ext uri="{BB962C8B-B14F-4D97-AF65-F5344CB8AC3E}">
        <p14:creationId xmlns:p14="http://schemas.microsoft.com/office/powerpoint/2010/main" val="3566384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46</a:t>
            </a:fld>
            <a:endParaRPr lang="en-US" dirty="0">
              <a:solidFill>
                <a:srgbClr val="000000"/>
              </a:solidFill>
              <a:cs typeface="ＭＳ Ｐゴシック" charset="0"/>
            </a:endParaRPr>
          </a:p>
        </p:txBody>
      </p:sp>
      <p:pic>
        <p:nvPicPr>
          <p:cNvPr id="6" name="Picture 5">
            <a:extLst>
              <a:ext uri="{FF2B5EF4-FFF2-40B4-BE49-F238E27FC236}">
                <a16:creationId xmlns:a16="http://schemas.microsoft.com/office/drawing/2014/main" id="{94E91808-5E51-6542-B2E6-9AE4D3A6688F}"/>
              </a:ext>
            </a:extLst>
          </p:cNvPr>
          <p:cNvPicPr>
            <a:picLocks noChangeAspect="1"/>
          </p:cNvPicPr>
          <p:nvPr/>
        </p:nvPicPr>
        <p:blipFill>
          <a:blip r:embed="rId3"/>
          <a:stretch>
            <a:fillRect/>
          </a:stretch>
        </p:blipFill>
        <p:spPr>
          <a:xfrm>
            <a:off x="8808335" y="1160463"/>
            <a:ext cx="3190440" cy="3305097"/>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96BBE6B6-FC9B-7C41-9EB4-4A3853210D3F}"/>
              </a:ext>
            </a:extLst>
          </p:cNvPr>
          <p:cNvPicPr>
            <a:picLocks noChangeAspect="1"/>
          </p:cNvPicPr>
          <p:nvPr/>
        </p:nvPicPr>
        <p:blipFill>
          <a:blip r:embed="rId4"/>
          <a:stretch>
            <a:fillRect/>
          </a:stretch>
        </p:blipFill>
        <p:spPr>
          <a:xfrm>
            <a:off x="9946954" y="1987711"/>
            <a:ext cx="667031" cy="129276"/>
          </a:xfrm>
          <a:prstGeom prst="rect">
            <a:avLst/>
          </a:prstGeom>
        </p:spPr>
      </p:pic>
      <p:sp>
        <p:nvSpPr>
          <p:cNvPr id="11" name="Title 1">
            <a:extLst>
              <a:ext uri="{FF2B5EF4-FFF2-40B4-BE49-F238E27FC236}">
                <a16:creationId xmlns:a16="http://schemas.microsoft.com/office/drawing/2014/main" id="{999F9195-1243-584C-9A67-F0D73B8D3F13}"/>
              </a:ext>
            </a:extLst>
          </p:cNvPr>
          <p:cNvSpPr txBox="1">
            <a:spLocks/>
          </p:cNvSpPr>
          <p:nvPr/>
        </p:nvSpPr>
        <p:spPr>
          <a:xfrm>
            <a:off x="256868" y="977495"/>
            <a:ext cx="8447293"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800" b="1" dirty="0">
                <a:latin typeface="HELVETICA NEUE LIGHT" panose="02000403000000020004" pitchFamily="2" charset="0"/>
                <a:ea typeface="HELVETICA NEUE LIGHT" panose="02000403000000020004" pitchFamily="2" charset="0"/>
                <a:cs typeface="Helvetica Neue" panose="02000503000000020004" pitchFamily="2" charset="0"/>
              </a:rPr>
              <a:t>Definition:</a:t>
            </a:r>
            <a:endParaRPr lang="en-GB" sz="28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7401F35E-7C69-0D4E-B725-4897E10E3087}"/>
              </a:ext>
            </a:extLst>
          </p:cNvPr>
          <p:cNvSpPr txBox="1"/>
          <p:nvPr/>
        </p:nvSpPr>
        <p:spPr>
          <a:xfrm>
            <a:off x="256868" y="1547154"/>
            <a:ext cx="8111627" cy="707886"/>
          </a:xfrm>
          <a:prstGeom prst="rect">
            <a:avLst/>
          </a:prstGeom>
          <a:solidFill>
            <a:schemeClr val="accent1">
              <a:lumMod val="20000"/>
              <a:lumOff val="80000"/>
            </a:schemeClr>
          </a:solidFill>
          <a:ln>
            <a:solidFill>
              <a:schemeClr val="accent1"/>
            </a:solidFill>
          </a:ln>
        </p:spPr>
        <p:txBody>
          <a:bodyPr wrap="square" rtlCol="0">
            <a:spAutoFit/>
          </a:bodyPr>
          <a:lstStyle/>
          <a:p>
            <a:r>
              <a:rPr lang="en-GB" sz="2000" dirty="0">
                <a:latin typeface="Helvetica Neue Light" panose="02000403000000020004" pitchFamily="2" charset="0"/>
                <a:ea typeface="Helvetica Neue Light" panose="02000403000000020004" pitchFamily="2" charset="0"/>
              </a:rPr>
              <a:t>Bayes’ theorem (or law) determines the posterior probability of the parameters we estimate given the observed dataset.</a:t>
            </a:r>
          </a:p>
        </p:txBody>
      </p:sp>
      <p:sp>
        <p:nvSpPr>
          <p:cNvPr id="13" name="TextBox 12">
            <a:extLst>
              <a:ext uri="{FF2B5EF4-FFF2-40B4-BE49-F238E27FC236}">
                <a16:creationId xmlns:a16="http://schemas.microsoft.com/office/drawing/2014/main" id="{1E81639F-3EBC-FC49-A6C2-9A602629C31A}"/>
              </a:ext>
            </a:extLst>
          </p:cNvPr>
          <p:cNvSpPr txBox="1"/>
          <p:nvPr/>
        </p:nvSpPr>
        <p:spPr>
          <a:xfrm>
            <a:off x="8808335" y="4465560"/>
            <a:ext cx="3190440" cy="276999"/>
          </a:xfrm>
          <a:prstGeom prst="rect">
            <a:avLst/>
          </a:prstGeom>
          <a:noFill/>
        </p:spPr>
        <p:txBody>
          <a:bodyPr wrap="square" rtlCol="0">
            <a:spAutoFit/>
          </a:bodyPr>
          <a:lstStyle/>
          <a:p>
            <a:pPr algn="l"/>
            <a:r>
              <a:rPr lang="en-GB" sz="1200" dirty="0">
                <a:latin typeface="Helvetica Neue Light" panose="02000403000000020004" pitchFamily="2" charset="0"/>
                <a:ea typeface="Helvetica Neue Light" panose="02000403000000020004" pitchFamily="2" charset="0"/>
              </a:rPr>
              <a:t>Thomas Bayes (1701 – 1761) </a:t>
            </a:r>
          </a:p>
        </p:txBody>
      </p:sp>
      <p:sp>
        <p:nvSpPr>
          <p:cNvPr id="14" name="TextBox 13">
            <a:extLst>
              <a:ext uri="{FF2B5EF4-FFF2-40B4-BE49-F238E27FC236}">
                <a16:creationId xmlns:a16="http://schemas.microsoft.com/office/drawing/2014/main" id="{54EFE9D9-C1C2-6246-A537-244DCC8F8E91}"/>
              </a:ext>
            </a:extLst>
          </p:cNvPr>
          <p:cNvSpPr txBox="1"/>
          <p:nvPr/>
        </p:nvSpPr>
        <p:spPr>
          <a:xfrm>
            <a:off x="256867" y="2467490"/>
            <a:ext cx="8447293" cy="1569660"/>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It’s a mathematical formula comprising of conditional and marginal probabilities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It expresses how a subjective degree of belief should rationally change to account for new evidence.</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basic formulation for Bayes’ Theorem (or Law):</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45CF5F0-F9DF-9944-90D9-FDB23A43CA9E}"/>
                  </a:ext>
                </a:extLst>
              </p:cNvPr>
              <p:cNvSpPr txBox="1"/>
              <p:nvPr/>
            </p:nvSpPr>
            <p:spPr>
              <a:xfrm>
                <a:off x="344494" y="4895298"/>
                <a:ext cx="8128174" cy="860107"/>
              </a:xfrm>
              <a:prstGeom prst="rect">
                <a:avLst/>
              </a:prstGeom>
              <a:noFill/>
              <a:ln>
                <a:noFill/>
              </a:ln>
            </p:spPr>
            <p:txBody>
              <a:bodyPr wrap="square" rtlCol="0" anchor="ctr" anchorCtr="0">
                <a:spAutoFit/>
              </a:bodyPr>
              <a:lstStyle/>
              <a:p>
                <a:pPr algn="ctr"/>
                <a:endParaRPr lang="en-GB" sz="1600" b="0" i="0" dirty="0">
                  <a:latin typeface="Cambria Math" panose="02040503050406030204" pitchFamily="18" charset="0"/>
                  <a:ea typeface="Helvetica Neue Light" panose="02000403000000020004" pitchFamily="2" charset="0"/>
                </a:endParaRPr>
              </a:p>
              <a:p>
                <a:pPr algn="ctr"/>
                <a14:m>
                  <m:oMathPara xmlns:m="http://schemas.openxmlformats.org/officeDocument/2006/math">
                    <m:oMathParaPr>
                      <m:jc m:val="centerGroup"/>
                    </m:oMathParaPr>
                    <m:oMath xmlns:m="http://schemas.openxmlformats.org/officeDocument/2006/math">
                      <m:r>
                        <m:rPr>
                          <m:sty m:val="p"/>
                        </m:rPr>
                        <a:rPr lang="en-GB" sz="1600" b="0" i="0" smtClean="0">
                          <a:latin typeface="Cambria Math" panose="02040503050406030204" pitchFamily="18" charset="0"/>
                          <a:ea typeface="Helvetica Neue Light" panose="02000403000000020004" pitchFamily="2" charset="0"/>
                        </a:rPr>
                        <m:t>Pr</m:t>
                      </m:r>
                      <m:d>
                        <m:dPr>
                          <m:ctrlPr>
                            <a:rPr lang="en-GB" sz="1600" b="0"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Parameter</m:t>
                          </m:r>
                          <m:r>
                            <a:rPr lang="en-GB" sz="1600" b="0" i="0" smtClean="0">
                              <a:latin typeface="Cambria Math" panose="02040503050406030204" pitchFamily="18" charset="0"/>
                              <a:ea typeface="Helvetica Neue Light" panose="02000403000000020004" pitchFamily="2" charset="0"/>
                            </a:rPr>
                            <m:t> |</m:t>
                          </m:r>
                          <m:r>
                            <a:rPr lang="en-GB" sz="1600" b="0" i="0"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Data</m:t>
                          </m:r>
                        </m:e>
                      </m:d>
                      <m:r>
                        <a:rPr lang="en-GB" sz="1600" b="0" i="0" smtClean="0">
                          <a:latin typeface="Cambria Math" panose="02040503050406030204" pitchFamily="18" charset="0"/>
                          <a:ea typeface="Helvetica Neue Light" panose="02000403000000020004" pitchFamily="2" charset="0"/>
                        </a:rPr>
                        <m:t>= </m:t>
                      </m:r>
                      <m:f>
                        <m:fPr>
                          <m:ctrlPr>
                            <a:rPr lang="en-GB" sz="1600" b="0" i="1" smtClean="0">
                              <a:latin typeface="Cambria Math" panose="02040503050406030204" pitchFamily="18" charset="0"/>
                              <a:ea typeface="Helvetica Neue Light" panose="02000403000000020004" pitchFamily="2" charset="0"/>
                            </a:rPr>
                          </m:ctrlPr>
                        </m:fPr>
                        <m:num>
                          <m:r>
                            <m:rPr>
                              <m:sty m:val="p"/>
                            </m:rPr>
                            <a:rPr lang="en-GB" sz="1600" b="0" i="0" smtClean="0">
                              <a:latin typeface="Cambria Math" panose="02040503050406030204" pitchFamily="18" charset="0"/>
                              <a:ea typeface="Helvetica Neue Light" panose="02000403000000020004" pitchFamily="2" charset="0"/>
                            </a:rPr>
                            <m:t>Pr</m:t>
                          </m:r>
                          <m:d>
                            <m:dPr>
                              <m:endChr m:val="|"/>
                              <m:ctrlPr>
                                <a:rPr lang="en-GB" sz="1600" b="0" i="1" smtClean="0">
                                  <a:latin typeface="Cambria Math" panose="02040503050406030204" pitchFamily="18" charset="0"/>
                                  <a:ea typeface="Helvetica Neue Light" panose="02000403000000020004" pitchFamily="2" charset="0"/>
                                </a:rPr>
                              </m:ctrlPr>
                            </m:dPr>
                            <m:e>
                              <m:r>
                                <m:rPr>
                                  <m:sty m:val="p"/>
                                </m:rPr>
                                <a:rPr lang="en-GB" sz="1600" b="0" i="0" smtClean="0">
                                  <a:latin typeface="Cambria Math" panose="02040503050406030204" pitchFamily="18" charset="0"/>
                                  <a:ea typeface="Helvetica Neue Light" panose="02000403000000020004" pitchFamily="2" charset="0"/>
                                </a:rPr>
                                <m:t>Data</m:t>
                              </m:r>
                              <m:r>
                                <a:rPr lang="en-GB" sz="1600" b="0" i="1" smtClean="0">
                                  <a:latin typeface="Cambria Math" panose="02040503050406030204" pitchFamily="18" charset="0"/>
                                  <a:ea typeface="Helvetica Neue Light" panose="02000403000000020004" pitchFamily="2" charset="0"/>
                                </a:rPr>
                                <m:t> </m:t>
                              </m:r>
                            </m:e>
                          </m:d>
                          <m:r>
                            <a:rPr lang="en-GB" sz="1600" b="0" i="1" smtClean="0">
                              <a:latin typeface="Cambria Math" panose="02040503050406030204" pitchFamily="18" charset="0"/>
                              <a:ea typeface="Helvetica Neue Light" panose="02000403000000020004" pitchFamily="2" charset="0"/>
                            </a:rPr>
                            <m:t> </m:t>
                          </m:r>
                          <m:r>
                            <m:rPr>
                              <m:sty m:val="p"/>
                            </m:rPr>
                            <a:rPr lang="en-GB" sz="1600" b="0" i="0" smtClean="0">
                              <a:latin typeface="Cambria Math" panose="02040503050406030204" pitchFamily="18" charset="0"/>
                              <a:ea typeface="Helvetica Neue Light" panose="02000403000000020004" pitchFamily="2" charset="0"/>
                            </a:rPr>
                            <m:t>Parameter</m:t>
                          </m:r>
                          <m:r>
                            <a:rPr lang="en-GB" sz="1600" b="0" i="1" smtClean="0">
                              <a:latin typeface="Cambria Math" panose="02040503050406030204" pitchFamily="18" charset="0"/>
                              <a:ea typeface="Helvetica Neue Light" panose="02000403000000020004" pitchFamily="2" charset="0"/>
                            </a:rPr>
                            <m:t>)</m:t>
                          </m:r>
                          <m:r>
                            <a:rPr lang="en-GB" sz="1600" b="0" i="0" smtClean="0">
                              <a:latin typeface="Cambria Math" panose="02040503050406030204" pitchFamily="18" charset="0"/>
                              <a:ea typeface="Helvetica Neue Light" panose="02000403000000020004" pitchFamily="2" charset="0"/>
                            </a:rPr>
                            <m:t> </m:t>
                          </m:r>
                          <m:r>
                            <m:rPr>
                              <m:sty m:val="p"/>
                            </m:rPr>
                            <a:rPr lang="en-GB" sz="1600">
                              <a:latin typeface="Cambria Math" panose="02040503050406030204" pitchFamily="18" charset="0"/>
                              <a:ea typeface="Helvetica Neue Light" panose="02000403000000020004" pitchFamily="2" charset="0"/>
                            </a:rPr>
                            <m:t>Pr</m:t>
                          </m:r>
                          <m:d>
                            <m:dPr>
                              <m:ctrlPr>
                                <a:rPr lang="en-GB" sz="1600" i="1">
                                  <a:latin typeface="Cambria Math" panose="02040503050406030204" pitchFamily="18" charset="0"/>
                                  <a:ea typeface="Helvetica Neue Light" panose="02000403000000020004" pitchFamily="2" charset="0"/>
                                </a:rPr>
                              </m:ctrlPr>
                            </m:dPr>
                            <m:e>
                              <m:r>
                                <m:rPr>
                                  <m:sty m:val="p"/>
                                </m:rPr>
                                <a:rPr lang="en-GB" sz="1600">
                                  <a:latin typeface="Cambria Math" panose="02040503050406030204" pitchFamily="18" charset="0"/>
                                  <a:ea typeface="Helvetica Neue Light" panose="02000403000000020004" pitchFamily="2" charset="0"/>
                                </a:rPr>
                                <m:t>Parameter</m:t>
                              </m:r>
                            </m:e>
                          </m:d>
                        </m:num>
                        <m:den>
                          <m:r>
                            <m:rPr>
                              <m:sty m:val="p"/>
                            </m:rPr>
                            <a:rPr lang="en-GB" sz="1600" b="0" i="0" smtClean="0">
                              <a:latin typeface="Cambria Math" panose="02040503050406030204" pitchFamily="18" charset="0"/>
                              <a:ea typeface="Helvetica Neue Light" panose="02000403000000020004" pitchFamily="2" charset="0"/>
                            </a:rPr>
                            <m:t>Pr</m:t>
                          </m:r>
                          <m:r>
                            <a:rPr lang="en-GB" sz="1600" b="0" i="1" smtClean="0">
                              <a:latin typeface="Cambria Math" panose="02040503050406030204" pitchFamily="18" charset="0"/>
                              <a:ea typeface="Helvetica Neue Light" panose="02000403000000020004" pitchFamily="2" charset="0"/>
                            </a:rPr>
                            <m:t>⁡(</m:t>
                          </m:r>
                          <m:r>
                            <m:rPr>
                              <m:sty m:val="p"/>
                            </m:rPr>
                            <a:rPr lang="en-GB" sz="1600" b="0" i="0" smtClean="0">
                              <a:latin typeface="Cambria Math" panose="02040503050406030204" pitchFamily="18" charset="0"/>
                              <a:ea typeface="Helvetica Neue Light" panose="02000403000000020004" pitchFamily="2" charset="0"/>
                            </a:rPr>
                            <m:t>Data</m:t>
                          </m:r>
                          <m:r>
                            <a:rPr lang="en-GB" sz="1600" b="0" i="1" smtClean="0">
                              <a:latin typeface="Cambria Math" panose="02040503050406030204" pitchFamily="18" charset="0"/>
                              <a:ea typeface="Helvetica Neue Light" panose="02000403000000020004" pitchFamily="2" charset="0"/>
                            </a:rPr>
                            <m:t>)</m:t>
                          </m:r>
                        </m:den>
                      </m:f>
                    </m:oMath>
                  </m:oMathPara>
                </a14:m>
                <a:endParaRPr lang="en-GB" sz="1600" dirty="0">
                  <a:latin typeface="Helvetica Neue Light" panose="02000403000000020004" pitchFamily="2" charset="0"/>
                  <a:ea typeface="Helvetica Neue Light" panose="02000403000000020004" pitchFamily="2" charset="0"/>
                </a:endParaRPr>
              </a:p>
            </p:txBody>
          </p:sp>
        </mc:Choice>
        <mc:Fallback>
          <p:sp>
            <p:nvSpPr>
              <p:cNvPr id="15" name="TextBox 14">
                <a:extLst>
                  <a:ext uri="{FF2B5EF4-FFF2-40B4-BE49-F238E27FC236}">
                    <a16:creationId xmlns:a16="http://schemas.microsoft.com/office/drawing/2014/main" id="{E45CF5F0-F9DF-9944-90D9-FDB23A43CA9E}"/>
                  </a:ext>
                </a:extLst>
              </p:cNvPr>
              <p:cNvSpPr txBox="1">
                <a:spLocks noRot="1" noChangeAspect="1" noMove="1" noResize="1" noEditPoints="1" noAdjustHandles="1" noChangeArrowheads="1" noChangeShapeType="1" noTextEdit="1"/>
              </p:cNvSpPr>
              <p:nvPr/>
            </p:nvSpPr>
            <p:spPr>
              <a:xfrm>
                <a:off x="344494" y="4895298"/>
                <a:ext cx="8128174" cy="860107"/>
              </a:xfrm>
              <a:prstGeom prst="rect">
                <a:avLst/>
              </a:prstGeom>
              <a:blipFill>
                <a:blip r:embed="rId5"/>
                <a:stretch>
                  <a:fillRect b="-5797"/>
                </a:stretch>
              </a:blipFill>
              <a:ln>
                <a:noFill/>
              </a:ln>
            </p:spPr>
            <p:txBody>
              <a:bodyPr/>
              <a:lstStyle/>
              <a:p>
                <a:r>
                  <a:rPr lang="en-GB">
                    <a:noFill/>
                  </a:rPr>
                  <a:t> </a:t>
                </a:r>
              </a:p>
            </p:txBody>
          </p:sp>
        </mc:Fallback>
      </mc:AlternateContent>
      <p:sp>
        <p:nvSpPr>
          <p:cNvPr id="16" name="TextBox 15">
            <a:extLst>
              <a:ext uri="{FF2B5EF4-FFF2-40B4-BE49-F238E27FC236}">
                <a16:creationId xmlns:a16="http://schemas.microsoft.com/office/drawing/2014/main" id="{DCF03ADA-24A2-2141-B02C-B2980CC6C820}"/>
              </a:ext>
            </a:extLst>
          </p:cNvPr>
          <p:cNvSpPr txBox="1"/>
          <p:nvPr/>
        </p:nvSpPr>
        <p:spPr>
          <a:xfrm>
            <a:off x="64307" y="5119815"/>
            <a:ext cx="1427626" cy="646331"/>
          </a:xfrm>
          <a:prstGeom prst="rect">
            <a:avLst/>
          </a:prstGeom>
          <a:solidFill>
            <a:schemeClr val="accent2">
              <a:lumMod val="60000"/>
              <a:lumOff val="40000"/>
            </a:schemeClr>
          </a:solidFill>
          <a:ln>
            <a:solidFill>
              <a:schemeClr val="accent2"/>
            </a:solidFill>
          </a:ln>
        </p:spPr>
        <p:txBody>
          <a:bodyPr wrap="square" rtlCol="0">
            <a:spAutoFit/>
          </a:bodyPr>
          <a:lstStyle/>
          <a:p>
            <a:r>
              <a:rPr lang="en-GB" sz="900" dirty="0">
                <a:latin typeface="Helvetica Neue Light" panose="02000403000000020004" pitchFamily="2" charset="0"/>
                <a:ea typeface="Helvetica Neue Light" panose="02000403000000020004" pitchFamily="2" charset="0"/>
              </a:rPr>
              <a:t>Probability of our new parameter being true after we’ve observed dataset </a:t>
            </a:r>
          </a:p>
        </p:txBody>
      </p:sp>
      <p:sp>
        <p:nvSpPr>
          <p:cNvPr id="17" name="Rectangle 16">
            <a:extLst>
              <a:ext uri="{FF2B5EF4-FFF2-40B4-BE49-F238E27FC236}">
                <a16:creationId xmlns:a16="http://schemas.microsoft.com/office/drawing/2014/main" id="{4DFC6129-55B9-324D-AA99-8BEFB95EF8D0}"/>
              </a:ext>
            </a:extLst>
          </p:cNvPr>
          <p:cNvSpPr/>
          <p:nvPr/>
        </p:nvSpPr>
        <p:spPr>
          <a:xfrm>
            <a:off x="1622459" y="5195092"/>
            <a:ext cx="1982890" cy="49577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84FFB339-8929-084C-A42F-E95AD82FD719}"/>
              </a:ext>
            </a:extLst>
          </p:cNvPr>
          <p:cNvCxnSpPr>
            <a:cxnSpLocks/>
            <a:stCxn id="16" idx="3"/>
            <a:endCxn id="17" idx="1"/>
          </p:cNvCxnSpPr>
          <p:nvPr/>
        </p:nvCxnSpPr>
        <p:spPr>
          <a:xfrm flipV="1">
            <a:off x="1491933" y="5442980"/>
            <a:ext cx="130526" cy="1"/>
          </a:xfrm>
          <a:prstGeom prst="line">
            <a:avLst/>
          </a:prstGeom>
        </p:spPr>
        <p:style>
          <a:lnRef idx="1">
            <a:schemeClr val="accent2"/>
          </a:lnRef>
          <a:fillRef idx="0">
            <a:schemeClr val="accent2"/>
          </a:fillRef>
          <a:effectRef idx="0">
            <a:schemeClr val="accent2"/>
          </a:effectRef>
          <a:fontRef idx="minor">
            <a:schemeClr val="tx1"/>
          </a:fontRef>
        </p:style>
      </p:cxnSp>
      <p:sp>
        <p:nvSpPr>
          <p:cNvPr id="20" name="Rectangle 19">
            <a:extLst>
              <a:ext uri="{FF2B5EF4-FFF2-40B4-BE49-F238E27FC236}">
                <a16:creationId xmlns:a16="http://schemas.microsoft.com/office/drawing/2014/main" id="{C6BC55E7-F286-F544-A914-7016A7BB66F3}"/>
              </a:ext>
            </a:extLst>
          </p:cNvPr>
          <p:cNvSpPr/>
          <p:nvPr/>
        </p:nvSpPr>
        <p:spPr>
          <a:xfrm>
            <a:off x="5050478" y="5459733"/>
            <a:ext cx="810229"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9554600-83DD-3D46-BF5D-A5E52B1975F6}"/>
              </a:ext>
            </a:extLst>
          </p:cNvPr>
          <p:cNvSpPr txBox="1"/>
          <p:nvPr/>
        </p:nvSpPr>
        <p:spPr>
          <a:xfrm>
            <a:off x="4660955" y="6001312"/>
            <a:ext cx="1604867" cy="507831"/>
          </a:xfrm>
          <a:prstGeom prst="rect">
            <a:avLst/>
          </a:prstGeom>
          <a:solidFill>
            <a:schemeClr val="accent6">
              <a:lumMod val="20000"/>
              <a:lumOff val="80000"/>
            </a:schemeClr>
          </a:solidFill>
          <a:ln>
            <a:solidFill>
              <a:schemeClr val="accent6"/>
            </a:solidFill>
          </a:ln>
        </p:spPr>
        <p:txBody>
          <a:bodyPr wrap="square" rtlCol="0">
            <a:spAutoFit/>
          </a:bodyPr>
          <a:lstStyle/>
          <a:p>
            <a:pPr algn="l"/>
            <a:r>
              <a:rPr lang="en-GB" sz="900" dirty="0">
                <a:latin typeface="Helvetica Neue Light" panose="02000403000000020004" pitchFamily="2" charset="0"/>
                <a:ea typeface="Helvetica Neue Light" panose="02000403000000020004" pitchFamily="2" charset="0"/>
              </a:rPr>
              <a:t>This corresponds to something out the data that’s been observed</a:t>
            </a:r>
          </a:p>
        </p:txBody>
      </p:sp>
      <p:cxnSp>
        <p:nvCxnSpPr>
          <p:cNvPr id="23" name="Straight Connector 22">
            <a:extLst>
              <a:ext uri="{FF2B5EF4-FFF2-40B4-BE49-F238E27FC236}">
                <a16:creationId xmlns:a16="http://schemas.microsoft.com/office/drawing/2014/main" id="{63B4F9CC-59A7-3E42-903F-6F3C9D971761}"/>
              </a:ext>
            </a:extLst>
          </p:cNvPr>
          <p:cNvCxnSpPr>
            <a:cxnSpLocks/>
            <a:stCxn id="21" idx="0"/>
          </p:cNvCxnSpPr>
          <p:nvPr/>
        </p:nvCxnSpPr>
        <p:spPr>
          <a:xfrm flipH="1" flipV="1">
            <a:off x="5463388" y="5729850"/>
            <a:ext cx="1" cy="27146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C4448D6-D5AA-E340-8DE1-761D4D81E701}"/>
              </a:ext>
            </a:extLst>
          </p:cNvPr>
          <p:cNvSpPr/>
          <p:nvPr/>
        </p:nvSpPr>
        <p:spPr>
          <a:xfrm>
            <a:off x="5724571" y="5152848"/>
            <a:ext cx="1427626" cy="2682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E6109D3-88CF-A647-88E1-B0FAE0F17364}"/>
              </a:ext>
            </a:extLst>
          </p:cNvPr>
          <p:cNvSpPr txBox="1"/>
          <p:nvPr/>
        </p:nvSpPr>
        <p:spPr>
          <a:xfrm>
            <a:off x="5755597" y="4273254"/>
            <a:ext cx="1396600" cy="507831"/>
          </a:xfrm>
          <a:prstGeom prst="rect">
            <a:avLst/>
          </a:prstGeom>
          <a:solidFill>
            <a:schemeClr val="accent6">
              <a:lumMod val="20000"/>
              <a:lumOff val="80000"/>
            </a:schemeClr>
          </a:solidFill>
          <a:ln>
            <a:solidFill>
              <a:schemeClr val="accent6"/>
            </a:solidFill>
          </a:ln>
        </p:spPr>
        <p:txBody>
          <a:bodyPr wrap="square" rtlCol="0">
            <a:spAutoFit/>
          </a:bodyPr>
          <a:lstStyle/>
          <a:p>
            <a:r>
              <a:rPr lang="en-GB" sz="900" dirty="0">
                <a:latin typeface="Helvetica Neue Light" panose="02000403000000020004" pitchFamily="2" charset="0"/>
                <a:ea typeface="Helvetica Neue Light" panose="02000403000000020004" pitchFamily="2" charset="0"/>
              </a:rPr>
              <a:t>Our belief about what the parameter is, before observing the data</a:t>
            </a:r>
          </a:p>
        </p:txBody>
      </p:sp>
      <p:cxnSp>
        <p:nvCxnSpPr>
          <p:cNvPr id="27" name="Straight Connector 26">
            <a:extLst>
              <a:ext uri="{FF2B5EF4-FFF2-40B4-BE49-F238E27FC236}">
                <a16:creationId xmlns:a16="http://schemas.microsoft.com/office/drawing/2014/main" id="{74298AEA-18D2-7748-9911-676ADB1E46A8}"/>
              </a:ext>
            </a:extLst>
          </p:cNvPr>
          <p:cNvCxnSpPr>
            <a:cxnSpLocks/>
          </p:cNvCxnSpPr>
          <p:nvPr/>
        </p:nvCxnSpPr>
        <p:spPr>
          <a:xfrm flipV="1">
            <a:off x="6396915" y="4784582"/>
            <a:ext cx="0" cy="370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B51C383-F290-1F45-955C-7C023F4B47C5}"/>
              </a:ext>
            </a:extLst>
          </p:cNvPr>
          <p:cNvSpPr/>
          <p:nvPr/>
        </p:nvSpPr>
        <p:spPr>
          <a:xfrm>
            <a:off x="3872578" y="5143164"/>
            <a:ext cx="1851992" cy="2682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CC5C97C7-700B-E747-8DEC-9465E9DF0E55}"/>
              </a:ext>
            </a:extLst>
          </p:cNvPr>
          <p:cNvCxnSpPr>
            <a:cxnSpLocks/>
          </p:cNvCxnSpPr>
          <p:nvPr/>
        </p:nvCxnSpPr>
        <p:spPr>
          <a:xfrm flipV="1">
            <a:off x="4765089" y="4742559"/>
            <a:ext cx="0" cy="400605"/>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110A1AB-49AE-204A-8DDF-12512F5174FA}"/>
              </a:ext>
            </a:extLst>
          </p:cNvPr>
          <p:cNvSpPr txBox="1"/>
          <p:nvPr/>
        </p:nvSpPr>
        <p:spPr>
          <a:xfrm>
            <a:off x="4066789" y="4228106"/>
            <a:ext cx="1396600" cy="646331"/>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900" dirty="0">
                <a:latin typeface="Helvetica Neue Light" panose="02000403000000020004" pitchFamily="2" charset="0"/>
                <a:ea typeface="Helvetica Neue Light" panose="02000403000000020004" pitchFamily="2" charset="0"/>
              </a:rPr>
              <a:t>Plausibility of the observed data we have, given the parameter has a specific value(s)</a:t>
            </a:r>
          </a:p>
        </p:txBody>
      </p:sp>
      <p:pic>
        <p:nvPicPr>
          <p:cNvPr id="3" name="Picture 2">
            <a:extLst>
              <a:ext uri="{FF2B5EF4-FFF2-40B4-BE49-F238E27FC236}">
                <a16:creationId xmlns:a16="http://schemas.microsoft.com/office/drawing/2014/main" id="{F4D97F67-1A45-9CB0-E86E-D2C528013A77}"/>
              </a:ext>
            </a:extLst>
          </p:cNvPr>
          <p:cNvPicPr>
            <a:picLocks noChangeAspect="1"/>
          </p:cNvPicPr>
          <p:nvPr/>
        </p:nvPicPr>
        <p:blipFill rotWithShape="1">
          <a:blip r:embed="rId6"/>
          <a:srcRect l="931"/>
          <a:stretch/>
        </p:blipFill>
        <p:spPr>
          <a:xfrm>
            <a:off x="0" y="10649"/>
            <a:ext cx="12192000" cy="828375"/>
          </a:xfrm>
          <a:prstGeom prst="rect">
            <a:avLst/>
          </a:prstGeom>
        </p:spPr>
      </p:pic>
      <p:sp>
        <p:nvSpPr>
          <p:cNvPr id="5" name="Text Placeholder 6">
            <a:extLst>
              <a:ext uri="{FF2B5EF4-FFF2-40B4-BE49-F238E27FC236}">
                <a16:creationId xmlns:a16="http://schemas.microsoft.com/office/drawing/2014/main" id="{AFFEF003-7C78-1AFB-EDB8-1DDEAEDBD90E}"/>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151857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descr="A diagram of a data flow&#10;&#10;AI-generated content may be incorrect.">
            <a:extLst>
              <a:ext uri="{FF2B5EF4-FFF2-40B4-BE49-F238E27FC236}">
                <a16:creationId xmlns:a16="http://schemas.microsoft.com/office/drawing/2014/main" id="{41F3121D-527C-9294-F59C-3DE5B8B45BC9}"/>
              </a:ext>
            </a:extLst>
          </p:cNvPr>
          <p:cNvPicPr>
            <a:picLocks noChangeAspect="1"/>
          </p:cNvPicPr>
          <p:nvPr/>
        </p:nvPicPr>
        <p:blipFill>
          <a:blip r:embed="rId2"/>
          <a:stretch>
            <a:fillRect/>
          </a:stretch>
        </p:blipFill>
        <p:spPr>
          <a:xfrm>
            <a:off x="1291720" y="1203545"/>
            <a:ext cx="8447538" cy="2922287"/>
          </a:xfrm>
          <a:prstGeom prst="rect">
            <a:avLst/>
          </a:prstGeom>
        </p:spPr>
      </p:pic>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47</a:t>
            </a:fld>
            <a:endParaRPr lang="en-US" dirty="0">
              <a:solidFill>
                <a:srgbClr val="000000"/>
              </a:solidFill>
              <a:cs typeface="ＭＳ Ｐゴシック" charset="0"/>
            </a:endParaRPr>
          </a:p>
        </p:txBody>
      </p:sp>
      <p:sp>
        <p:nvSpPr>
          <p:cNvPr id="19" name="TextBox 18">
            <a:extLst>
              <a:ext uri="{FF2B5EF4-FFF2-40B4-BE49-F238E27FC236}">
                <a16:creationId xmlns:a16="http://schemas.microsoft.com/office/drawing/2014/main" id="{0E8318AD-08BE-DA48-BFD1-B67387DB0060}"/>
              </a:ext>
            </a:extLst>
          </p:cNvPr>
          <p:cNvSpPr txBox="1"/>
          <p:nvPr/>
        </p:nvSpPr>
        <p:spPr>
          <a:xfrm>
            <a:off x="1252990" y="1786082"/>
            <a:ext cx="2399504" cy="507831"/>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Posterior probability</a:t>
            </a:r>
          </a:p>
          <a:p>
            <a:pPr marL="285750" indent="-285750" algn="l">
              <a:buFont typeface="Arial" panose="020B0604020202020204" pitchFamily="34" charset="0"/>
              <a:buChar char="•"/>
            </a:pPr>
            <a:r>
              <a:rPr lang="en-GB" sz="900" b="1" dirty="0">
                <a:latin typeface="Helvetica Neue Light" panose="02000403000000020004" pitchFamily="2" charset="0"/>
                <a:ea typeface="Helvetica Neue Light" panose="02000403000000020004" pitchFamily="2" charset="0"/>
              </a:rPr>
              <a:t>This is the result we get</a:t>
            </a:r>
          </a:p>
        </p:txBody>
      </p:sp>
      <p:sp>
        <p:nvSpPr>
          <p:cNvPr id="20" name="TextBox 19">
            <a:extLst>
              <a:ext uri="{FF2B5EF4-FFF2-40B4-BE49-F238E27FC236}">
                <a16:creationId xmlns:a16="http://schemas.microsoft.com/office/drawing/2014/main" id="{53E4066F-224F-A44A-AD12-E123C3F9FA35}"/>
              </a:ext>
            </a:extLst>
          </p:cNvPr>
          <p:cNvSpPr txBox="1"/>
          <p:nvPr/>
        </p:nvSpPr>
        <p:spPr>
          <a:xfrm>
            <a:off x="7768630" y="622991"/>
            <a:ext cx="2289805" cy="738664"/>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Prior probability</a:t>
            </a:r>
          </a:p>
          <a:p>
            <a:pPr marL="285750" indent="-285750" algn="l">
              <a:buFont typeface="Arial" panose="020B0604020202020204" pitchFamily="34" charset="0"/>
              <a:buChar char="•"/>
            </a:pPr>
            <a:r>
              <a:rPr lang="en-GB" sz="800" b="1" dirty="0">
                <a:latin typeface="Helvetica Neue Light" panose="02000403000000020004" pitchFamily="2" charset="0"/>
                <a:ea typeface="Helvetica Neue Light" panose="02000403000000020004" pitchFamily="2" charset="0"/>
              </a:rPr>
              <a:t>Uninformative</a:t>
            </a:r>
          </a:p>
          <a:p>
            <a:pPr marL="285750" indent="-285750" algn="l">
              <a:buFont typeface="Arial" panose="020B0604020202020204" pitchFamily="34" charset="0"/>
              <a:buChar char="•"/>
            </a:pPr>
            <a:r>
              <a:rPr lang="en-GB" sz="800" b="1" dirty="0">
                <a:latin typeface="Helvetica Neue Light" panose="02000403000000020004" pitchFamily="2" charset="0"/>
                <a:ea typeface="Helvetica Neue Light" panose="02000403000000020004" pitchFamily="2" charset="0"/>
              </a:rPr>
              <a:t>Weakly informative</a:t>
            </a:r>
          </a:p>
          <a:p>
            <a:pPr marL="285750" indent="-285750" algn="l">
              <a:buFont typeface="Arial" panose="020B0604020202020204" pitchFamily="34" charset="0"/>
              <a:buChar char="•"/>
            </a:pPr>
            <a:r>
              <a:rPr lang="en-GB" sz="800" b="1" dirty="0">
                <a:latin typeface="Helvetica Neue Light" panose="02000403000000020004" pitchFamily="2" charset="0"/>
                <a:ea typeface="Helvetica Neue Light" panose="02000403000000020004" pitchFamily="2" charset="0"/>
              </a:rPr>
              <a:t>Informative</a:t>
            </a:r>
          </a:p>
        </p:txBody>
      </p:sp>
      <p:sp>
        <p:nvSpPr>
          <p:cNvPr id="21" name="TextBox 20">
            <a:extLst>
              <a:ext uri="{FF2B5EF4-FFF2-40B4-BE49-F238E27FC236}">
                <a16:creationId xmlns:a16="http://schemas.microsoft.com/office/drawing/2014/main" id="{D97FC614-E971-8441-8CA2-E6C39346BD3A}"/>
              </a:ext>
            </a:extLst>
          </p:cNvPr>
          <p:cNvSpPr txBox="1"/>
          <p:nvPr/>
        </p:nvSpPr>
        <p:spPr>
          <a:xfrm>
            <a:off x="5952226" y="3807942"/>
            <a:ext cx="6133381" cy="1200329"/>
          </a:xfrm>
          <a:prstGeom prst="rect">
            <a:avLst/>
          </a:prstGeom>
          <a:noFill/>
        </p:spPr>
        <p:txBody>
          <a:bodyPr wrap="square" rtlCol="0">
            <a:spAutoFit/>
          </a:bodyPr>
          <a:lstStyle/>
          <a:p>
            <a:r>
              <a:rPr lang="en-GB" b="1" dirty="0">
                <a:latin typeface="Helvetica Neue Light" panose="02000403000000020004" pitchFamily="2" charset="0"/>
                <a:ea typeface="Helvetica Neue Light" panose="02000403000000020004" pitchFamily="2" charset="0"/>
              </a:rPr>
              <a:t>Model prior probability linked with the observed dataset</a:t>
            </a:r>
          </a:p>
          <a:p>
            <a:pPr marL="285750" indent="-285750">
              <a:buFont typeface="Arial" panose="020B0604020202020204" pitchFamily="34" charset="0"/>
              <a:buChar char="•"/>
            </a:pPr>
            <a:r>
              <a:rPr lang="en-GB" sz="900" b="1" dirty="0">
                <a:latin typeface="Helvetica Neue Light" panose="02000403000000020004" pitchFamily="2" charset="0"/>
                <a:ea typeface="Helvetica Neue Light" panose="02000403000000020004" pitchFamily="2" charset="0"/>
              </a:rPr>
              <a:t>We don’t really care about the part of the formula. Since it is not a function of the parameters we intend to predict.</a:t>
            </a:r>
          </a:p>
          <a:p>
            <a:pPr marL="285750" indent="-285750">
              <a:buFont typeface="Arial" panose="020B0604020202020204" pitchFamily="34" charset="0"/>
              <a:buChar char="•"/>
            </a:pPr>
            <a:r>
              <a:rPr lang="en-GB" sz="900" b="1" dirty="0">
                <a:latin typeface="Helvetica Neue Light" panose="02000403000000020004" pitchFamily="2" charset="0"/>
                <a:ea typeface="Helvetica Neue Light" panose="02000403000000020004" pitchFamily="2" charset="0"/>
              </a:rPr>
              <a:t>As far as I am concerned – it serves as constant value. Therefore, it can be removed from this equation.</a:t>
            </a:r>
          </a:p>
          <a:p>
            <a:pPr marL="285750" indent="-285750">
              <a:buFont typeface="Arial" panose="020B0604020202020204" pitchFamily="34" charset="0"/>
              <a:buChar char="•"/>
            </a:pPr>
            <a:r>
              <a:rPr lang="en-GB" sz="900" b="1" dirty="0">
                <a:latin typeface="Helvetica Neue Light" panose="02000403000000020004" pitchFamily="2" charset="0"/>
                <a:ea typeface="Helvetica Neue Light" panose="02000403000000020004" pitchFamily="2" charset="0"/>
              </a:rPr>
              <a:t>Once it is removed, the left-hand side of the equation is no longer “equal to” to the right-hand side of this equation. Its now proportional to each other.</a:t>
            </a:r>
          </a:p>
          <a:p>
            <a:pPr marL="285750" indent="-285750">
              <a:buFont typeface="Arial" panose="020B0604020202020204" pitchFamily="34" charset="0"/>
              <a:buChar char="•"/>
            </a:pPr>
            <a:r>
              <a:rPr lang="en-GB" sz="900" b="1" dirty="0">
                <a:latin typeface="Helvetica Neue Light" panose="02000403000000020004" pitchFamily="2" charset="0"/>
                <a:ea typeface="Helvetica Neue Light" panose="02000403000000020004" pitchFamily="2" charset="0"/>
              </a:rPr>
              <a:t>Also, admittedly – it makes the math of multiplying just the prior and likelihood a lot easier!</a:t>
            </a:r>
          </a:p>
        </p:txBody>
      </p:sp>
      <p:sp>
        <p:nvSpPr>
          <p:cNvPr id="22" name="TextBox 21">
            <a:extLst>
              <a:ext uri="{FF2B5EF4-FFF2-40B4-BE49-F238E27FC236}">
                <a16:creationId xmlns:a16="http://schemas.microsoft.com/office/drawing/2014/main" id="{F9067108-FB33-B047-854F-C63D321FBC34}"/>
              </a:ext>
            </a:extLst>
          </p:cNvPr>
          <p:cNvSpPr txBox="1"/>
          <p:nvPr/>
        </p:nvSpPr>
        <p:spPr>
          <a:xfrm>
            <a:off x="5369126" y="781100"/>
            <a:ext cx="2399504" cy="507831"/>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Likelihood probability</a:t>
            </a:r>
          </a:p>
          <a:p>
            <a:pPr marL="285750" indent="-285750" algn="l">
              <a:buFont typeface="Arial" panose="020B0604020202020204" pitchFamily="34" charset="0"/>
              <a:buChar char="•"/>
            </a:pPr>
            <a:r>
              <a:rPr lang="en-GB" sz="900" b="1" dirty="0">
                <a:latin typeface="Helvetica Neue Light" panose="02000403000000020004" pitchFamily="2" charset="0"/>
                <a:ea typeface="Helvetica Neue Light" panose="02000403000000020004" pitchFamily="2" charset="0"/>
              </a:rPr>
              <a:t>Define our statistical model on</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58E1A71A-FA67-700A-9CB6-45C8CF107ACC}"/>
                  </a:ext>
                </a:extLst>
              </p:cNvPr>
              <p:cNvSpPr txBox="1"/>
              <p:nvPr/>
            </p:nvSpPr>
            <p:spPr>
              <a:xfrm>
                <a:off x="321832" y="5543708"/>
                <a:ext cx="5891748" cy="307777"/>
              </a:xfrm>
              <a:prstGeom prst="rect">
                <a:avLst/>
              </a:prstGeom>
              <a:solidFill>
                <a:schemeClr val="accent4"/>
              </a:solidFill>
              <a:ln>
                <a:solidFill>
                  <a:schemeClr val="accent4">
                    <a:lumMod val="75000"/>
                  </a:schemeClr>
                </a:solidFill>
              </a:ln>
            </p:spPr>
            <p:txBody>
              <a:bodyPr wrap="square" rtlCol="0">
                <a:spAutoFit/>
              </a:bodyPr>
              <a:lstStyle/>
              <a:p>
                <a:pPr algn="l"/>
                <a:r>
                  <a:rPr lang="en-GB" sz="1400" b="1" dirty="0">
                    <a:latin typeface="Helvetica Neue Light" panose="02000403000000020004" pitchFamily="2" charset="0"/>
                    <a:ea typeface="Helvetica Neue Light" panose="02000403000000020004" pitchFamily="2" charset="0"/>
                  </a:rPr>
                  <a:t>Posterior probability </a:t>
                </a:r>
                <a14:m>
                  <m:oMath xmlns:m="http://schemas.openxmlformats.org/officeDocument/2006/math">
                    <m:r>
                      <a:rPr lang="en-GB" sz="1400" b="1" i="0"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m:t>
                    </m:r>
                  </m:oMath>
                </a14:m>
                <a:r>
                  <a:rPr lang="en-GB" sz="1400" b="1" dirty="0">
                    <a:latin typeface="Helvetica Neue Light" panose="02000403000000020004" pitchFamily="2" charset="0"/>
                    <a:ea typeface="Helvetica Neue Light" panose="02000403000000020004" pitchFamily="2" charset="0"/>
                  </a:rPr>
                  <a:t>  Likelihood  x  Prior Probability</a:t>
                </a:r>
              </a:p>
            </p:txBody>
          </p:sp>
        </mc:Choice>
        <mc:Fallback>
          <p:sp>
            <p:nvSpPr>
              <p:cNvPr id="25" name="TextBox 24">
                <a:extLst>
                  <a:ext uri="{FF2B5EF4-FFF2-40B4-BE49-F238E27FC236}">
                    <a16:creationId xmlns:a16="http://schemas.microsoft.com/office/drawing/2014/main" id="{58E1A71A-FA67-700A-9CB6-45C8CF107ACC}"/>
                  </a:ext>
                </a:extLst>
              </p:cNvPr>
              <p:cNvSpPr txBox="1">
                <a:spLocks noRot="1" noChangeAspect="1" noMove="1" noResize="1" noEditPoints="1" noAdjustHandles="1" noChangeArrowheads="1" noChangeShapeType="1" noTextEdit="1"/>
              </p:cNvSpPr>
              <p:nvPr/>
            </p:nvSpPr>
            <p:spPr>
              <a:xfrm>
                <a:off x="321832" y="5543708"/>
                <a:ext cx="5891748" cy="307777"/>
              </a:xfrm>
              <a:prstGeom prst="rect">
                <a:avLst/>
              </a:prstGeom>
              <a:blipFill>
                <a:blip r:embed="rId3"/>
                <a:stretch>
                  <a:fillRect b="-18519"/>
                </a:stretch>
              </a:blipFill>
              <a:ln>
                <a:solidFill>
                  <a:schemeClr val="accent4">
                    <a:lumMod val="75000"/>
                  </a:schemeClr>
                </a:solidFill>
              </a:ln>
            </p:spPr>
            <p:txBody>
              <a:bodyPr/>
              <a:lstStyle/>
              <a:p>
                <a:r>
                  <a:rPr lang="en-GB">
                    <a:noFill/>
                  </a:rPr>
                  <a:t> </a:t>
                </a:r>
              </a:p>
            </p:txBody>
          </p:sp>
        </mc:Fallback>
      </mc:AlternateContent>
      <p:sp>
        <p:nvSpPr>
          <p:cNvPr id="26" name="TextBox 25">
            <a:extLst>
              <a:ext uri="{FF2B5EF4-FFF2-40B4-BE49-F238E27FC236}">
                <a16:creationId xmlns:a16="http://schemas.microsoft.com/office/drawing/2014/main" id="{1E0F8B27-5EF4-B7F7-F094-8FE668799423}"/>
              </a:ext>
            </a:extLst>
          </p:cNvPr>
          <p:cNvSpPr txBox="1"/>
          <p:nvPr/>
        </p:nvSpPr>
        <p:spPr>
          <a:xfrm>
            <a:off x="325042" y="6020014"/>
            <a:ext cx="5891748" cy="307777"/>
          </a:xfrm>
          <a:prstGeom prst="rect">
            <a:avLst/>
          </a:prstGeom>
          <a:solidFill>
            <a:schemeClr val="accent1"/>
          </a:solidFill>
          <a:ln>
            <a:solidFill>
              <a:schemeClr val="accent1"/>
            </a:solidFill>
          </a:ln>
        </p:spPr>
        <p:txBody>
          <a:bodyPr wrap="square" rtlCol="0">
            <a:spAutoFit/>
          </a:bodyPr>
          <a:lstStyle/>
          <a:p>
            <a:pPr algn="l"/>
            <a:r>
              <a:rPr lang="en-GB" sz="1400" b="1" dirty="0">
                <a:latin typeface="Helvetica Neue Light" panose="02000403000000020004" pitchFamily="2" charset="0"/>
                <a:ea typeface="Helvetica Neue Light" panose="02000403000000020004" pitchFamily="2" charset="0"/>
              </a:rPr>
              <a:t>This equation is the backbone of Bayesian Statistics</a:t>
            </a:r>
          </a:p>
        </p:txBody>
      </p:sp>
      <p:sp>
        <p:nvSpPr>
          <p:cNvPr id="27" name="TextBox 26">
            <a:extLst>
              <a:ext uri="{FF2B5EF4-FFF2-40B4-BE49-F238E27FC236}">
                <a16:creationId xmlns:a16="http://schemas.microsoft.com/office/drawing/2014/main" id="{EC51A3BE-9F52-C950-1A94-77B0CC5F05A3}"/>
              </a:ext>
            </a:extLst>
          </p:cNvPr>
          <p:cNvSpPr txBox="1"/>
          <p:nvPr/>
        </p:nvSpPr>
        <p:spPr>
          <a:xfrm>
            <a:off x="345057" y="5071918"/>
            <a:ext cx="2432076"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This is what is derived:</a:t>
            </a:r>
          </a:p>
        </p:txBody>
      </p:sp>
    </p:spTree>
    <p:extLst>
      <p:ext uri="{BB962C8B-B14F-4D97-AF65-F5344CB8AC3E}">
        <p14:creationId xmlns:p14="http://schemas.microsoft.com/office/powerpoint/2010/main" val="1371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E86092-617B-6342-4ECB-106DA1142D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C08742-DB97-A91A-2088-0CB7DE2291E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48</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A73ACB6-C743-E166-E56B-E39DE1C1A61E}"/>
                  </a:ext>
                </a:extLst>
              </p:cNvPr>
              <p:cNvSpPr txBox="1"/>
              <p:nvPr/>
            </p:nvSpPr>
            <p:spPr>
              <a:xfrm>
                <a:off x="347721" y="4343300"/>
                <a:ext cx="8107680" cy="400110"/>
              </a:xfrm>
              <a:prstGeom prst="rect">
                <a:avLst/>
              </a:prstGeom>
              <a:noFill/>
              <a:ln>
                <a:noFill/>
              </a:ln>
            </p:spPr>
            <p:txBody>
              <a:bodyPr wrap="square" rtlCol="0" anchor="ctr" anchorCtr="0">
                <a:spAutoFit/>
              </a:bodyPr>
              <a:lstStyle/>
              <a:p>
                <a:pPr algn="ctr"/>
                <a14:m>
                  <m:oMathPara xmlns:m="http://schemas.openxmlformats.org/officeDocument/2006/math">
                    <m:oMathParaPr>
                      <m:jc m:val="left"/>
                    </m:oMathParaPr>
                    <m:oMath xmlns:m="http://schemas.openxmlformats.org/officeDocument/2006/math">
                      <m:r>
                        <m:rPr>
                          <m:sty m:val="p"/>
                        </m:rPr>
                        <a:rPr lang="en-GB" sz="2000" b="0" i="0" smtClean="0">
                          <a:latin typeface="Cambria Math" panose="02040503050406030204" pitchFamily="18" charset="0"/>
                          <a:ea typeface="Helvetica Neue Light" panose="02000403000000020004" pitchFamily="2" charset="0"/>
                        </a:rPr>
                        <m:t>Pr</m:t>
                      </m:r>
                      <m:d>
                        <m:dPr>
                          <m:ctrlPr>
                            <a:rPr lang="en-GB" sz="2000" b="0" i="1" smtClean="0">
                              <a:latin typeface="Cambria Math" panose="02040503050406030204" pitchFamily="18" charset="0"/>
                              <a:ea typeface="Helvetica Neue Light" panose="02000403000000020004" pitchFamily="2" charset="0"/>
                            </a:rPr>
                          </m:ctrlPr>
                        </m:dPr>
                        <m:e>
                          <m:r>
                            <m:rPr>
                              <m:sty m:val="p"/>
                            </m:rPr>
                            <a:rPr lang="en-GB" sz="2000" b="0" i="0" smtClean="0">
                              <a:latin typeface="Cambria Math" panose="02040503050406030204" pitchFamily="18" charset="0"/>
                              <a:ea typeface="Helvetica Neue Light" panose="02000403000000020004" pitchFamily="2" charset="0"/>
                            </a:rPr>
                            <m:t>Parameter</m:t>
                          </m:r>
                          <m:r>
                            <a:rPr lang="en-GB" sz="2000" b="0" i="0" smtClean="0">
                              <a:latin typeface="Cambria Math" panose="02040503050406030204" pitchFamily="18" charset="0"/>
                              <a:ea typeface="Helvetica Neue Light" panose="02000403000000020004" pitchFamily="2" charset="0"/>
                            </a:rPr>
                            <m:t> | </m:t>
                          </m:r>
                          <m:r>
                            <m:rPr>
                              <m:sty m:val="p"/>
                            </m:rPr>
                            <a:rPr lang="en-GB" sz="2000" b="0" i="0" smtClean="0">
                              <a:latin typeface="Cambria Math" panose="02040503050406030204" pitchFamily="18" charset="0"/>
                              <a:ea typeface="Helvetica Neue Light" panose="02000403000000020004" pitchFamily="2" charset="0"/>
                            </a:rPr>
                            <m:t>Data</m:t>
                          </m:r>
                        </m:e>
                      </m:d>
                      <m:r>
                        <a:rPr lang="en-GB" sz="2000" b="0" i="0" smtClean="0">
                          <a:latin typeface="Cambria Math" panose="02040503050406030204" pitchFamily="18" charset="0"/>
                          <a:ea typeface="Helvetica Neue Light" panose="02000403000000020004" pitchFamily="2" charset="0"/>
                        </a:rPr>
                        <m:t> </m:t>
                      </m:r>
                      <m:r>
                        <a:rPr lang="en-GB" sz="2000" b="0" i="1" smtClean="0">
                          <a:latin typeface="Cambria Math" panose="02040503050406030204" pitchFamily="18" charset="0"/>
                          <a:ea typeface="Cambria Math" panose="02040503050406030204" pitchFamily="18" charset="0"/>
                        </a:rPr>
                        <m:t>∝</m:t>
                      </m:r>
                      <m:r>
                        <a:rPr lang="en-GB" sz="2000" b="0" i="0" smtClean="0">
                          <a:latin typeface="Cambria Math" panose="02040503050406030204" pitchFamily="18" charset="0"/>
                          <a:ea typeface="Helvetica Neue Light" panose="02000403000000020004" pitchFamily="2" charset="0"/>
                        </a:rPr>
                        <m:t> </m:t>
                      </m:r>
                      <m:r>
                        <m:rPr>
                          <m:sty m:val="p"/>
                        </m:rPr>
                        <a:rPr lang="en-GB" sz="2000">
                          <a:latin typeface="Cambria Math" panose="02040503050406030204" pitchFamily="18" charset="0"/>
                          <a:ea typeface="Helvetica Neue Light" panose="02000403000000020004" pitchFamily="2" charset="0"/>
                        </a:rPr>
                        <m:t>Pr</m:t>
                      </m:r>
                      <m:d>
                        <m:dPr>
                          <m:endChr m:val="|"/>
                          <m:ctrlPr>
                            <a:rPr lang="en-GB" sz="2000" i="1">
                              <a:latin typeface="Cambria Math" panose="02040503050406030204" pitchFamily="18" charset="0"/>
                              <a:ea typeface="Helvetica Neue Light" panose="02000403000000020004" pitchFamily="2" charset="0"/>
                            </a:rPr>
                          </m:ctrlPr>
                        </m:dPr>
                        <m:e>
                          <m:r>
                            <m:rPr>
                              <m:sty m:val="p"/>
                            </m:rPr>
                            <a:rPr lang="en-GB" sz="2000">
                              <a:latin typeface="Cambria Math" panose="02040503050406030204" pitchFamily="18" charset="0"/>
                              <a:ea typeface="Helvetica Neue Light" panose="02000403000000020004" pitchFamily="2" charset="0"/>
                            </a:rPr>
                            <m:t>Data</m:t>
                          </m:r>
                          <m:r>
                            <a:rPr lang="en-GB" sz="2000" i="1">
                              <a:latin typeface="Cambria Math" panose="02040503050406030204" pitchFamily="18" charset="0"/>
                              <a:ea typeface="Helvetica Neue Light" panose="02000403000000020004" pitchFamily="2" charset="0"/>
                            </a:rPr>
                            <m:t> </m:t>
                          </m:r>
                        </m:e>
                      </m:d>
                      <m:r>
                        <a:rPr lang="en-GB" sz="2000" i="1">
                          <a:latin typeface="Cambria Math" panose="02040503050406030204" pitchFamily="18" charset="0"/>
                          <a:ea typeface="Helvetica Neue Light" panose="02000403000000020004" pitchFamily="2" charset="0"/>
                        </a:rPr>
                        <m:t> </m:t>
                      </m:r>
                      <m:r>
                        <m:rPr>
                          <m:sty m:val="p"/>
                        </m:rPr>
                        <a:rPr lang="en-GB" sz="2000">
                          <a:latin typeface="Cambria Math" panose="02040503050406030204" pitchFamily="18" charset="0"/>
                          <a:ea typeface="Helvetica Neue Light" panose="02000403000000020004" pitchFamily="2" charset="0"/>
                        </a:rPr>
                        <m:t>Parameter</m:t>
                      </m:r>
                      <m:r>
                        <a:rPr lang="en-GB" sz="2000" i="1">
                          <a:latin typeface="Cambria Math" panose="02040503050406030204" pitchFamily="18" charset="0"/>
                          <a:ea typeface="Helvetica Neue Light" panose="02000403000000020004" pitchFamily="2" charset="0"/>
                        </a:rPr>
                        <m:t>)</m:t>
                      </m:r>
                      <m:r>
                        <a:rPr lang="en-GB" sz="2000" b="0" i="1" smtClean="0">
                          <a:latin typeface="Cambria Math" panose="02040503050406030204" pitchFamily="18" charset="0"/>
                          <a:ea typeface="Helvetica Neue Light" panose="02000403000000020004" pitchFamily="2" charset="0"/>
                        </a:rPr>
                        <m:t>    </m:t>
                      </m:r>
                      <m:r>
                        <a:rPr lang="en-GB" sz="2000" b="0" i="1" smtClean="0">
                          <a:latin typeface="Cambria Math" panose="02040503050406030204" pitchFamily="18" charset="0"/>
                          <a:ea typeface="Cambria Math" panose="02040503050406030204" pitchFamily="18" charset="0"/>
                        </a:rPr>
                        <m:t>×</m:t>
                      </m:r>
                      <m:r>
                        <a:rPr lang="en-GB" sz="2000" b="0" i="0" smtClean="0">
                          <a:latin typeface="Cambria Math" panose="02040503050406030204" pitchFamily="18" charset="0"/>
                          <a:ea typeface="Cambria Math" panose="02040503050406030204" pitchFamily="18" charset="0"/>
                        </a:rPr>
                        <m:t>  </m:t>
                      </m:r>
                      <m:r>
                        <m:rPr>
                          <m:sty m:val="p"/>
                        </m:rPr>
                        <a:rPr lang="en-GB" sz="2000" b="0" i="0" smtClean="0">
                          <a:latin typeface="Cambria Math" panose="02040503050406030204" pitchFamily="18" charset="0"/>
                          <a:ea typeface="Helvetica Neue Light" panose="02000403000000020004" pitchFamily="2" charset="0"/>
                        </a:rPr>
                        <m:t>Pr</m:t>
                      </m:r>
                      <m:r>
                        <a:rPr lang="en-GB" sz="2000" b="0" i="1" smtClean="0">
                          <a:latin typeface="Cambria Math" panose="02040503050406030204" pitchFamily="18" charset="0"/>
                          <a:ea typeface="Helvetica Neue Light" panose="02000403000000020004" pitchFamily="2" charset="0"/>
                        </a:rPr>
                        <m:t>⁡(</m:t>
                      </m:r>
                      <m:r>
                        <m:rPr>
                          <m:sty m:val="p"/>
                        </m:rPr>
                        <a:rPr lang="en-GB" sz="2000" b="0" i="0" smtClean="0">
                          <a:latin typeface="Cambria Math" panose="02040503050406030204" pitchFamily="18" charset="0"/>
                          <a:ea typeface="Helvetica Neue Light" panose="02000403000000020004" pitchFamily="2" charset="0"/>
                        </a:rPr>
                        <m:t>Parameter</m:t>
                      </m:r>
                      <m:r>
                        <a:rPr lang="en-GB" sz="2000" b="0" i="1" smtClean="0">
                          <a:latin typeface="Cambria Math" panose="02040503050406030204" pitchFamily="18" charset="0"/>
                          <a:ea typeface="Helvetica Neue Light" panose="02000403000000020004" pitchFamily="2" charset="0"/>
                        </a:rPr>
                        <m:t>)</m:t>
                      </m:r>
                    </m:oMath>
                  </m:oMathPara>
                </a14:m>
                <a:endParaRPr lang="en-GB" sz="2000" dirty="0">
                  <a:latin typeface="Helvetica Neue Light" panose="02000403000000020004" pitchFamily="2" charset="0"/>
                  <a:ea typeface="Helvetica Neue Light" panose="02000403000000020004" pitchFamily="2" charset="0"/>
                </a:endParaRPr>
              </a:p>
            </p:txBody>
          </p:sp>
        </mc:Choice>
        <mc:Fallback>
          <p:sp>
            <p:nvSpPr>
              <p:cNvPr id="15" name="TextBox 14">
                <a:extLst>
                  <a:ext uri="{FF2B5EF4-FFF2-40B4-BE49-F238E27FC236}">
                    <a16:creationId xmlns:a16="http://schemas.microsoft.com/office/drawing/2014/main" id="{0A73ACB6-C743-E166-E56B-E39DE1C1A61E}"/>
                  </a:ext>
                </a:extLst>
              </p:cNvPr>
              <p:cNvSpPr txBox="1">
                <a:spLocks noRot="1" noChangeAspect="1" noMove="1" noResize="1" noEditPoints="1" noAdjustHandles="1" noChangeArrowheads="1" noChangeShapeType="1" noTextEdit="1"/>
              </p:cNvSpPr>
              <p:nvPr/>
            </p:nvSpPr>
            <p:spPr>
              <a:xfrm>
                <a:off x="347721" y="4343300"/>
                <a:ext cx="8107680" cy="400110"/>
              </a:xfrm>
              <a:prstGeom prst="rect">
                <a:avLst/>
              </a:prstGeom>
              <a:blipFill>
                <a:blip r:embed="rId3"/>
                <a:stretch>
                  <a:fillRect b="-21212"/>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06E5F81-705C-690F-625E-F449F764D400}"/>
                  </a:ext>
                </a:extLst>
              </p:cNvPr>
              <p:cNvSpPr txBox="1"/>
              <p:nvPr/>
            </p:nvSpPr>
            <p:spPr>
              <a:xfrm>
                <a:off x="275109" y="2097447"/>
                <a:ext cx="9117070" cy="461665"/>
              </a:xfrm>
              <a:prstGeom prst="rect">
                <a:avLst/>
              </a:prstGeom>
              <a:noFill/>
            </p:spPr>
            <p:txBody>
              <a:bodyPr wrap="square" rtlCol="0">
                <a:spAutoFit/>
              </a:bodyPr>
              <a:lstStyle/>
              <a:p>
                <a:pPr algn="l"/>
                <a:r>
                  <a:rPr lang="en-GB" sz="2400" b="1" dirty="0">
                    <a:latin typeface="Helvetica Neue Light" panose="02000403000000020004" pitchFamily="2" charset="0"/>
                    <a:ea typeface="Helvetica Neue Light" panose="02000403000000020004" pitchFamily="2" charset="0"/>
                  </a:rPr>
                  <a:t>Posterior probability </a:t>
                </a:r>
                <a14:m>
                  <m:oMath xmlns:m="http://schemas.openxmlformats.org/officeDocument/2006/math">
                    <m:r>
                      <a:rPr lang="en-GB" sz="2400" b="1" i="0"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m:t>
                    </m:r>
                  </m:oMath>
                </a14:m>
                <a:r>
                  <a:rPr lang="en-GB" sz="2400" b="1" dirty="0">
                    <a:latin typeface="Helvetica Neue Light" panose="02000403000000020004" pitchFamily="2" charset="0"/>
                    <a:ea typeface="Helvetica Neue Light" panose="02000403000000020004" pitchFamily="2" charset="0"/>
                  </a:rPr>
                  <a:t>  Likelihood Function  x  Prior Probability</a:t>
                </a:r>
              </a:p>
            </p:txBody>
          </p:sp>
        </mc:Choice>
        <mc:Fallback>
          <p:sp>
            <p:nvSpPr>
              <p:cNvPr id="5" name="TextBox 4">
                <a:extLst>
                  <a:ext uri="{FF2B5EF4-FFF2-40B4-BE49-F238E27FC236}">
                    <a16:creationId xmlns:a16="http://schemas.microsoft.com/office/drawing/2014/main" id="{606E5F81-705C-690F-625E-F449F764D400}"/>
                  </a:ext>
                </a:extLst>
              </p:cNvPr>
              <p:cNvSpPr txBox="1">
                <a:spLocks noRot="1" noChangeAspect="1" noMove="1" noResize="1" noEditPoints="1" noAdjustHandles="1" noChangeArrowheads="1" noChangeShapeType="1" noTextEdit="1"/>
              </p:cNvSpPr>
              <p:nvPr/>
            </p:nvSpPr>
            <p:spPr>
              <a:xfrm>
                <a:off x="275109" y="2097447"/>
                <a:ext cx="9117070" cy="461665"/>
              </a:xfrm>
              <a:prstGeom prst="rect">
                <a:avLst/>
              </a:prstGeom>
              <a:blipFill>
                <a:blip r:embed="rId4"/>
                <a:stretch>
                  <a:fillRect l="-1113" t="-13514" b="-27027"/>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D2BE9556-64E8-28B4-88CF-AF05CAFE2EE6}"/>
              </a:ext>
            </a:extLst>
          </p:cNvPr>
          <p:cNvSpPr txBox="1"/>
          <p:nvPr/>
        </p:nvSpPr>
        <p:spPr>
          <a:xfrm>
            <a:off x="275110" y="974518"/>
            <a:ext cx="5891748" cy="369332"/>
          </a:xfrm>
          <a:prstGeom prst="rect">
            <a:avLst/>
          </a:prstGeom>
          <a:solidFill>
            <a:schemeClr val="accent1"/>
          </a:solidFill>
          <a:ln>
            <a:solidFill>
              <a:schemeClr val="accent1"/>
            </a:solidFill>
          </a:ln>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This equation is the backbone of Bayesian Statistics</a:t>
            </a:r>
          </a:p>
        </p:txBody>
      </p:sp>
      <p:sp>
        <p:nvSpPr>
          <p:cNvPr id="9" name="TextBox 8">
            <a:extLst>
              <a:ext uri="{FF2B5EF4-FFF2-40B4-BE49-F238E27FC236}">
                <a16:creationId xmlns:a16="http://schemas.microsoft.com/office/drawing/2014/main" id="{509AF227-8F02-140A-4E78-D5442BE55B97}"/>
              </a:ext>
            </a:extLst>
          </p:cNvPr>
          <p:cNvSpPr txBox="1"/>
          <p:nvPr/>
        </p:nvSpPr>
        <p:spPr>
          <a:xfrm>
            <a:off x="402316" y="3523186"/>
            <a:ext cx="2369756" cy="6001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100" b="1" dirty="0">
                <a:latin typeface="Helvetica Neue Light" panose="02000403000000020004" pitchFamily="2" charset="0"/>
                <a:ea typeface="Helvetica Neue Light" panose="02000403000000020004" pitchFamily="2" charset="0"/>
              </a:rPr>
              <a:t>Posterior</a:t>
            </a:r>
            <a:r>
              <a:rPr lang="en-GB" sz="1100" dirty="0">
                <a:latin typeface="Helvetica Neue Light" panose="02000403000000020004" pitchFamily="2" charset="0"/>
                <a:ea typeface="Helvetica Neue Light" panose="02000403000000020004" pitchFamily="2" charset="0"/>
              </a:rPr>
              <a:t>: Probability of our new parameter being true </a:t>
            </a:r>
            <a:r>
              <a:rPr lang="en-GB" sz="1100" b="1" dirty="0">
                <a:latin typeface="Helvetica Neue Light" panose="02000403000000020004" pitchFamily="2" charset="0"/>
                <a:ea typeface="Helvetica Neue Light" panose="02000403000000020004" pitchFamily="2" charset="0"/>
              </a:rPr>
              <a:t>after</a:t>
            </a:r>
            <a:r>
              <a:rPr lang="en-GB" sz="1100" dirty="0">
                <a:latin typeface="Helvetica Neue Light" panose="02000403000000020004" pitchFamily="2" charset="0"/>
                <a:ea typeface="Helvetica Neue Light" panose="02000403000000020004" pitchFamily="2" charset="0"/>
              </a:rPr>
              <a:t> observing the data.</a:t>
            </a:r>
          </a:p>
        </p:txBody>
      </p:sp>
      <p:sp>
        <p:nvSpPr>
          <p:cNvPr id="18" name="TextBox 17">
            <a:extLst>
              <a:ext uri="{FF2B5EF4-FFF2-40B4-BE49-F238E27FC236}">
                <a16:creationId xmlns:a16="http://schemas.microsoft.com/office/drawing/2014/main" id="{B069108F-D110-7EB6-0614-887C5EDC549F}"/>
              </a:ext>
            </a:extLst>
          </p:cNvPr>
          <p:cNvSpPr txBox="1"/>
          <p:nvPr/>
        </p:nvSpPr>
        <p:spPr>
          <a:xfrm>
            <a:off x="3115451" y="3523015"/>
            <a:ext cx="2369734" cy="600164"/>
          </a:xfrm>
          <a:prstGeom prst="rect">
            <a:avLst/>
          </a:prstGeom>
          <a:solidFill>
            <a:schemeClr val="accent2">
              <a:lumMod val="60000"/>
              <a:lumOff val="40000"/>
            </a:schemeClr>
          </a:solidFill>
          <a:ln>
            <a:solidFill>
              <a:schemeClr val="accent2"/>
            </a:solidFill>
          </a:ln>
        </p:spPr>
        <p:txBody>
          <a:bodyPr wrap="square" rtlCol="0">
            <a:spAutoFit/>
          </a:bodyPr>
          <a:lstStyle/>
          <a:p>
            <a:pPr algn="l"/>
            <a:r>
              <a:rPr lang="en-GB" sz="1100" b="1" dirty="0">
                <a:latin typeface="Helvetica Neue Light" panose="02000403000000020004" pitchFamily="2" charset="0"/>
                <a:ea typeface="Helvetica Neue Light" panose="02000403000000020004" pitchFamily="2" charset="0"/>
              </a:rPr>
              <a:t>Likelihood</a:t>
            </a:r>
            <a:r>
              <a:rPr lang="en-GB" sz="1100" dirty="0">
                <a:latin typeface="Helvetica Neue Light" panose="02000403000000020004" pitchFamily="2" charset="0"/>
                <a:ea typeface="Helvetica Neue Light" panose="02000403000000020004" pitchFamily="2" charset="0"/>
              </a:rPr>
              <a:t>: Plausibility of the observed data we have, given the parameter has a specific value(s)</a:t>
            </a:r>
          </a:p>
        </p:txBody>
      </p:sp>
      <p:sp>
        <p:nvSpPr>
          <p:cNvPr id="22" name="TextBox 21">
            <a:extLst>
              <a:ext uri="{FF2B5EF4-FFF2-40B4-BE49-F238E27FC236}">
                <a16:creationId xmlns:a16="http://schemas.microsoft.com/office/drawing/2014/main" id="{51465DB0-6400-6E9B-D93B-6607940DCB6B}"/>
              </a:ext>
            </a:extLst>
          </p:cNvPr>
          <p:cNvSpPr txBox="1"/>
          <p:nvPr/>
        </p:nvSpPr>
        <p:spPr>
          <a:xfrm>
            <a:off x="5919537" y="3523015"/>
            <a:ext cx="2013065" cy="600164"/>
          </a:xfrm>
          <a:prstGeom prst="rect">
            <a:avLst/>
          </a:prstGeom>
          <a:solidFill>
            <a:schemeClr val="accent6">
              <a:lumMod val="20000"/>
              <a:lumOff val="80000"/>
            </a:schemeClr>
          </a:solidFill>
          <a:ln>
            <a:solidFill>
              <a:schemeClr val="accent6">
                <a:lumMod val="75000"/>
              </a:schemeClr>
            </a:solidFill>
          </a:ln>
        </p:spPr>
        <p:txBody>
          <a:bodyPr wrap="square" rtlCol="0">
            <a:spAutoFit/>
          </a:bodyPr>
          <a:lstStyle/>
          <a:p>
            <a:pPr algn="l"/>
            <a:r>
              <a:rPr lang="en-GB" sz="1100" b="1" dirty="0">
                <a:latin typeface="Helvetica Neue Light" panose="02000403000000020004" pitchFamily="2" charset="0"/>
                <a:ea typeface="Helvetica Neue Light" panose="02000403000000020004" pitchFamily="2" charset="0"/>
              </a:rPr>
              <a:t>Prior</a:t>
            </a:r>
            <a:r>
              <a:rPr lang="en-GB" sz="1100" dirty="0">
                <a:latin typeface="Helvetica Neue Light" panose="02000403000000020004" pitchFamily="2" charset="0"/>
                <a:ea typeface="Helvetica Neue Light" panose="02000403000000020004" pitchFamily="2" charset="0"/>
              </a:rPr>
              <a:t>: Our belief about what the parameter is, </a:t>
            </a:r>
            <a:r>
              <a:rPr lang="en-GB" sz="1100" b="1" u="sng" dirty="0">
                <a:latin typeface="Helvetica Neue Light" panose="02000403000000020004" pitchFamily="2" charset="0"/>
                <a:ea typeface="Helvetica Neue Light" panose="02000403000000020004" pitchFamily="2" charset="0"/>
              </a:rPr>
              <a:t>before</a:t>
            </a:r>
            <a:r>
              <a:rPr lang="en-GB" sz="1100" dirty="0">
                <a:latin typeface="Helvetica Neue Light" panose="02000403000000020004" pitchFamily="2" charset="0"/>
                <a:ea typeface="Helvetica Neue Light" panose="02000403000000020004" pitchFamily="2" charset="0"/>
              </a:rPr>
              <a:t> observing the data</a:t>
            </a:r>
          </a:p>
        </p:txBody>
      </p:sp>
      <p:pic>
        <p:nvPicPr>
          <p:cNvPr id="3" name="Picture 2">
            <a:extLst>
              <a:ext uri="{FF2B5EF4-FFF2-40B4-BE49-F238E27FC236}">
                <a16:creationId xmlns:a16="http://schemas.microsoft.com/office/drawing/2014/main" id="{0B617183-BE15-41D7-0761-2091809EDAB1}"/>
              </a:ext>
            </a:extLst>
          </p:cNvPr>
          <p:cNvPicPr>
            <a:picLocks noChangeAspect="1"/>
          </p:cNvPicPr>
          <p:nvPr/>
        </p:nvPicPr>
        <p:blipFill rotWithShape="1">
          <a:blip r:embed="rId5"/>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76D41084-4C7A-ECC3-8A60-F880B1AC016D}"/>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7" name="TextBox 16">
            <a:extLst>
              <a:ext uri="{FF2B5EF4-FFF2-40B4-BE49-F238E27FC236}">
                <a16:creationId xmlns:a16="http://schemas.microsoft.com/office/drawing/2014/main" id="{8F7532A1-E98F-0060-5457-1409B5697728}"/>
              </a:ext>
            </a:extLst>
          </p:cNvPr>
          <p:cNvSpPr txBox="1"/>
          <p:nvPr/>
        </p:nvSpPr>
        <p:spPr>
          <a:xfrm>
            <a:off x="275110" y="2851089"/>
            <a:ext cx="3150221" cy="369332"/>
          </a:xfrm>
          <a:prstGeom prst="rect">
            <a:avLst/>
          </a:prstGeom>
          <a:noFill/>
        </p:spPr>
        <p:txBody>
          <a:bodyPr wrap="none" rtlCol="0">
            <a:spAutoFit/>
          </a:bodyPr>
          <a:lstStyle/>
          <a:p>
            <a:pPr marL="285750" indent="-285750" algn="l">
              <a:buFont typeface="Wingdings" pitchFamily="2" charset="2"/>
              <a:buChar char="v"/>
            </a:pPr>
            <a:r>
              <a:rPr lang="en-GB" b="1" dirty="0">
                <a:latin typeface="Helvetica Neue Light" panose="02000403000000020004" pitchFamily="2" charset="0"/>
                <a:ea typeface="Helvetica Neue Light" panose="02000403000000020004" pitchFamily="2" charset="0"/>
              </a:rPr>
              <a:t>Mathematical formulation:</a:t>
            </a:r>
          </a:p>
        </p:txBody>
      </p:sp>
      <p:sp>
        <p:nvSpPr>
          <p:cNvPr id="19" name="TextBox 18">
            <a:extLst>
              <a:ext uri="{FF2B5EF4-FFF2-40B4-BE49-F238E27FC236}">
                <a16:creationId xmlns:a16="http://schemas.microsoft.com/office/drawing/2014/main" id="{AB8DC3C0-469C-B554-1DCF-5B506030F587}"/>
              </a:ext>
            </a:extLst>
          </p:cNvPr>
          <p:cNvSpPr txBox="1"/>
          <p:nvPr/>
        </p:nvSpPr>
        <p:spPr>
          <a:xfrm>
            <a:off x="402316" y="4343300"/>
            <a:ext cx="2369755" cy="430887"/>
          </a:xfrm>
          <a:prstGeom prst="rect">
            <a:avLst/>
          </a:prstGeom>
          <a:noFill/>
          <a:ln>
            <a:solidFill>
              <a:schemeClr val="accent2"/>
            </a:solidFill>
          </a:ln>
        </p:spPr>
        <p:txBody>
          <a:bodyPr wrap="square" rtlCol="0">
            <a:spAutoFit/>
          </a:bodyPr>
          <a:lstStyle/>
          <a:p>
            <a:pPr algn="l"/>
            <a:endParaRPr lang="en-GB" sz="1100" dirty="0">
              <a:latin typeface="Helvetica Neue Light" panose="02000403000000020004" pitchFamily="2" charset="0"/>
              <a:ea typeface="Helvetica Neue Light" panose="02000403000000020004" pitchFamily="2" charset="0"/>
            </a:endParaRPr>
          </a:p>
          <a:p>
            <a:pPr algn="l"/>
            <a:endParaRPr lang="en-GB" sz="1100" dirty="0">
              <a:latin typeface="Helvetica Neue Light" panose="02000403000000020004" pitchFamily="2" charset="0"/>
              <a:ea typeface="Helvetica Neue Light" panose="02000403000000020004" pitchFamily="2" charset="0"/>
            </a:endParaRPr>
          </a:p>
        </p:txBody>
      </p:sp>
      <p:cxnSp>
        <p:nvCxnSpPr>
          <p:cNvPr id="21" name="Straight Connector 20">
            <a:extLst>
              <a:ext uri="{FF2B5EF4-FFF2-40B4-BE49-F238E27FC236}">
                <a16:creationId xmlns:a16="http://schemas.microsoft.com/office/drawing/2014/main" id="{0CCEC12C-406A-B5E5-A878-57D12D5249BC}"/>
              </a:ext>
            </a:extLst>
          </p:cNvPr>
          <p:cNvCxnSpPr>
            <a:cxnSpLocks/>
          </p:cNvCxnSpPr>
          <p:nvPr/>
        </p:nvCxnSpPr>
        <p:spPr>
          <a:xfrm>
            <a:off x="402316" y="3954073"/>
            <a:ext cx="0" cy="389227"/>
          </a:xfrm>
          <a:prstGeom prst="line">
            <a:avLst/>
          </a:prstGeom>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45D82F2A-7057-ABCE-7F48-4B8707CFB04D}"/>
              </a:ext>
            </a:extLst>
          </p:cNvPr>
          <p:cNvSpPr txBox="1"/>
          <p:nvPr/>
        </p:nvSpPr>
        <p:spPr>
          <a:xfrm>
            <a:off x="3115429" y="4343299"/>
            <a:ext cx="2369755" cy="430887"/>
          </a:xfrm>
          <a:prstGeom prst="rect">
            <a:avLst/>
          </a:prstGeom>
          <a:noFill/>
          <a:ln>
            <a:solidFill>
              <a:schemeClr val="accent2"/>
            </a:solidFill>
          </a:ln>
        </p:spPr>
        <p:txBody>
          <a:bodyPr wrap="square" rtlCol="0">
            <a:spAutoFit/>
          </a:bodyPr>
          <a:lstStyle/>
          <a:p>
            <a:pPr algn="l"/>
            <a:endParaRPr lang="en-GB" sz="1100" dirty="0">
              <a:latin typeface="Helvetica Neue Light" panose="02000403000000020004" pitchFamily="2" charset="0"/>
              <a:ea typeface="Helvetica Neue Light" panose="02000403000000020004" pitchFamily="2" charset="0"/>
            </a:endParaRPr>
          </a:p>
          <a:p>
            <a:pPr algn="l"/>
            <a:endParaRPr lang="en-GB" sz="1100" dirty="0">
              <a:latin typeface="Helvetica Neue Light" panose="02000403000000020004" pitchFamily="2" charset="0"/>
              <a:ea typeface="Helvetica Neue Light" panose="02000403000000020004" pitchFamily="2" charset="0"/>
            </a:endParaRPr>
          </a:p>
        </p:txBody>
      </p:sp>
      <p:cxnSp>
        <p:nvCxnSpPr>
          <p:cNvPr id="24" name="Straight Connector 23">
            <a:extLst>
              <a:ext uri="{FF2B5EF4-FFF2-40B4-BE49-F238E27FC236}">
                <a16:creationId xmlns:a16="http://schemas.microsoft.com/office/drawing/2014/main" id="{81777A2C-570A-A5C0-3779-EE87DB28FB46}"/>
              </a:ext>
            </a:extLst>
          </p:cNvPr>
          <p:cNvCxnSpPr/>
          <p:nvPr/>
        </p:nvCxnSpPr>
        <p:spPr>
          <a:xfrm>
            <a:off x="3115450" y="4123179"/>
            <a:ext cx="0" cy="219950"/>
          </a:xfrm>
          <a:prstGeom prst="line">
            <a:avLst/>
          </a:prstGeom>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55BD0BF8-B551-1B98-6685-43A0F2D093E3}"/>
              </a:ext>
            </a:extLst>
          </p:cNvPr>
          <p:cNvSpPr txBox="1"/>
          <p:nvPr/>
        </p:nvSpPr>
        <p:spPr>
          <a:xfrm>
            <a:off x="5919537" y="4343299"/>
            <a:ext cx="2013065" cy="430887"/>
          </a:xfrm>
          <a:prstGeom prst="rect">
            <a:avLst/>
          </a:prstGeom>
          <a:noFill/>
          <a:ln>
            <a:solidFill>
              <a:schemeClr val="accent6">
                <a:lumMod val="75000"/>
              </a:schemeClr>
            </a:solidFill>
          </a:ln>
        </p:spPr>
        <p:txBody>
          <a:bodyPr wrap="square" rtlCol="0">
            <a:spAutoFit/>
          </a:bodyPr>
          <a:lstStyle/>
          <a:p>
            <a:pPr algn="l"/>
            <a:endParaRPr lang="en-GB" sz="1100" dirty="0">
              <a:latin typeface="Helvetica Neue Light" panose="02000403000000020004" pitchFamily="2" charset="0"/>
              <a:ea typeface="Helvetica Neue Light" panose="02000403000000020004" pitchFamily="2" charset="0"/>
            </a:endParaRPr>
          </a:p>
          <a:p>
            <a:pPr algn="l"/>
            <a:endParaRPr lang="en-GB" sz="1100" dirty="0">
              <a:latin typeface="Helvetica Neue Light" panose="02000403000000020004" pitchFamily="2" charset="0"/>
              <a:ea typeface="Helvetica Neue Light" panose="02000403000000020004" pitchFamily="2" charset="0"/>
            </a:endParaRPr>
          </a:p>
        </p:txBody>
      </p:sp>
      <p:cxnSp>
        <p:nvCxnSpPr>
          <p:cNvPr id="28" name="Straight Connector 27">
            <a:extLst>
              <a:ext uri="{FF2B5EF4-FFF2-40B4-BE49-F238E27FC236}">
                <a16:creationId xmlns:a16="http://schemas.microsoft.com/office/drawing/2014/main" id="{C4BBF058-649B-ABF2-600A-54ACE8BCBD6E}"/>
              </a:ext>
            </a:extLst>
          </p:cNvPr>
          <p:cNvCxnSpPr>
            <a:cxnSpLocks/>
          </p:cNvCxnSpPr>
          <p:nvPr/>
        </p:nvCxnSpPr>
        <p:spPr>
          <a:xfrm>
            <a:off x="5919537" y="4123179"/>
            <a:ext cx="0" cy="219950"/>
          </a:xfrm>
          <a:prstGeom prst="line">
            <a:avLst/>
          </a:prstGeom>
        </p:spPr>
        <p:style>
          <a:lnRef idx="1">
            <a:schemeClr val="accent6"/>
          </a:lnRef>
          <a:fillRef idx="0">
            <a:schemeClr val="accent6"/>
          </a:fillRef>
          <a:effectRef idx="0">
            <a:schemeClr val="accent6"/>
          </a:effectRef>
          <a:fontRef idx="minor">
            <a:schemeClr val="tx1"/>
          </a:fontRef>
        </p:style>
      </p:cxnSp>
      <p:sp>
        <p:nvSpPr>
          <p:cNvPr id="30" name="TextBox 29">
            <a:extLst>
              <a:ext uri="{FF2B5EF4-FFF2-40B4-BE49-F238E27FC236}">
                <a16:creationId xmlns:a16="http://schemas.microsoft.com/office/drawing/2014/main" id="{33CE6C83-5188-9162-1EEA-4AC8878B80C3}"/>
              </a:ext>
            </a:extLst>
          </p:cNvPr>
          <p:cNvSpPr txBox="1"/>
          <p:nvPr/>
        </p:nvSpPr>
        <p:spPr>
          <a:xfrm>
            <a:off x="8455401" y="3429000"/>
            <a:ext cx="3475547" cy="2862322"/>
          </a:xfrm>
          <a:prstGeom prst="rect">
            <a:avLst/>
          </a:prstGeom>
          <a:noFill/>
        </p:spPr>
        <p:txBody>
          <a:bodyPr wrap="square" rtlCol="0">
            <a:spAutoFit/>
          </a:bodyPr>
          <a:lstStyle/>
          <a:p>
            <a:pPr algn="l"/>
            <a:r>
              <a:rPr lang="en-GB" sz="1200" b="1" dirty="0">
                <a:latin typeface="Helvetica Neue Light" panose="02000403000000020004" pitchFamily="2" charset="0"/>
                <a:ea typeface="Helvetica Neue Light" panose="02000403000000020004" pitchFamily="2" charset="0"/>
              </a:rPr>
              <a:t>Notes: </a:t>
            </a:r>
          </a:p>
          <a:p>
            <a:pPr algn="l"/>
            <a:endParaRPr lang="en-GB" sz="1200" dirty="0">
              <a:latin typeface="Helvetica Neue Light" panose="02000403000000020004" pitchFamily="2" charset="0"/>
              <a:ea typeface="Helvetica Neue Light" panose="02000403000000020004" pitchFamily="2" charset="0"/>
            </a:endParaRPr>
          </a:p>
          <a:p>
            <a:pPr marL="171450" indent="-171450" algn="l">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This equation comprise of conditionals, and marginal probability notation. So, an understanding of what </a:t>
            </a:r>
            <a:r>
              <a:rPr lang="en-GB" sz="1200" b="1" dirty="0">
                <a:latin typeface="Helvetica Neue Light" panose="02000403000000020004" pitchFamily="2" charset="0"/>
                <a:ea typeface="Helvetica Neue Light" panose="02000403000000020004" pitchFamily="2" charset="0"/>
              </a:rPr>
              <a:t>basic probabilities</a:t>
            </a:r>
            <a:r>
              <a:rPr lang="en-GB" sz="1200" dirty="0">
                <a:latin typeface="Helvetica Neue Light" panose="02000403000000020004" pitchFamily="2" charset="0"/>
                <a:ea typeface="Helvetica Neue Light" panose="02000403000000020004" pitchFamily="2" charset="0"/>
              </a:rPr>
              <a:t> are helps a lot.</a:t>
            </a:r>
          </a:p>
          <a:p>
            <a:pPr algn="l"/>
            <a:endParaRPr lang="en-GB" sz="1200" dirty="0">
              <a:latin typeface="Helvetica Neue Light" panose="02000403000000020004" pitchFamily="2" charset="0"/>
              <a:ea typeface="Helvetica Neue Light" panose="02000403000000020004" pitchFamily="2" charset="0"/>
            </a:endParaRPr>
          </a:p>
          <a:p>
            <a:pPr marL="171450" indent="-171450" algn="l">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These marginal or conditional probabilities are expressed as </a:t>
            </a:r>
            <a:r>
              <a:rPr lang="en-GB" sz="1200" b="1" dirty="0">
                <a:latin typeface="Helvetica Neue Light" panose="02000403000000020004" pitchFamily="2" charset="0"/>
                <a:ea typeface="Helvetica Neue Light" panose="02000403000000020004" pitchFamily="2" charset="0"/>
              </a:rPr>
              <a:t>distributions</a:t>
            </a:r>
            <a:r>
              <a:rPr lang="en-GB" sz="1200" dirty="0">
                <a:latin typeface="Helvetica Neue Light" panose="02000403000000020004" pitchFamily="2" charset="0"/>
                <a:ea typeface="Helvetica Neue Light" panose="02000403000000020004" pitchFamily="2" charset="0"/>
              </a:rPr>
              <a:t>. In essence, you are defining, transforming and manipulating </a:t>
            </a:r>
            <a:r>
              <a:rPr lang="en-GB" sz="1200" b="1" dirty="0">
                <a:latin typeface="Helvetica Neue Light" panose="02000403000000020004" pitchFamily="2" charset="0"/>
                <a:ea typeface="Helvetica Neue Light" panose="02000403000000020004" pitchFamily="2" charset="0"/>
              </a:rPr>
              <a:t>probability distributions </a:t>
            </a:r>
            <a:r>
              <a:rPr lang="en-GB" sz="1200" dirty="0">
                <a:latin typeface="Helvetica Neue Light" panose="02000403000000020004" pitchFamily="2" charset="0"/>
                <a:ea typeface="Helvetica Neue Light" panose="02000403000000020004" pitchFamily="2" charset="0"/>
              </a:rPr>
              <a:t>to express and update uncertainty.</a:t>
            </a:r>
          </a:p>
          <a:p>
            <a:pPr marL="171450" indent="-171450" algn="l">
              <a:buFont typeface="Arial" panose="020B0604020202020204" pitchFamily="34" charset="0"/>
              <a:buChar char="•"/>
            </a:pPr>
            <a:endParaRPr lang="en-GB" sz="1200" dirty="0">
              <a:latin typeface="Helvetica Neue Light" panose="02000403000000020004" pitchFamily="2" charset="0"/>
              <a:ea typeface="Helvetica Neue Light" panose="02000403000000020004" pitchFamily="2" charset="0"/>
            </a:endParaRPr>
          </a:p>
          <a:p>
            <a:pPr marL="171450" indent="-171450" algn="l">
              <a:buFont typeface="Arial" panose="020B0604020202020204" pitchFamily="34" charset="0"/>
              <a:buChar char="•"/>
            </a:pPr>
            <a:r>
              <a:rPr lang="en-GB" sz="1200" dirty="0">
                <a:latin typeface="Helvetica Neue Light" panose="02000403000000020004" pitchFamily="2" charset="0"/>
                <a:ea typeface="Helvetica Neue Light" panose="02000403000000020004" pitchFamily="2" charset="0"/>
              </a:rPr>
              <a:t>This formulation is derived from the </a:t>
            </a:r>
            <a:r>
              <a:rPr lang="en-GB" sz="1200" b="1" dirty="0">
                <a:latin typeface="Helvetica Neue Light" panose="02000403000000020004" pitchFamily="2" charset="0"/>
                <a:ea typeface="Helvetica Neue Light" panose="02000403000000020004" pitchFamily="2" charset="0"/>
              </a:rPr>
              <a:t>Bayes’ Rule</a:t>
            </a:r>
          </a:p>
        </p:txBody>
      </p:sp>
      <p:sp>
        <p:nvSpPr>
          <p:cNvPr id="31" name="TextBox 30">
            <a:extLst>
              <a:ext uri="{FF2B5EF4-FFF2-40B4-BE49-F238E27FC236}">
                <a16:creationId xmlns:a16="http://schemas.microsoft.com/office/drawing/2014/main" id="{0C84BFED-04EF-762C-ACDE-336367C00340}"/>
              </a:ext>
            </a:extLst>
          </p:cNvPr>
          <p:cNvSpPr txBox="1"/>
          <p:nvPr/>
        </p:nvSpPr>
        <p:spPr>
          <a:xfrm>
            <a:off x="275109" y="1554606"/>
            <a:ext cx="3047629" cy="369332"/>
          </a:xfrm>
          <a:prstGeom prst="rect">
            <a:avLst/>
          </a:prstGeom>
          <a:noFill/>
        </p:spPr>
        <p:txBody>
          <a:bodyPr wrap="none" rtlCol="0">
            <a:spAutoFit/>
          </a:bodyPr>
          <a:lstStyle/>
          <a:p>
            <a:pPr marL="285750" indent="-285750" algn="l">
              <a:buFont typeface="Wingdings" pitchFamily="2" charset="2"/>
              <a:buChar char="v"/>
            </a:pPr>
            <a:r>
              <a:rPr lang="en-GB" b="1" dirty="0">
                <a:latin typeface="Helvetica Neue Light" panose="02000403000000020004" pitchFamily="2" charset="0"/>
                <a:ea typeface="Helvetica Neue Light" panose="02000403000000020004" pitchFamily="2" charset="0"/>
              </a:rPr>
              <a:t>User friendly formulation:</a:t>
            </a:r>
          </a:p>
        </p:txBody>
      </p:sp>
      <p:pic>
        <p:nvPicPr>
          <p:cNvPr id="33" name="Picture 32" descr="A black line drawing of a curve&#10;&#10;AI-generated content may be incorrect.">
            <a:extLst>
              <a:ext uri="{FF2B5EF4-FFF2-40B4-BE49-F238E27FC236}">
                <a16:creationId xmlns:a16="http://schemas.microsoft.com/office/drawing/2014/main" id="{82934C2E-430B-E467-EAAF-BE504FE06309}"/>
              </a:ext>
            </a:extLst>
          </p:cNvPr>
          <p:cNvPicPr>
            <a:picLocks noChangeAspect="1"/>
          </p:cNvPicPr>
          <p:nvPr/>
        </p:nvPicPr>
        <p:blipFill>
          <a:blip r:embed="rId6"/>
          <a:stretch>
            <a:fillRect/>
          </a:stretch>
        </p:blipFill>
        <p:spPr>
          <a:xfrm>
            <a:off x="3115429" y="4943053"/>
            <a:ext cx="2369755" cy="1241283"/>
          </a:xfrm>
          <a:prstGeom prst="rect">
            <a:avLst/>
          </a:prstGeom>
          <a:ln>
            <a:solidFill>
              <a:schemeClr val="accent2">
                <a:lumMod val="75000"/>
              </a:schemeClr>
            </a:solidFill>
          </a:ln>
        </p:spPr>
      </p:pic>
      <p:pic>
        <p:nvPicPr>
          <p:cNvPr id="35" name="Picture 34" descr="A graph of a person&#10;&#10;AI-generated content may be incorrect.">
            <a:extLst>
              <a:ext uri="{FF2B5EF4-FFF2-40B4-BE49-F238E27FC236}">
                <a16:creationId xmlns:a16="http://schemas.microsoft.com/office/drawing/2014/main" id="{1ED426DF-E607-A783-6C5F-953505C236A1}"/>
              </a:ext>
            </a:extLst>
          </p:cNvPr>
          <p:cNvPicPr>
            <a:picLocks noChangeAspect="1"/>
          </p:cNvPicPr>
          <p:nvPr/>
        </p:nvPicPr>
        <p:blipFill>
          <a:blip r:embed="rId7"/>
          <a:srcRect l="4752" t="13256"/>
          <a:stretch>
            <a:fillRect/>
          </a:stretch>
        </p:blipFill>
        <p:spPr>
          <a:xfrm flipH="1">
            <a:off x="5918276" y="4933427"/>
            <a:ext cx="2013065" cy="1241283"/>
          </a:xfrm>
          <a:prstGeom prst="rect">
            <a:avLst/>
          </a:prstGeom>
          <a:ln>
            <a:solidFill>
              <a:schemeClr val="accent6">
                <a:lumMod val="75000"/>
              </a:schemeClr>
            </a:solidFill>
          </a:ln>
        </p:spPr>
      </p:pic>
      <p:pic>
        <p:nvPicPr>
          <p:cNvPr id="37" name="Picture 36" descr="A black line on a white background&#10;&#10;AI-generated content may be incorrect.">
            <a:extLst>
              <a:ext uri="{FF2B5EF4-FFF2-40B4-BE49-F238E27FC236}">
                <a16:creationId xmlns:a16="http://schemas.microsoft.com/office/drawing/2014/main" id="{4FDC563D-3037-19BF-F9E5-04F275EC3A58}"/>
              </a:ext>
            </a:extLst>
          </p:cNvPr>
          <p:cNvPicPr>
            <a:picLocks noChangeAspect="1"/>
          </p:cNvPicPr>
          <p:nvPr/>
        </p:nvPicPr>
        <p:blipFill>
          <a:blip r:embed="rId8"/>
          <a:srcRect l="8316" t="11587" r="9053" b="10859"/>
          <a:stretch>
            <a:fillRect/>
          </a:stretch>
        </p:blipFill>
        <p:spPr>
          <a:xfrm>
            <a:off x="402316" y="4943052"/>
            <a:ext cx="2369755" cy="1241283"/>
          </a:xfrm>
          <a:prstGeom prst="rect">
            <a:avLst/>
          </a:prstGeom>
          <a:ln>
            <a:solidFill>
              <a:schemeClr val="accent2">
                <a:lumMod val="75000"/>
              </a:schemeClr>
            </a:solidFill>
          </a:ln>
        </p:spPr>
      </p:pic>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F93E220E-BD24-7862-D198-21E9600858F4}"/>
                  </a:ext>
                </a:extLst>
              </p:cNvPr>
              <p:cNvSpPr txBox="1"/>
              <p:nvPr/>
            </p:nvSpPr>
            <p:spPr>
              <a:xfrm>
                <a:off x="5504380" y="5369402"/>
                <a:ext cx="413896"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38" name="TextBox 37">
                <a:extLst>
                  <a:ext uri="{FF2B5EF4-FFF2-40B4-BE49-F238E27FC236}">
                    <a16:creationId xmlns:a16="http://schemas.microsoft.com/office/drawing/2014/main" id="{F93E220E-BD24-7862-D198-21E9600858F4}"/>
                  </a:ext>
                </a:extLst>
              </p:cNvPr>
              <p:cNvSpPr txBox="1">
                <a:spLocks noRot="1" noChangeAspect="1" noMove="1" noResize="1" noEditPoints="1" noAdjustHandles="1" noChangeArrowheads="1" noChangeShapeType="1" noTextEdit="1"/>
              </p:cNvSpPr>
              <p:nvPr/>
            </p:nvSpPr>
            <p:spPr>
              <a:xfrm>
                <a:off x="5504380" y="5369402"/>
                <a:ext cx="413896"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394F007D-F183-F6F7-D9D8-E967AEA11319}"/>
                  </a:ext>
                </a:extLst>
              </p:cNvPr>
              <p:cNvSpPr txBox="1"/>
              <p:nvPr/>
            </p:nvSpPr>
            <p:spPr>
              <a:xfrm>
                <a:off x="2738406" y="5379027"/>
                <a:ext cx="410689"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latin typeface="Helvetica Neue Light" panose="02000403000000020004" pitchFamily="2" charset="0"/>
                  <a:ea typeface="Helvetica Neue Light" panose="02000403000000020004" pitchFamily="2" charset="0"/>
                </a:endParaRPr>
              </a:p>
            </p:txBody>
          </p:sp>
        </mc:Choice>
        <mc:Fallback>
          <p:sp>
            <p:nvSpPr>
              <p:cNvPr id="39" name="TextBox 38">
                <a:extLst>
                  <a:ext uri="{FF2B5EF4-FFF2-40B4-BE49-F238E27FC236}">
                    <a16:creationId xmlns:a16="http://schemas.microsoft.com/office/drawing/2014/main" id="{394F007D-F183-F6F7-D9D8-E967AEA11319}"/>
                  </a:ext>
                </a:extLst>
              </p:cNvPr>
              <p:cNvSpPr txBox="1">
                <a:spLocks noRot="1" noChangeAspect="1" noMove="1" noResize="1" noEditPoints="1" noAdjustHandles="1" noChangeArrowheads="1" noChangeShapeType="1" noTextEdit="1"/>
              </p:cNvSpPr>
              <p:nvPr/>
            </p:nvSpPr>
            <p:spPr>
              <a:xfrm>
                <a:off x="2738406" y="5379027"/>
                <a:ext cx="410689" cy="36933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7948FE3-1C51-4367-CC04-1AEC2E1619A1}"/>
                  </a:ext>
                </a:extLst>
              </p:cNvPr>
              <p:cNvSpPr txBox="1"/>
              <p:nvPr/>
            </p:nvSpPr>
            <p:spPr>
              <a:xfrm>
                <a:off x="402316" y="6373870"/>
                <a:ext cx="7529025" cy="338554"/>
              </a:xfrm>
              <a:prstGeom prst="rect">
                <a:avLst/>
              </a:prstGeom>
              <a:noFill/>
            </p:spPr>
            <p:txBody>
              <a:bodyPr wrap="square" rtlCol="0">
                <a:spAutoFit/>
              </a:bodyPr>
              <a:lstStyle/>
              <a:p>
                <a:pPr marL="285750" indent="-285750" algn="l">
                  <a:buFont typeface="Wingdings" pitchFamily="2" charset="2"/>
                  <a:buChar char="v"/>
                </a:pPr>
                <a:r>
                  <a:rPr kumimoji="0" lang="en-GB" sz="1600" b="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usual</a:t>
                </a:r>
                <a:r>
                  <a:rPr kumimoji="0" lang="en-GB" sz="1600" b="0" u="none" strike="noStrike" kern="1200" cap="none" spc="0" normalizeH="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mathematical notation for this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is: </a:t>
                </a:r>
                <a14:m>
                  <m:oMath xmlns:m="http://schemas.openxmlformats.org/officeDocument/2006/math">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d>
                      <m:d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𝜃</m:t>
                        </m:r>
                      </m:e>
                      <m:e>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𝑌</m:t>
                        </m:r>
                      </m:e>
                    </m:d>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m:t>
                    </m:r>
                    <m:d>
                      <m:d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𝑌</m:t>
                        </m:r>
                      </m:e>
                      <m:e>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𝜃</m:t>
                        </m:r>
                      </m:e>
                    </m:d>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m:t>
                    </m:r>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𝜃</m:t>
                    </m:r>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endParaRPr lang="en-GB" dirty="0">
                  <a:latin typeface="Helvetica Neue Light" panose="02000403000000020004" pitchFamily="2" charset="0"/>
                  <a:ea typeface="Helvetica Neue Light" panose="02000403000000020004" pitchFamily="2" charset="0"/>
                </a:endParaRPr>
              </a:p>
            </p:txBody>
          </p:sp>
        </mc:Choice>
        <mc:Fallback>
          <p:sp>
            <p:nvSpPr>
              <p:cNvPr id="6" name="TextBox 5">
                <a:extLst>
                  <a:ext uri="{FF2B5EF4-FFF2-40B4-BE49-F238E27FC236}">
                    <a16:creationId xmlns:a16="http://schemas.microsoft.com/office/drawing/2014/main" id="{57948FE3-1C51-4367-CC04-1AEC2E1619A1}"/>
                  </a:ext>
                </a:extLst>
              </p:cNvPr>
              <p:cNvSpPr txBox="1">
                <a:spLocks noRot="1" noChangeAspect="1" noMove="1" noResize="1" noEditPoints="1" noAdjustHandles="1" noChangeArrowheads="1" noChangeShapeType="1" noTextEdit="1"/>
              </p:cNvSpPr>
              <p:nvPr/>
            </p:nvSpPr>
            <p:spPr>
              <a:xfrm>
                <a:off x="402316" y="6373870"/>
                <a:ext cx="7529025" cy="338554"/>
              </a:xfrm>
              <a:prstGeom prst="rect">
                <a:avLst/>
              </a:prstGeom>
              <a:blipFill>
                <a:blip r:embed="rId11"/>
                <a:stretch>
                  <a:fillRect l="-337" t="-7407" b="-25926"/>
                </a:stretch>
              </a:blipFill>
            </p:spPr>
            <p:txBody>
              <a:bodyPr/>
              <a:lstStyle/>
              <a:p>
                <a:r>
                  <a:rPr lang="en-GB">
                    <a:noFill/>
                  </a:rPr>
                  <a:t> </a:t>
                </a:r>
              </a:p>
            </p:txBody>
          </p:sp>
        </mc:Fallback>
      </mc:AlternateContent>
    </p:spTree>
    <p:extLst>
      <p:ext uri="{BB962C8B-B14F-4D97-AF65-F5344CB8AC3E}">
        <p14:creationId xmlns:p14="http://schemas.microsoft.com/office/powerpoint/2010/main" val="1467091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E1369E9-31A8-C47A-5FE1-B1F7CD336347}"/>
                  </a:ext>
                </a:extLst>
              </p:cNvPr>
              <p:cNvSpPr txBox="1"/>
              <p:nvPr/>
            </p:nvSpPr>
            <p:spPr>
              <a:xfrm>
                <a:off x="5914166" y="1527944"/>
                <a:ext cx="5953539" cy="338554"/>
              </a:xfrm>
              <a:prstGeom prst="rect">
                <a:avLst/>
              </a:prstGeom>
              <a:solidFill>
                <a:schemeClr val="accent1">
                  <a:lumMod val="40000"/>
                  <a:lumOff val="60000"/>
                </a:schemeClr>
              </a:solidFill>
              <a:ln>
                <a:solidFill>
                  <a:schemeClr val="accent1">
                    <a:lumMod val="60000"/>
                    <a:lumOff val="40000"/>
                  </a:schemeClr>
                </a:solidFill>
              </a:ln>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GB" sz="1600" b="0" i="0" smtClean="0">
                          <a:latin typeface="Cambria Math" panose="02040503050406030204" pitchFamily="18" charset="0"/>
                        </a:rPr>
                        <m:t>y</m:t>
                      </m:r>
                      <m:r>
                        <a:rPr lang="en-GB" sz="1600" b="0" i="0" smtClean="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𝛽</m:t>
                          </m:r>
                        </m:e>
                        <m:sub>
                          <m:r>
                            <a:rPr lang="en-GB" sz="1600" i="1">
                              <a:latin typeface="Cambria Math" panose="02040503050406030204" pitchFamily="18" charset="0"/>
                              <a:ea typeface="Cambria Math" panose="02040503050406030204" pitchFamily="18" charset="0"/>
                            </a:rPr>
                            <m:t>0</m:t>
                          </m:r>
                        </m:sub>
                      </m:sSub>
                      <m:r>
                        <a:rPr lang="en-GB" sz="1600">
                          <a:latin typeface="Cambria Math" panose="02040503050406030204" pitchFamily="18" charset="0"/>
                        </a:rPr>
                        <m:t>+</m:t>
                      </m:r>
                      <m:r>
                        <a:rPr lang="en-GB" sz="1600" b="0" i="1" smtClean="0">
                          <a:latin typeface="Cambria Math" panose="02040503050406030204" pitchFamily="18" charset="0"/>
                        </a:rPr>
                        <m:t> </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𝛽</m:t>
                          </m:r>
                        </m:e>
                        <m:sub>
                          <m:r>
                            <a:rPr lang="en-GB" sz="1600">
                              <a:latin typeface="Cambria Math" panose="02040503050406030204" pitchFamily="18" charset="0"/>
                              <a:ea typeface="Cambria Math" panose="02040503050406030204" pitchFamily="18" charset="0"/>
                            </a:rPr>
                            <m:t>1</m:t>
                          </m:r>
                        </m:sub>
                      </m:sSub>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1</m:t>
                          </m:r>
                        </m:sub>
                      </m:sSub>
                      <m:r>
                        <a:rPr lang="en-GB" sz="1600">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𝛽</m:t>
                          </m:r>
                        </m:e>
                        <m:sub>
                          <m:r>
                            <a:rPr lang="en-GB" sz="1600">
                              <a:latin typeface="Cambria Math" panose="02040503050406030204" pitchFamily="18" charset="0"/>
                              <a:ea typeface="Cambria Math" panose="02040503050406030204" pitchFamily="18" charset="0"/>
                            </a:rPr>
                            <m:t>2</m:t>
                          </m:r>
                        </m:sub>
                      </m:sSub>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2</m:t>
                          </m:r>
                        </m:sub>
                      </m:sSub>
                      <m:r>
                        <a:rPr lang="en-GB" sz="1600">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𝛽</m:t>
                          </m:r>
                        </m:e>
                        <m:sub>
                          <m:r>
                            <a:rPr lang="en-GB" sz="1600" b="0" i="0" smtClean="0">
                              <a:latin typeface="Cambria Math" panose="02040503050406030204" pitchFamily="18" charset="0"/>
                              <a:ea typeface="Cambria Math" panose="02040503050406030204" pitchFamily="18" charset="0"/>
                            </a:rPr>
                            <m:t>3</m:t>
                          </m:r>
                        </m:sub>
                      </m:sSub>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b="0" i="1" smtClean="0">
                              <a:latin typeface="Cambria Math" panose="02040503050406030204" pitchFamily="18" charset="0"/>
                            </a:rPr>
                            <m:t>3</m:t>
                          </m:r>
                        </m:sub>
                      </m:sSub>
                      <m:r>
                        <a:rPr lang="en-GB" sz="1600">
                          <a:latin typeface="Cambria Math" panose="02040503050406030204" pitchFamily="18" charset="0"/>
                        </a:rPr>
                        <m:t>+</m:t>
                      </m:r>
                      <m:r>
                        <m:rPr>
                          <m:sty m:val="p"/>
                        </m:rPr>
                        <a:rPr lang="el-GR" sz="1600" i="1" smtClean="0">
                          <a:latin typeface="Cambria Math" panose="02040503050406030204" pitchFamily="18" charset="0"/>
                          <a:ea typeface="Cambria Math" panose="02040503050406030204" pitchFamily="18" charset="0"/>
                        </a:rPr>
                        <m:t>ε</m:t>
                      </m:r>
                    </m:oMath>
                  </m:oMathPara>
                </a14:m>
                <a:endParaRPr lang="en-US" sz="1600" dirty="0">
                  <a:latin typeface="Helvetica Neue Thin" panose="020B0403020202020204" pitchFamily="34" charset="0"/>
                  <a:ea typeface="Helvetica Neue Thin" panose="020B0403020202020204" pitchFamily="34" charset="0"/>
                </a:endParaRPr>
              </a:p>
            </p:txBody>
          </p:sp>
        </mc:Choice>
        <mc:Fallback>
          <p:sp>
            <p:nvSpPr>
              <p:cNvPr id="6" name="TextBox 5">
                <a:extLst>
                  <a:ext uri="{FF2B5EF4-FFF2-40B4-BE49-F238E27FC236}">
                    <a16:creationId xmlns:a16="http://schemas.microsoft.com/office/drawing/2014/main" id="{9E1369E9-31A8-C47A-5FE1-B1F7CD336347}"/>
                  </a:ext>
                </a:extLst>
              </p:cNvPr>
              <p:cNvSpPr txBox="1">
                <a:spLocks noRot="1" noChangeAspect="1" noMove="1" noResize="1" noEditPoints="1" noAdjustHandles="1" noChangeArrowheads="1" noChangeShapeType="1" noTextEdit="1"/>
              </p:cNvSpPr>
              <p:nvPr/>
            </p:nvSpPr>
            <p:spPr>
              <a:xfrm>
                <a:off x="5914166" y="1527944"/>
                <a:ext cx="5953539" cy="338554"/>
              </a:xfrm>
              <a:prstGeom prst="rect">
                <a:avLst/>
              </a:prstGeom>
              <a:blipFill>
                <a:blip r:embed="rId2"/>
                <a:stretch>
                  <a:fillRect b="-14286"/>
                </a:stretch>
              </a:blipFill>
              <a:ln>
                <a:solidFill>
                  <a:schemeClr val="accent1">
                    <a:lumMod val="60000"/>
                    <a:lumOff val="40000"/>
                  </a:schemeClr>
                </a:solidFill>
              </a:ln>
            </p:spPr>
            <p:txBody>
              <a:bodyPr/>
              <a:lstStyle/>
              <a:p>
                <a:r>
                  <a:rPr lang="en-GB">
                    <a:noFill/>
                  </a:rPr>
                  <a:t> </a:t>
                </a:r>
              </a:p>
            </p:txBody>
          </p:sp>
        </mc:Fallback>
      </mc:AlternateContent>
      <p:sp>
        <p:nvSpPr>
          <p:cNvPr id="7" name="TextBox 6">
            <a:extLst>
              <a:ext uri="{FF2B5EF4-FFF2-40B4-BE49-F238E27FC236}">
                <a16:creationId xmlns:a16="http://schemas.microsoft.com/office/drawing/2014/main" id="{62938120-CDA9-E175-F5D0-00B06687E9C0}"/>
              </a:ext>
            </a:extLst>
          </p:cNvPr>
          <p:cNvSpPr txBox="1"/>
          <p:nvPr/>
        </p:nvSpPr>
        <p:spPr>
          <a:xfrm>
            <a:off x="5586204" y="1178910"/>
            <a:ext cx="6580800" cy="338554"/>
          </a:xfrm>
          <a:prstGeom prst="rect">
            <a:avLst/>
          </a:prstGeom>
          <a:noFill/>
        </p:spPr>
        <p:txBody>
          <a:bodyPr wrap="square" rtlCol="0">
            <a:spAutoFit/>
          </a:bodyPr>
          <a:lstStyle/>
          <a:p>
            <a:pPr marL="285750" indent="-28575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Simple GLM (Linear case)</a:t>
            </a:r>
          </a:p>
        </p:txBody>
      </p:sp>
      <p:sp>
        <p:nvSpPr>
          <p:cNvPr id="8" name="TextBox 7">
            <a:extLst>
              <a:ext uri="{FF2B5EF4-FFF2-40B4-BE49-F238E27FC236}">
                <a16:creationId xmlns:a16="http://schemas.microsoft.com/office/drawing/2014/main" id="{7DFA39E9-760C-F3C6-C03E-45B71F2163EC}"/>
              </a:ext>
            </a:extLst>
          </p:cNvPr>
          <p:cNvSpPr txBox="1"/>
          <p:nvPr/>
        </p:nvSpPr>
        <p:spPr>
          <a:xfrm>
            <a:off x="5600535" y="866205"/>
            <a:ext cx="236551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Model formulation</a:t>
            </a:r>
          </a:p>
        </p:txBody>
      </p:sp>
      <p:sp>
        <p:nvSpPr>
          <p:cNvPr id="9" name="TextBox 8">
            <a:extLst>
              <a:ext uri="{FF2B5EF4-FFF2-40B4-BE49-F238E27FC236}">
                <a16:creationId xmlns:a16="http://schemas.microsoft.com/office/drawing/2014/main" id="{9A62C09C-13E2-BD7C-38B8-7151090AA3A8}"/>
              </a:ext>
            </a:extLst>
          </p:cNvPr>
          <p:cNvSpPr txBox="1"/>
          <p:nvPr/>
        </p:nvSpPr>
        <p:spPr>
          <a:xfrm>
            <a:off x="5576233" y="1915331"/>
            <a:ext cx="6580800" cy="584775"/>
          </a:xfrm>
          <a:prstGeom prst="rect">
            <a:avLst/>
          </a:prstGeom>
          <a:noFill/>
        </p:spPr>
        <p:txBody>
          <a:bodyPr wrap="square" rtlCol="0">
            <a:spAutoFit/>
          </a:bodyPr>
          <a:lstStyle/>
          <a:p>
            <a:pPr marL="285750" indent="-28575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Specify likelihood function. The outcome is continuous – thus it normal distribution.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A40DEF1-9AE7-38F0-B1A6-2E9ACA1A1CCE}"/>
                  </a:ext>
                </a:extLst>
              </p:cNvPr>
              <p:cNvSpPr txBox="1"/>
              <p:nvPr/>
            </p:nvSpPr>
            <p:spPr>
              <a:xfrm>
                <a:off x="5914166" y="2545836"/>
                <a:ext cx="5953539" cy="492443"/>
              </a:xfrm>
              <a:prstGeom prst="rect">
                <a:avLst/>
              </a:prstGeom>
              <a:solidFill>
                <a:schemeClr val="accent1">
                  <a:lumMod val="40000"/>
                  <a:lumOff val="60000"/>
                </a:schemeClr>
              </a:solidFill>
              <a:ln>
                <a:solidFill>
                  <a:schemeClr val="accent1">
                    <a:lumMod val="60000"/>
                    <a:lumOff val="40000"/>
                  </a:schemeClr>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1600" b="0" i="0" smtClean="0">
                          <a:latin typeface="Cambria Math" panose="02040503050406030204" pitchFamily="18" charset="0"/>
                        </a:rPr>
                        <m:t> </m:t>
                      </m:r>
                      <m:r>
                        <m:rPr>
                          <m:sty m:val="p"/>
                        </m:rPr>
                        <a:rPr lang="en-GB" sz="1600" b="0" i="0" smtClean="0">
                          <a:latin typeface="Cambria Math" panose="02040503050406030204" pitchFamily="18" charset="0"/>
                        </a:rPr>
                        <m:t>y</m:t>
                      </m:r>
                      <m:r>
                        <a:rPr lang="en-GB" sz="1600" b="0" i="1" smtClean="0">
                          <a:latin typeface="Cambria Math" panose="02040503050406030204" pitchFamily="18" charset="0"/>
                        </a:rPr>
                        <m:t> ~ </m:t>
                      </m:r>
                      <m:r>
                        <a:rPr lang="en-GB" sz="1600" b="1" i="0" smtClean="0">
                          <a:latin typeface="Cambria Math" panose="02040503050406030204" pitchFamily="18" charset="0"/>
                        </a:rPr>
                        <m:t>𝐧𝐨𝐫𝐦</m:t>
                      </m:r>
                      <m:d>
                        <m:dPr>
                          <m:ctrlPr>
                            <a:rPr lang="en-GB" sz="1600" b="1" i="1" smtClean="0">
                              <a:latin typeface="Cambria Math" panose="02040503050406030204" pitchFamily="18" charset="0"/>
                            </a:rPr>
                          </m:ctrlPr>
                        </m:dPr>
                        <m:e>
                          <m:r>
                            <a:rPr lang="en-GB" sz="1600" b="1" i="1" smtClean="0">
                              <a:latin typeface="Cambria Math" panose="02040503050406030204" pitchFamily="18" charset="0"/>
                              <a:ea typeface="Cambria Math" panose="02040503050406030204" pitchFamily="18" charset="0"/>
                            </a:rPr>
                            <m:t>𝝁</m:t>
                          </m:r>
                          <m:r>
                            <a:rPr lang="en-GB" sz="1600" b="1" i="1" smtClean="0">
                              <a:latin typeface="Cambria Math" panose="02040503050406030204" pitchFamily="18" charset="0"/>
                            </a:rPr>
                            <m:t>, </m:t>
                          </m:r>
                          <m:r>
                            <a:rPr lang="en-GB" sz="1600" b="1" i="1" smtClean="0">
                              <a:latin typeface="Cambria Math" panose="02040503050406030204" pitchFamily="18" charset="0"/>
                              <a:ea typeface="Cambria Math" panose="02040503050406030204" pitchFamily="18" charset="0"/>
                            </a:rPr>
                            <m:t>𝝈</m:t>
                          </m:r>
                        </m:e>
                      </m:d>
                    </m:oMath>
                  </m:oMathPara>
                </a14:m>
                <a:endParaRPr lang="en-GB" sz="1600" b="1" i="1" dirty="0">
                  <a:latin typeface="Cambria Math" panose="02040503050406030204" pitchFamily="18" charset="0"/>
                  <a:ea typeface="Helvetica Neue Thin" panose="020B0403020202020204" pitchFamily="34" charset="0"/>
                </a:endParaRPr>
              </a:p>
              <a:p>
                <a:pPr/>
                <a14:m>
                  <m:oMathPara xmlns:m="http://schemas.openxmlformats.org/officeDocument/2006/math">
                    <m:oMathParaPr>
                      <m:jc m:val="left"/>
                    </m:oMathParaPr>
                    <m:oMath xmlns:m="http://schemas.openxmlformats.org/officeDocument/2006/math">
                      <m:r>
                        <a:rPr lang="en-GB" sz="1600" b="0" i="1" smtClean="0">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𝜇</m:t>
                      </m:r>
                      <m:r>
                        <a:rPr lang="en-GB" sz="1600" b="0" i="0" smtClean="0">
                          <a:latin typeface="Cambria Math" panose="02040503050406030204" pitchFamily="18" charset="0"/>
                        </a:rPr>
                        <m:t>= </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𝛽</m:t>
                          </m:r>
                        </m:e>
                        <m:sub>
                          <m:r>
                            <a:rPr lang="en-GB" sz="1600" i="1">
                              <a:latin typeface="Cambria Math" panose="02040503050406030204" pitchFamily="18" charset="0"/>
                              <a:ea typeface="Cambria Math" panose="02040503050406030204" pitchFamily="18" charset="0"/>
                            </a:rPr>
                            <m:t>0</m:t>
                          </m:r>
                        </m:sub>
                      </m:sSub>
                      <m:r>
                        <a:rPr lang="en-GB" sz="1600">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𝛽</m:t>
                          </m:r>
                        </m:e>
                        <m:sub>
                          <m:r>
                            <a:rPr lang="en-GB" sz="1600">
                              <a:latin typeface="Cambria Math" panose="02040503050406030204" pitchFamily="18" charset="0"/>
                              <a:ea typeface="Cambria Math" panose="02040503050406030204" pitchFamily="18" charset="0"/>
                            </a:rPr>
                            <m:t>1</m:t>
                          </m:r>
                        </m:sub>
                      </m:sSub>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1</m:t>
                          </m:r>
                        </m:sub>
                      </m:sSub>
                      <m:r>
                        <a:rPr lang="en-GB" sz="1600">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𝛽</m:t>
                          </m:r>
                        </m:e>
                        <m:sub>
                          <m:r>
                            <a:rPr lang="en-GB" sz="1600">
                              <a:latin typeface="Cambria Math" panose="02040503050406030204" pitchFamily="18" charset="0"/>
                              <a:ea typeface="Cambria Math" panose="02040503050406030204" pitchFamily="18" charset="0"/>
                            </a:rPr>
                            <m:t>2</m:t>
                          </m:r>
                        </m:sub>
                      </m:sSub>
                      <m:sSub>
                        <m:sSubPr>
                          <m:ctrlPr>
                            <a:rPr lang="en-GB" sz="1600" i="1">
                              <a:latin typeface="Cambria Math" panose="02040503050406030204" pitchFamily="18" charset="0"/>
                            </a:rPr>
                          </m:ctrlPr>
                        </m:sSubPr>
                        <m:e>
                          <m:r>
                            <a:rPr lang="en-GB" sz="1600" i="1">
                              <a:latin typeface="Cambria Math" panose="02040503050406030204" pitchFamily="18" charset="0"/>
                            </a:rPr>
                            <m:t>𝑥</m:t>
                          </m:r>
                        </m:e>
                        <m:sub>
                          <m:r>
                            <a:rPr lang="en-GB" sz="1600" i="1">
                              <a:latin typeface="Cambria Math" panose="02040503050406030204" pitchFamily="18" charset="0"/>
                            </a:rPr>
                            <m:t>2</m:t>
                          </m:r>
                        </m:sub>
                      </m:sSub>
                    </m:oMath>
                  </m:oMathPara>
                </a14:m>
                <a:endParaRPr lang="en-US" sz="1600" dirty="0">
                  <a:latin typeface="Helvetica Neue Thin" panose="020B0403020202020204" pitchFamily="34" charset="0"/>
                  <a:ea typeface="Helvetica Neue Thin" panose="020B0403020202020204" pitchFamily="34" charset="0"/>
                </a:endParaRPr>
              </a:p>
            </p:txBody>
          </p:sp>
        </mc:Choice>
        <mc:Fallback>
          <p:sp>
            <p:nvSpPr>
              <p:cNvPr id="10" name="TextBox 9">
                <a:extLst>
                  <a:ext uri="{FF2B5EF4-FFF2-40B4-BE49-F238E27FC236}">
                    <a16:creationId xmlns:a16="http://schemas.microsoft.com/office/drawing/2014/main" id="{DA40DEF1-9AE7-38F0-B1A6-2E9ACA1A1CCE}"/>
                  </a:ext>
                </a:extLst>
              </p:cNvPr>
              <p:cNvSpPr txBox="1">
                <a:spLocks noRot="1" noChangeAspect="1" noMove="1" noResize="1" noEditPoints="1" noAdjustHandles="1" noChangeArrowheads="1" noChangeShapeType="1" noTextEdit="1"/>
              </p:cNvSpPr>
              <p:nvPr/>
            </p:nvSpPr>
            <p:spPr>
              <a:xfrm>
                <a:off x="5914166" y="2545836"/>
                <a:ext cx="5953539" cy="492443"/>
              </a:xfrm>
              <a:prstGeom prst="rect">
                <a:avLst/>
              </a:prstGeom>
              <a:blipFill>
                <a:blip r:embed="rId3"/>
                <a:stretch>
                  <a:fillRect l="-1699" t="-5000" b="-20000"/>
                </a:stretch>
              </a:blipFill>
              <a:ln>
                <a:solidFill>
                  <a:schemeClr val="accent1">
                    <a:lumMod val="60000"/>
                    <a:lumOff val="40000"/>
                  </a:schemeClr>
                </a:solidFill>
              </a:ln>
            </p:spPr>
            <p:txBody>
              <a:bodyPr/>
              <a:lstStyle/>
              <a:p>
                <a:r>
                  <a:rPr lang="en-GB">
                    <a:noFill/>
                  </a:rPr>
                  <a:t> </a:t>
                </a:r>
              </a:p>
            </p:txBody>
          </p:sp>
        </mc:Fallback>
      </mc:AlternateContent>
      <p:sp>
        <p:nvSpPr>
          <p:cNvPr id="11" name="TextBox 10">
            <a:extLst>
              <a:ext uri="{FF2B5EF4-FFF2-40B4-BE49-F238E27FC236}">
                <a16:creationId xmlns:a16="http://schemas.microsoft.com/office/drawing/2014/main" id="{EE0465AD-97FD-55AD-79D0-103D77E5ABFB}"/>
              </a:ext>
            </a:extLst>
          </p:cNvPr>
          <p:cNvSpPr txBox="1"/>
          <p:nvPr/>
        </p:nvSpPr>
        <p:spPr>
          <a:xfrm>
            <a:off x="5600535" y="3084009"/>
            <a:ext cx="6580800" cy="584775"/>
          </a:xfrm>
          <a:prstGeom prst="rect">
            <a:avLst/>
          </a:prstGeom>
          <a:noFill/>
        </p:spPr>
        <p:txBody>
          <a:bodyPr wrap="square" rtlCol="0">
            <a:spAutoFit/>
          </a:bodyPr>
          <a:lstStyle/>
          <a:p>
            <a:pPr marL="285750" indent="-28575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Define the priors for the intercept, coefficients and other parameters, e.g., standard deviation</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ED8ABB3-B8FA-97E3-334B-36A51E5B5D9C}"/>
                  </a:ext>
                </a:extLst>
              </p:cNvPr>
              <p:cNvSpPr txBox="1"/>
              <p:nvPr/>
            </p:nvSpPr>
            <p:spPr>
              <a:xfrm>
                <a:off x="5914166" y="3781958"/>
                <a:ext cx="5953539" cy="861774"/>
              </a:xfrm>
              <a:prstGeom prst="rect">
                <a:avLst/>
              </a:prstGeom>
              <a:solidFill>
                <a:schemeClr val="accent1">
                  <a:lumMod val="40000"/>
                  <a:lumOff val="60000"/>
                </a:schemeClr>
              </a:solidFill>
              <a:ln>
                <a:solidFill>
                  <a:schemeClr val="accent1">
                    <a:lumMod val="60000"/>
                    <a:lumOff val="40000"/>
                  </a:schemeClr>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   </m:t>
                          </m:r>
                          <m:r>
                            <a:rPr lang="en-GB" sz="1400" i="1">
                              <a:latin typeface="Cambria Math" panose="02040503050406030204" pitchFamily="18" charset="0"/>
                              <a:ea typeface="Cambria Math" panose="02040503050406030204" pitchFamily="18" charset="0"/>
                            </a:rPr>
                            <m:t>𝛽</m:t>
                          </m:r>
                        </m:e>
                        <m:sub>
                          <m:r>
                            <a:rPr lang="en-GB" sz="1400" b="0" i="0" smtClean="0">
                              <a:latin typeface="Cambria Math" panose="02040503050406030204" pitchFamily="18" charset="0"/>
                              <a:ea typeface="Cambria Math" panose="02040503050406030204" pitchFamily="18" charset="0"/>
                            </a:rPr>
                            <m:t>0</m:t>
                          </m:r>
                        </m:sub>
                      </m:sSub>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rPr>
                        <m:t>~ </m:t>
                      </m:r>
                      <m:r>
                        <m:rPr>
                          <m:sty m:val="p"/>
                        </m:rPr>
                        <a:rPr lang="en-GB" sz="1400" b="0" i="0" smtClean="0">
                          <a:latin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0, 20</m:t>
                          </m:r>
                        </m:e>
                      </m:d>
                    </m:oMath>
                  </m:oMathPara>
                </a14:m>
                <a:endParaRPr lang="en-GB"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   </m:t>
                          </m:r>
                          <m:r>
                            <a:rPr lang="en-GB" sz="1400" i="1">
                              <a:latin typeface="Cambria Math" panose="02040503050406030204" pitchFamily="18" charset="0"/>
                              <a:ea typeface="Cambria Math" panose="02040503050406030204" pitchFamily="18" charset="0"/>
                            </a:rPr>
                            <m:t>𝛽</m:t>
                          </m:r>
                        </m:e>
                        <m:sub>
                          <m:r>
                            <a:rPr lang="en-GB" sz="1400">
                              <a:latin typeface="Cambria Math" panose="02040503050406030204" pitchFamily="18" charset="0"/>
                              <a:ea typeface="Cambria Math" panose="02040503050406030204" pitchFamily="18" charset="0"/>
                            </a:rPr>
                            <m:t>1</m:t>
                          </m:r>
                        </m:sub>
                      </m:sSub>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rPr>
                        <m:t>~ </m:t>
                      </m:r>
                      <m:r>
                        <m:rPr>
                          <m:sty m:val="p"/>
                        </m:rPr>
                        <a:rPr lang="en-GB" sz="1400" b="0" i="0" smtClean="0">
                          <a:latin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0, 5</m:t>
                          </m:r>
                        </m:e>
                      </m:d>
                    </m:oMath>
                  </m:oMathPara>
                </a14:m>
                <a:endParaRPr lang="en-GB" sz="1400" i="1" dirty="0">
                  <a:latin typeface="Cambria Math" panose="02040503050406030204" pitchFamily="18" charset="0"/>
                  <a:ea typeface="Helvetica Neue Thin" panose="020B0403020202020204" pitchFamily="34" charset="0"/>
                </a:endParaRPr>
              </a:p>
              <a:p>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   </m:t>
                          </m:r>
                          <m:r>
                            <a:rPr lang="en-GB" sz="1400" i="1">
                              <a:latin typeface="Cambria Math" panose="02040503050406030204" pitchFamily="18" charset="0"/>
                              <a:ea typeface="Cambria Math" panose="02040503050406030204" pitchFamily="18" charset="0"/>
                            </a:rPr>
                            <m:t>𝛽</m:t>
                          </m:r>
                        </m:e>
                        <m:sub>
                          <m:r>
                            <a:rPr lang="en-GB" sz="1400" b="0" i="0" smtClean="0">
                              <a:latin typeface="Cambria Math" panose="02040503050406030204" pitchFamily="18" charset="0"/>
                              <a:ea typeface="Cambria Math" panose="02040503050406030204" pitchFamily="18" charset="0"/>
                            </a:rPr>
                            <m:t>2</m:t>
                          </m:r>
                        </m:sub>
                      </m:sSub>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rPr>
                        <m:t>~ </m:t>
                      </m:r>
                      <m:r>
                        <m:rPr>
                          <m:sty m:val="p"/>
                        </m:rPr>
                        <a:rPr lang="en-GB" sz="1400" b="0" i="0" smtClean="0">
                          <a:latin typeface="Cambria Math" panose="02040503050406030204" pitchFamily="18" charset="0"/>
                        </a:rPr>
                        <m:t>Norm</m:t>
                      </m:r>
                      <m:d>
                        <m:dPr>
                          <m:ctrlPr>
                            <a:rPr lang="en-GB" sz="1400" i="1" smtClean="0">
                              <a:latin typeface="Cambria Math" panose="02040503050406030204" pitchFamily="18" charset="0"/>
                            </a:rPr>
                          </m:ctrlPr>
                        </m:dPr>
                        <m:e>
                          <m:r>
                            <a:rPr lang="en-GB" sz="1400" b="0" i="1" smtClean="0">
                              <a:latin typeface="Cambria Math" panose="02040503050406030204" pitchFamily="18" charset="0"/>
                            </a:rPr>
                            <m:t>0, 5</m:t>
                          </m:r>
                        </m:e>
                      </m:d>
                    </m:oMath>
                  </m:oMathPara>
                </a14:m>
                <a:endParaRPr lang="en-GB" sz="1400" dirty="0"/>
              </a:p>
              <a:p>
                <a:pPr/>
                <a14:m>
                  <m:oMathPara xmlns:m="http://schemas.openxmlformats.org/officeDocument/2006/math">
                    <m:oMathParaPr>
                      <m:jc m:val="left"/>
                    </m:oMathParaPr>
                    <m:oMath xmlns:m="http://schemas.openxmlformats.org/officeDocument/2006/math">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𝜎</m:t>
                      </m:r>
                      <m:r>
                        <a:rPr lang="en-GB" sz="1400" b="0" i="1" smtClean="0">
                          <a:latin typeface="Cambria Math" panose="02040503050406030204" pitchFamily="18" charset="0"/>
                          <a:ea typeface="Cambria Math" panose="02040503050406030204" pitchFamily="18" charset="0"/>
                        </a:rPr>
                        <m:t> ~ </m:t>
                      </m:r>
                      <m:r>
                        <m:rPr>
                          <m:sty m:val="p"/>
                        </m:rPr>
                        <a:rPr lang="en-GB" sz="1400" b="0" i="0" smtClean="0">
                          <a:latin typeface="Cambria Math" panose="02040503050406030204" pitchFamily="18" charset="0"/>
                          <a:ea typeface="Cambria Math" panose="02040503050406030204" pitchFamily="18" charset="0"/>
                        </a:rPr>
                        <m:t>cauchy</m:t>
                      </m:r>
                      <m:r>
                        <a:rPr lang="en-GB" sz="1400" b="0" i="0" smtClean="0">
                          <a:latin typeface="Cambria Math" panose="02040503050406030204" pitchFamily="18" charset="0"/>
                          <a:ea typeface="Cambria Math" panose="02040503050406030204" pitchFamily="18" charset="0"/>
                        </a:rPr>
                        <m:t>(0, 2.5)</m:t>
                      </m:r>
                    </m:oMath>
                  </m:oMathPara>
                </a14:m>
                <a:endParaRPr lang="en-GB" sz="1400" dirty="0"/>
              </a:p>
            </p:txBody>
          </p:sp>
        </mc:Choice>
        <mc:Fallback>
          <p:sp>
            <p:nvSpPr>
              <p:cNvPr id="12" name="TextBox 11">
                <a:extLst>
                  <a:ext uri="{FF2B5EF4-FFF2-40B4-BE49-F238E27FC236}">
                    <a16:creationId xmlns:a16="http://schemas.microsoft.com/office/drawing/2014/main" id="{3ED8ABB3-B8FA-97E3-334B-36A51E5B5D9C}"/>
                  </a:ext>
                </a:extLst>
              </p:cNvPr>
              <p:cNvSpPr txBox="1">
                <a:spLocks noRot="1" noChangeAspect="1" noMove="1" noResize="1" noEditPoints="1" noAdjustHandles="1" noChangeArrowheads="1" noChangeShapeType="1" noTextEdit="1"/>
              </p:cNvSpPr>
              <p:nvPr/>
            </p:nvSpPr>
            <p:spPr>
              <a:xfrm>
                <a:off x="5914166" y="3781958"/>
                <a:ext cx="5953539" cy="861774"/>
              </a:xfrm>
              <a:prstGeom prst="rect">
                <a:avLst/>
              </a:prstGeom>
              <a:blipFill>
                <a:blip r:embed="rId4"/>
                <a:stretch>
                  <a:fillRect l="-1486" t="-1429" b="-7143"/>
                </a:stretch>
              </a:blipFill>
              <a:ln>
                <a:solidFill>
                  <a:schemeClr val="accent1">
                    <a:lumMod val="60000"/>
                    <a:lumOff val="40000"/>
                  </a:schemeClr>
                </a:solidFill>
              </a:ln>
            </p:spPr>
            <p:txBody>
              <a:bodyPr/>
              <a:lstStyle/>
              <a:p>
                <a:r>
                  <a:rPr lang="en-GB">
                    <a:noFill/>
                  </a:rPr>
                  <a:t> </a:t>
                </a:r>
              </a:p>
            </p:txBody>
          </p:sp>
        </mc:Fallback>
      </mc:AlternateContent>
      <p:sp>
        <p:nvSpPr>
          <p:cNvPr id="13" name="TextBox 12">
            <a:extLst>
              <a:ext uri="{FF2B5EF4-FFF2-40B4-BE49-F238E27FC236}">
                <a16:creationId xmlns:a16="http://schemas.microsoft.com/office/drawing/2014/main" id="{72DC3157-253E-083D-0C1F-D266841C9D11}"/>
              </a:ext>
            </a:extLst>
          </p:cNvPr>
          <p:cNvSpPr txBox="1"/>
          <p:nvPr/>
        </p:nvSpPr>
        <p:spPr>
          <a:xfrm>
            <a:off x="5600535" y="4746464"/>
            <a:ext cx="6688597" cy="338554"/>
          </a:xfrm>
          <a:prstGeom prst="rect">
            <a:avLst/>
          </a:prstGeom>
          <a:noFill/>
        </p:spPr>
        <p:txBody>
          <a:bodyPr wrap="square" rtlCol="0">
            <a:spAutoFit/>
          </a:bodyPr>
          <a:lstStyle/>
          <a:p>
            <a:pPr marL="285750" indent="-285750">
              <a:buFont typeface="Wingdings" pitchFamily="2" charset="2"/>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Build Bayesian model</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5CF0CB0-247F-0064-D9AC-AB86DADCB165}"/>
                  </a:ext>
                </a:extLst>
              </p:cNvPr>
              <p:cNvSpPr txBox="1"/>
              <p:nvPr/>
            </p:nvSpPr>
            <p:spPr>
              <a:xfrm>
                <a:off x="5788520" y="5131710"/>
                <a:ext cx="5335661" cy="338554"/>
              </a:xfrm>
              <a:prstGeom prst="rect">
                <a:avLst/>
              </a:prstGeom>
              <a:noFill/>
            </p:spPr>
            <p:txBody>
              <a:bodyPr wrap="square" rtlCol="0">
                <a:spAutoFit/>
              </a:bodyPr>
              <a:lstStyle/>
              <a:p>
                <a:r>
                  <a:rPr lang="en-GB" sz="1600" b="0" dirty="0">
                    <a:latin typeface="Helvetica Neue" panose="02000503000000020004" pitchFamily="2" charset="0"/>
                    <a:ea typeface="Helvetica Neue" panose="02000503000000020004" pitchFamily="2" charset="0"/>
                    <a:cs typeface="Helvetica Neue" panose="02000503000000020004" pitchFamily="2" charset="0"/>
                  </a:rPr>
                  <a:t>Recall the Bayes’ Rule:</a:t>
                </a:r>
                <a:r>
                  <a:rPr lang="en-GB" sz="1600" b="0" dirty="0"/>
                  <a:t> </a:t>
                </a:r>
                <a14:m>
                  <m:oMath xmlns:m="http://schemas.openxmlformats.org/officeDocument/2006/math">
                    <m:r>
                      <a:rPr lang="en-GB" sz="1600" b="0" i="1" smtClean="0">
                        <a:latin typeface="Cambria Math" panose="02040503050406030204" pitchFamily="18" charset="0"/>
                      </a:rPr>
                      <m:t>𝑃</m:t>
                    </m:r>
                    <m:d>
                      <m:dPr>
                        <m:ctrlPr>
                          <a:rPr lang="en-GB" sz="1600" b="0" i="1" smtClean="0">
                            <a:latin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𝜃</m:t>
                        </m:r>
                      </m:e>
                      <m:e>
                        <m:r>
                          <a:rPr lang="en-GB" sz="1600" b="0" i="1" smtClean="0">
                            <a:latin typeface="Cambria Math" panose="02040503050406030204" pitchFamily="18" charset="0"/>
                            <a:ea typeface="Cambria Math" panose="02040503050406030204" pitchFamily="18" charset="0"/>
                          </a:rPr>
                          <m:t>𝑌</m:t>
                        </m:r>
                      </m:e>
                    </m:d>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𝑃</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𝑌</m:t>
                        </m:r>
                      </m:e>
                      <m:e>
                        <m:r>
                          <a:rPr lang="en-GB" sz="1600" b="0" i="1" smtClean="0">
                            <a:latin typeface="Cambria Math" panose="02040503050406030204" pitchFamily="18" charset="0"/>
                            <a:ea typeface="Cambria Math" panose="02040503050406030204" pitchFamily="18" charset="0"/>
                          </a:rPr>
                          <m:t>𝜃</m:t>
                        </m:r>
                      </m:e>
                    </m:d>
                    <m:r>
                      <a:rPr lang="en-GB" sz="1600" b="0" i="1" smtClean="0">
                        <a:latin typeface="Cambria Math" panose="02040503050406030204" pitchFamily="18" charset="0"/>
                        <a:ea typeface="Cambria Math" panose="02040503050406030204" pitchFamily="18" charset="0"/>
                      </a:rPr>
                      <m:t>𝑃</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𝜃</m:t>
                    </m:r>
                    <m:r>
                      <a:rPr lang="en-GB" sz="1600" b="0" i="1" smtClean="0">
                        <a:latin typeface="Cambria Math" panose="02040503050406030204" pitchFamily="18" charset="0"/>
                        <a:ea typeface="Cambria Math" panose="02040503050406030204" pitchFamily="18" charset="0"/>
                      </a:rPr>
                      <m:t>)</m:t>
                    </m:r>
                  </m:oMath>
                </a14:m>
                <a:endParaRPr lang="en-GB" sz="1600" dirty="0"/>
              </a:p>
            </p:txBody>
          </p:sp>
        </mc:Choice>
        <mc:Fallback>
          <p:sp>
            <p:nvSpPr>
              <p:cNvPr id="14" name="TextBox 13">
                <a:extLst>
                  <a:ext uri="{FF2B5EF4-FFF2-40B4-BE49-F238E27FC236}">
                    <a16:creationId xmlns:a16="http://schemas.microsoft.com/office/drawing/2014/main" id="{95CF0CB0-247F-0064-D9AC-AB86DADCB165}"/>
                  </a:ext>
                </a:extLst>
              </p:cNvPr>
              <p:cNvSpPr txBox="1">
                <a:spLocks noRot="1" noChangeAspect="1" noMove="1" noResize="1" noEditPoints="1" noAdjustHandles="1" noChangeArrowheads="1" noChangeShapeType="1" noTextEdit="1"/>
              </p:cNvSpPr>
              <p:nvPr/>
            </p:nvSpPr>
            <p:spPr>
              <a:xfrm>
                <a:off x="5788520" y="5131710"/>
                <a:ext cx="5335661" cy="338554"/>
              </a:xfrm>
              <a:prstGeom prst="rect">
                <a:avLst/>
              </a:prstGeom>
              <a:blipFill>
                <a:blip r:embed="rId5"/>
                <a:stretch>
                  <a:fillRect l="-713" t="-11111" b="-2222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C387B02-3789-3E9E-08AE-0A9002A06EBE}"/>
                  </a:ext>
                </a:extLst>
              </p:cNvPr>
              <p:cNvSpPr txBox="1"/>
              <p:nvPr/>
            </p:nvSpPr>
            <p:spPr>
              <a:xfrm>
                <a:off x="5788520" y="5524767"/>
                <a:ext cx="5858189" cy="305084"/>
              </a:xfrm>
              <a:prstGeom prst="rect">
                <a:avLst/>
              </a:prstGeom>
              <a:solidFill>
                <a:schemeClr val="accent1">
                  <a:lumMod val="20000"/>
                  <a:lumOff val="80000"/>
                </a:schemeClr>
              </a:solidFill>
              <a:ln>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GB" sz="1200" b="0" i="0" smtClean="0">
                          <a:latin typeface="Cambria Math" panose="02040503050406030204" pitchFamily="18" charset="0"/>
                        </a:rPr>
                        <m:t>Pr</m:t>
                      </m:r>
                      <m:d>
                        <m:dPr>
                          <m:ctrlPr>
                            <a:rPr lang="en-GB" sz="1200" b="0" i="1" smtClean="0">
                              <a:latin typeface="Cambria Math" panose="02040503050406030204" pitchFamily="18" charset="0"/>
                            </a:rPr>
                          </m:ctrlPr>
                        </m:dPr>
                        <m:e>
                          <m:sSub>
                            <m:sSubPr>
                              <m:ctrlPr>
                                <a:rPr lang="en-GB" sz="1200" i="1">
                                  <a:latin typeface="Cambria Math" panose="02040503050406030204" pitchFamily="18" charset="0"/>
                                </a:rPr>
                              </m:ctrlPr>
                            </m:sSubPr>
                            <m:e>
                              <m:sSub>
                                <m:sSubPr>
                                  <m:ctrlPr>
                                    <a:rPr lang="en-GB" sz="1200" i="1">
                                      <a:latin typeface="Cambria Math" panose="02040503050406030204" pitchFamily="18" charset="0"/>
                                    </a:rPr>
                                  </m:ctrlPr>
                                </m:sSubPr>
                                <m:e>
                                  <m:r>
                                    <a:rPr lang="en-GB" sz="1200" b="1" i="1">
                                      <a:latin typeface="Cambria Math" panose="02040503050406030204" pitchFamily="18" charset="0"/>
                                      <a:ea typeface="Cambria Math" panose="02040503050406030204" pitchFamily="18" charset="0"/>
                                    </a:rPr>
                                    <m:t>𝜷</m:t>
                                  </m:r>
                                </m:e>
                                <m:sub>
                                  <m:r>
                                    <a:rPr lang="en-GB" sz="1200" i="1">
                                      <a:latin typeface="Cambria Math" panose="02040503050406030204" pitchFamily="18" charset="0"/>
                                      <a:ea typeface="Cambria Math" panose="02040503050406030204" pitchFamily="18" charset="0"/>
                                    </a:rPr>
                                    <m:t>0</m:t>
                                  </m:r>
                                </m:sub>
                              </m:sSub>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b="1" i="1">
                                      <a:latin typeface="Cambria Math" panose="02040503050406030204" pitchFamily="18" charset="0"/>
                                      <a:ea typeface="Cambria Math" panose="02040503050406030204" pitchFamily="18" charset="0"/>
                                    </a:rPr>
                                    <m:t>𝜷</m:t>
                                  </m:r>
                                </m:e>
                                <m:sub>
                                  <m:r>
                                    <a:rPr lang="en-GB" sz="1200" b="0" i="1" smtClean="0">
                                      <a:latin typeface="Cambria Math" panose="02040503050406030204" pitchFamily="18" charset="0"/>
                                      <a:ea typeface="Cambria Math" panose="02040503050406030204" pitchFamily="18" charset="0"/>
                                    </a:rPr>
                                    <m:t>1</m:t>
                                  </m:r>
                                </m:sub>
                              </m:sSub>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b="1" i="1">
                                      <a:latin typeface="Cambria Math" panose="02040503050406030204" pitchFamily="18" charset="0"/>
                                      <a:ea typeface="Cambria Math" panose="02040503050406030204" pitchFamily="18" charset="0"/>
                                    </a:rPr>
                                    <m:t>𝜷</m:t>
                                  </m:r>
                                </m:e>
                                <m:sub>
                                  <m:r>
                                    <a:rPr lang="en-GB" sz="1200" b="0" i="1" smtClean="0">
                                      <a:latin typeface="Cambria Math" panose="02040503050406030204" pitchFamily="18" charset="0"/>
                                      <a:ea typeface="Cambria Math" panose="02040503050406030204" pitchFamily="18" charset="0"/>
                                    </a:rPr>
                                    <m:t>2</m:t>
                                  </m:r>
                                </m:sub>
                              </m:sSub>
                              <m:r>
                                <a:rPr lang="en-GB" sz="1200" i="1">
                                  <a:latin typeface="Cambria Math" panose="02040503050406030204" pitchFamily="18" charset="0"/>
                                </a:rPr>
                                <m:t>,</m:t>
                              </m:r>
                              <m:r>
                                <a:rPr lang="en-GB" sz="1200" i="1" smtClean="0">
                                  <a:latin typeface="Cambria Math" panose="02040503050406030204" pitchFamily="18" charset="0"/>
                                </a:rPr>
                                <m:t> </m:t>
                              </m:r>
                              <m:r>
                                <a:rPr lang="en-GB" sz="1200" i="1" smtClean="0">
                                  <a:latin typeface="Cambria Math" panose="02040503050406030204" pitchFamily="18" charset="0"/>
                                  <a:ea typeface="Cambria Math" panose="02040503050406030204" pitchFamily="18" charset="0"/>
                                </a:rPr>
                                <m:t>𝜎</m:t>
                              </m:r>
                            </m:e>
                            <m:sub>
                              <m:r>
                                <a:rPr lang="en-GB" sz="1200" b="0" i="1" smtClean="0">
                                  <a:latin typeface="Cambria Math" panose="02040503050406030204" pitchFamily="18" charset="0"/>
                                </a:rPr>
                                <m:t> </m:t>
                              </m:r>
                            </m:sub>
                          </m:sSub>
                        </m:e>
                        <m:e>
                          <m:r>
                            <a:rPr lang="en-GB" sz="1200" i="1" smtClean="0">
                              <a:latin typeface="Cambria Math" panose="02040503050406030204" pitchFamily="18" charset="0"/>
                              <a:ea typeface="Cambria Math" panose="02040503050406030204" pitchFamily="18" charset="0"/>
                            </a:rPr>
                            <m:t>𝜇</m:t>
                          </m:r>
                        </m:e>
                      </m:d>
                      <m:r>
                        <a:rPr lang="en-GB" sz="1200" b="0" i="1" smtClean="0">
                          <a:latin typeface="Cambria Math" panose="02040503050406030204" pitchFamily="18" charset="0"/>
                          <a:ea typeface="Cambria Math" panose="02040503050406030204" pitchFamily="18" charset="0"/>
                        </a:rPr>
                        <m:t>∝</m:t>
                      </m:r>
                      <m:r>
                        <m:rPr>
                          <m:sty m:val="p"/>
                        </m:rPr>
                        <a:rPr lang="en-GB" sz="1200" b="0" i="0" smtClean="0">
                          <a:latin typeface="Cambria Math" panose="02040503050406030204" pitchFamily="18" charset="0"/>
                          <a:ea typeface="Cambria Math" panose="02040503050406030204" pitchFamily="18" charset="0"/>
                        </a:rPr>
                        <m:t>P</m:t>
                      </m:r>
                      <m:r>
                        <m:rPr>
                          <m:sty m:val="p"/>
                        </m:rPr>
                        <a:rPr lang="en-GB" sz="1200" b="0" i="0" smtClean="0">
                          <a:latin typeface="Cambria Math" panose="02040503050406030204" pitchFamily="18" charset="0"/>
                          <a:ea typeface="Cambria Math" panose="02040503050406030204" pitchFamily="18" charset="0"/>
                        </a:rPr>
                        <m:t>r</m:t>
                      </m:r>
                      <m:d>
                        <m:dPr>
                          <m:ctrlPr>
                            <a:rPr lang="en-GB" sz="1200" b="0" i="1" smtClean="0">
                              <a:latin typeface="Cambria Math" panose="02040503050406030204" pitchFamily="18" charset="0"/>
                              <a:ea typeface="Cambria Math" panose="02040503050406030204" pitchFamily="18" charset="0"/>
                            </a:rPr>
                          </m:ctrlPr>
                        </m:dPr>
                        <m:e>
                          <m:r>
                            <a:rPr lang="en-GB" sz="1200" i="1">
                              <a:latin typeface="Cambria Math" panose="02040503050406030204" pitchFamily="18" charset="0"/>
                              <a:ea typeface="Cambria Math" panose="02040503050406030204" pitchFamily="18" charset="0"/>
                            </a:rPr>
                            <m:t>𝜇</m:t>
                          </m:r>
                        </m:e>
                        <m:e>
                          <m:sSub>
                            <m:sSubPr>
                              <m:ctrlPr>
                                <a:rPr lang="en-GB" sz="1200" i="1">
                                  <a:latin typeface="Cambria Math" panose="02040503050406030204" pitchFamily="18" charset="0"/>
                                </a:rPr>
                              </m:ctrlPr>
                            </m:sSubPr>
                            <m:e>
                              <m:r>
                                <a:rPr lang="en-GB" sz="1200" b="1" i="1">
                                  <a:latin typeface="Cambria Math" panose="02040503050406030204" pitchFamily="18" charset="0"/>
                                  <a:ea typeface="Cambria Math" panose="02040503050406030204" pitchFamily="18" charset="0"/>
                                </a:rPr>
                                <m:t>𝜷</m:t>
                              </m:r>
                            </m:e>
                            <m:sub>
                              <m:r>
                                <a:rPr lang="en-GB" sz="1200" i="1">
                                  <a:latin typeface="Cambria Math" panose="02040503050406030204" pitchFamily="18" charset="0"/>
                                  <a:ea typeface="Cambria Math" panose="02040503050406030204" pitchFamily="18" charset="0"/>
                                </a:rPr>
                                <m:t>0</m:t>
                              </m:r>
                            </m:sub>
                          </m:sSub>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b="1" i="1">
                                  <a:latin typeface="Cambria Math" panose="02040503050406030204" pitchFamily="18" charset="0"/>
                                  <a:ea typeface="Cambria Math" panose="02040503050406030204" pitchFamily="18" charset="0"/>
                                </a:rPr>
                                <m:t>𝜷</m:t>
                              </m:r>
                            </m:e>
                            <m:sub>
                              <m:r>
                                <a:rPr lang="en-GB" sz="1200" i="1">
                                  <a:latin typeface="Cambria Math" panose="02040503050406030204" pitchFamily="18" charset="0"/>
                                  <a:ea typeface="Cambria Math" panose="02040503050406030204" pitchFamily="18" charset="0"/>
                                </a:rPr>
                                <m:t>1</m:t>
                              </m:r>
                            </m:sub>
                          </m:sSub>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b="1" i="1">
                                  <a:latin typeface="Cambria Math" panose="02040503050406030204" pitchFamily="18" charset="0"/>
                                  <a:ea typeface="Cambria Math" panose="02040503050406030204" pitchFamily="18" charset="0"/>
                                </a:rPr>
                                <m:t>𝜷</m:t>
                              </m:r>
                            </m:e>
                            <m:sub>
                              <m:r>
                                <a:rPr lang="en-GB" sz="1200" i="1">
                                  <a:latin typeface="Cambria Math" panose="02040503050406030204" pitchFamily="18" charset="0"/>
                                  <a:ea typeface="Cambria Math" panose="02040503050406030204" pitchFamily="18" charset="0"/>
                                </a:rPr>
                                <m:t>2</m:t>
                              </m:r>
                            </m:sub>
                          </m:sSub>
                          <m:r>
                            <a:rPr lang="en-GB" sz="1200" b="0" i="1" smtClean="0">
                              <a:latin typeface="Cambria Math" panose="02040503050406030204" pitchFamily="18" charset="0"/>
                            </a:rPr>
                            <m:t>,</m:t>
                          </m:r>
                          <m:r>
                            <a:rPr lang="en-GB" sz="1200" i="1">
                              <a:latin typeface="Cambria Math" panose="02040503050406030204" pitchFamily="18" charset="0"/>
                              <a:ea typeface="Cambria Math" panose="02040503050406030204" pitchFamily="18" charset="0"/>
                            </a:rPr>
                            <m:t>𝜎</m:t>
                          </m:r>
                        </m:e>
                      </m:d>
                      <m:r>
                        <a:rPr lang="en-GB" sz="1200" b="0" i="1" smtClean="0">
                          <a:latin typeface="Cambria Math" panose="02040503050406030204" pitchFamily="18" charset="0"/>
                          <a:ea typeface="Cambria Math" panose="02040503050406030204" pitchFamily="18" charset="0"/>
                        </a:rPr>
                        <m:t> </m:t>
                      </m:r>
                      <m:r>
                        <m:rPr>
                          <m:sty m:val="p"/>
                        </m:rPr>
                        <a:rPr lang="en-GB" sz="1200" b="0" i="0" smtClean="0">
                          <a:latin typeface="Cambria Math" panose="02040503050406030204" pitchFamily="18" charset="0"/>
                          <a:ea typeface="Cambria Math" panose="02040503050406030204" pitchFamily="18" charset="0"/>
                        </a:rPr>
                        <m:t>P</m:t>
                      </m:r>
                      <m:r>
                        <m:rPr>
                          <m:sty m:val="p"/>
                        </m:rPr>
                        <a:rPr lang="en-GB" sz="1200" b="0" i="0" smtClean="0">
                          <a:latin typeface="Cambria Math" panose="02040503050406030204" pitchFamily="18" charset="0"/>
                          <a:ea typeface="Cambria Math" panose="02040503050406030204" pitchFamily="18" charset="0"/>
                        </a:rPr>
                        <m:t>r</m:t>
                      </m:r>
                      <m:d>
                        <m:dPr>
                          <m:ctrlPr>
                            <a:rPr lang="en-GB" sz="1200" b="0" i="1" smtClean="0">
                              <a:latin typeface="Cambria Math" panose="02040503050406030204" pitchFamily="18" charset="0"/>
                              <a:ea typeface="Cambria Math" panose="02040503050406030204" pitchFamily="18" charset="0"/>
                            </a:rPr>
                          </m:ctrlPr>
                        </m:dPr>
                        <m:e>
                          <m:sSub>
                            <m:sSubPr>
                              <m:ctrlPr>
                                <a:rPr lang="en-GB" sz="1200" i="1">
                                  <a:latin typeface="Cambria Math" panose="02040503050406030204" pitchFamily="18" charset="0"/>
                                </a:rPr>
                              </m:ctrlPr>
                            </m:sSubPr>
                            <m:e>
                              <m:r>
                                <a:rPr lang="en-GB" sz="1200" b="1" i="1">
                                  <a:latin typeface="Cambria Math" panose="02040503050406030204" pitchFamily="18" charset="0"/>
                                  <a:ea typeface="Cambria Math" panose="02040503050406030204" pitchFamily="18" charset="0"/>
                                </a:rPr>
                                <m:t>𝜷</m:t>
                              </m:r>
                            </m:e>
                            <m:sub>
                              <m:r>
                                <a:rPr lang="en-GB" sz="1200" b="0" i="1" smtClean="0">
                                  <a:latin typeface="Cambria Math" panose="02040503050406030204" pitchFamily="18" charset="0"/>
                                  <a:ea typeface="Cambria Math" panose="02040503050406030204" pitchFamily="18" charset="0"/>
                                </a:rPr>
                                <m:t>0,</m:t>
                              </m:r>
                            </m:sub>
                          </m:sSub>
                        </m:e>
                      </m:d>
                      <m:r>
                        <a:rPr lang="en-GB" sz="1200" i="1">
                          <a:latin typeface="Cambria Math" panose="02040503050406030204" pitchFamily="18" charset="0"/>
                          <a:ea typeface="Cambria Math" panose="02040503050406030204" pitchFamily="18" charset="0"/>
                        </a:rPr>
                        <m:t>𝑃</m:t>
                      </m:r>
                      <m:r>
                        <a:rPr lang="en-GB" sz="1200" b="0" i="1" smtClean="0">
                          <a:latin typeface="Cambria Math" panose="02040503050406030204" pitchFamily="18" charset="0"/>
                          <a:ea typeface="Cambria Math" panose="02040503050406030204" pitchFamily="18" charset="0"/>
                        </a:rPr>
                        <m:t>𝑟</m:t>
                      </m:r>
                      <m:d>
                        <m:dPr>
                          <m:ctrlPr>
                            <a:rPr lang="en-GB" sz="1200" i="1">
                              <a:latin typeface="Cambria Math" panose="02040503050406030204" pitchFamily="18" charset="0"/>
                              <a:ea typeface="Cambria Math" panose="02040503050406030204" pitchFamily="18" charset="0"/>
                            </a:rPr>
                          </m:ctrlPr>
                        </m:dPr>
                        <m:e>
                          <m:sSub>
                            <m:sSubPr>
                              <m:ctrlPr>
                                <a:rPr lang="en-GB" sz="1200" i="1">
                                  <a:latin typeface="Cambria Math" panose="02040503050406030204" pitchFamily="18" charset="0"/>
                                </a:rPr>
                              </m:ctrlPr>
                            </m:sSubPr>
                            <m:e>
                              <m:r>
                                <a:rPr lang="en-GB" sz="1200" b="1" i="1">
                                  <a:latin typeface="Cambria Math" panose="02040503050406030204" pitchFamily="18" charset="0"/>
                                  <a:ea typeface="Cambria Math" panose="02040503050406030204" pitchFamily="18" charset="0"/>
                                </a:rPr>
                                <m:t>𝜷</m:t>
                              </m:r>
                            </m:e>
                            <m:sub>
                              <m:r>
                                <a:rPr lang="en-GB" sz="1200" b="0" i="1" smtClean="0">
                                  <a:latin typeface="Cambria Math" panose="02040503050406030204" pitchFamily="18" charset="0"/>
                                  <a:ea typeface="Cambria Math" panose="02040503050406030204" pitchFamily="18" charset="0"/>
                                </a:rPr>
                                <m:t>1</m:t>
                              </m:r>
                            </m:sub>
                          </m:sSub>
                        </m:e>
                      </m:d>
                      <m:r>
                        <a:rPr lang="en-GB" sz="1200" i="1">
                          <a:latin typeface="Cambria Math" panose="02040503050406030204" pitchFamily="18" charset="0"/>
                          <a:ea typeface="Cambria Math" panose="02040503050406030204" pitchFamily="18" charset="0"/>
                        </a:rPr>
                        <m:t>𝑃</m:t>
                      </m:r>
                      <m:r>
                        <a:rPr lang="en-GB" sz="1200" b="0" i="1" smtClean="0">
                          <a:latin typeface="Cambria Math" panose="02040503050406030204" pitchFamily="18" charset="0"/>
                          <a:ea typeface="Cambria Math" panose="02040503050406030204" pitchFamily="18" charset="0"/>
                        </a:rPr>
                        <m:t>𝑟</m:t>
                      </m:r>
                      <m:d>
                        <m:dPr>
                          <m:ctrlPr>
                            <a:rPr lang="en-GB" sz="1200" i="1">
                              <a:latin typeface="Cambria Math" panose="02040503050406030204" pitchFamily="18" charset="0"/>
                              <a:ea typeface="Cambria Math" panose="02040503050406030204" pitchFamily="18" charset="0"/>
                            </a:rPr>
                          </m:ctrlPr>
                        </m:dPr>
                        <m:e>
                          <m:sSub>
                            <m:sSubPr>
                              <m:ctrlPr>
                                <a:rPr lang="en-GB" sz="1200" i="1">
                                  <a:latin typeface="Cambria Math" panose="02040503050406030204" pitchFamily="18" charset="0"/>
                                </a:rPr>
                              </m:ctrlPr>
                            </m:sSubPr>
                            <m:e>
                              <m:r>
                                <a:rPr lang="en-GB" sz="1200" b="1" i="1">
                                  <a:latin typeface="Cambria Math" panose="02040503050406030204" pitchFamily="18" charset="0"/>
                                  <a:ea typeface="Cambria Math" panose="02040503050406030204" pitchFamily="18" charset="0"/>
                                </a:rPr>
                                <m:t>𝜷</m:t>
                              </m:r>
                            </m:e>
                            <m:sub>
                              <m:r>
                                <a:rPr lang="en-GB" sz="1200" b="0" i="1" smtClean="0">
                                  <a:latin typeface="Cambria Math" panose="02040503050406030204" pitchFamily="18" charset="0"/>
                                  <a:ea typeface="Cambria Math" panose="02040503050406030204" pitchFamily="18" charset="0"/>
                                </a:rPr>
                                <m:t>2</m:t>
                              </m:r>
                            </m:sub>
                          </m:sSub>
                        </m:e>
                      </m:d>
                      <m:r>
                        <a:rPr lang="en-GB" sz="1200" i="1">
                          <a:latin typeface="Cambria Math" panose="02040503050406030204" pitchFamily="18" charset="0"/>
                          <a:ea typeface="Cambria Math" panose="02040503050406030204" pitchFamily="18" charset="0"/>
                        </a:rPr>
                        <m:t>𝑃</m:t>
                      </m:r>
                      <m:r>
                        <a:rPr lang="en-GB" sz="1200" b="0" i="1" smtClean="0">
                          <a:latin typeface="Cambria Math" panose="02040503050406030204" pitchFamily="18" charset="0"/>
                          <a:ea typeface="Cambria Math" panose="02040503050406030204" pitchFamily="18" charset="0"/>
                        </a:rPr>
                        <m:t>𝑟</m:t>
                      </m:r>
                      <m:r>
                        <a:rPr lang="en-GB" sz="1200" b="0" i="1" smtClean="0">
                          <a:latin typeface="Cambria Math" panose="02040503050406030204" pitchFamily="18" charset="0"/>
                          <a:ea typeface="Cambria Math" panose="02040503050406030204" pitchFamily="18" charset="0"/>
                        </a:rPr>
                        <m:t>(</m:t>
                      </m:r>
                      <m:r>
                        <a:rPr lang="en-GB" sz="1200" i="1">
                          <a:latin typeface="Cambria Math" panose="02040503050406030204" pitchFamily="18" charset="0"/>
                          <a:ea typeface="Cambria Math" panose="02040503050406030204" pitchFamily="18" charset="0"/>
                        </a:rPr>
                        <m:t>𝜎</m:t>
                      </m:r>
                      <m:r>
                        <a:rPr lang="en-GB" sz="1200" b="0" i="1" smtClean="0">
                          <a:latin typeface="Cambria Math" panose="02040503050406030204" pitchFamily="18" charset="0"/>
                          <a:ea typeface="Cambria Math" panose="02040503050406030204" pitchFamily="18" charset="0"/>
                        </a:rPr>
                        <m:t>)</m:t>
                      </m:r>
                    </m:oMath>
                  </m:oMathPara>
                </a14:m>
                <a:endParaRPr lang="en-GB" sz="1200" dirty="0"/>
              </a:p>
            </p:txBody>
          </p:sp>
        </mc:Choice>
        <mc:Fallback>
          <p:sp>
            <p:nvSpPr>
              <p:cNvPr id="15" name="TextBox 14">
                <a:extLst>
                  <a:ext uri="{FF2B5EF4-FFF2-40B4-BE49-F238E27FC236}">
                    <a16:creationId xmlns:a16="http://schemas.microsoft.com/office/drawing/2014/main" id="{8C387B02-3789-3E9E-08AE-0A9002A06EBE}"/>
                  </a:ext>
                </a:extLst>
              </p:cNvPr>
              <p:cNvSpPr txBox="1">
                <a:spLocks noRot="1" noChangeAspect="1" noMove="1" noResize="1" noEditPoints="1" noAdjustHandles="1" noChangeArrowheads="1" noChangeShapeType="1" noTextEdit="1"/>
              </p:cNvSpPr>
              <p:nvPr/>
            </p:nvSpPr>
            <p:spPr>
              <a:xfrm>
                <a:off x="5788520" y="5524767"/>
                <a:ext cx="5858189" cy="305084"/>
              </a:xfrm>
              <a:prstGeom prst="rect">
                <a:avLst/>
              </a:prstGeom>
              <a:blipFill>
                <a:blip r:embed="rId6"/>
                <a:stretch>
                  <a:fillRect/>
                </a:stretch>
              </a:blipFill>
              <a:ln>
                <a:solidFill>
                  <a:schemeClr val="accent1"/>
                </a:solidFill>
              </a:ln>
            </p:spPr>
            <p:txBody>
              <a:bodyPr/>
              <a:lstStyle/>
              <a:p>
                <a:r>
                  <a:rPr lang="en-GB">
                    <a:noFill/>
                  </a:rPr>
                  <a:t> </a:t>
                </a:r>
              </a:p>
            </p:txBody>
          </p:sp>
        </mc:Fallback>
      </mc:AlternateContent>
      <p:sp>
        <p:nvSpPr>
          <p:cNvPr id="16" name="TextBox 15">
            <a:extLst>
              <a:ext uri="{FF2B5EF4-FFF2-40B4-BE49-F238E27FC236}">
                <a16:creationId xmlns:a16="http://schemas.microsoft.com/office/drawing/2014/main" id="{4AC0727F-5D9A-F49A-AFB2-0EBCD06087CF}"/>
              </a:ext>
            </a:extLst>
          </p:cNvPr>
          <p:cNvSpPr txBox="1"/>
          <p:nvPr/>
        </p:nvSpPr>
        <p:spPr>
          <a:xfrm>
            <a:off x="34967" y="1178910"/>
            <a:ext cx="5749256" cy="4524315"/>
          </a:xfrm>
          <a:prstGeom prst="rect">
            <a:avLst/>
          </a:prstGeom>
          <a:noFill/>
        </p:spPr>
        <p:txBody>
          <a:bodyPr wrap="square" rtlCol="0">
            <a:spAutoFit/>
          </a:bodyPr>
          <a:lstStyle/>
          <a:p>
            <a:r>
              <a:rPr lang="en-GB" sz="1200" dirty="0">
                <a:latin typeface="Courier New" panose="02070309020205020404" pitchFamily="49" charset="0"/>
                <a:cs typeface="Courier New" panose="02070309020205020404" pitchFamily="49" charset="0"/>
              </a:rPr>
              <a:t>data {</a:t>
            </a:r>
          </a:p>
          <a:p>
            <a:r>
              <a:rPr lang="en-GB" sz="1200" dirty="0">
                <a:latin typeface="Courier New" panose="02070309020205020404" pitchFamily="49" charset="0"/>
                <a:cs typeface="Courier New" panose="02070309020205020404" pitchFamily="49" charset="0"/>
              </a:rPr>
              <a:t>  int&lt;lower=0&gt; N;        // sample size N</a:t>
            </a:r>
          </a:p>
          <a:p>
            <a:r>
              <a:rPr lang="en-GB" sz="1200" dirty="0">
                <a:latin typeface="Courier New" panose="02070309020205020404" pitchFamily="49" charset="0"/>
                <a:cs typeface="Courier New" panose="02070309020205020404" pitchFamily="49" charset="0"/>
              </a:rPr>
              <a:t>  int&lt;lower=0&gt; k;        // number of variables 3</a:t>
            </a:r>
          </a:p>
          <a:p>
            <a:r>
              <a:rPr lang="en-GB" sz="1200" dirty="0">
                <a:latin typeface="Courier New" panose="02070309020205020404" pitchFamily="49" charset="0"/>
                <a:cs typeface="Courier New" panose="02070309020205020404" pitchFamily="49" charset="0"/>
              </a:rPr>
              <a:t>  matrix[N, k] X;        // matrix: independent variables</a:t>
            </a:r>
          </a:p>
          <a:p>
            <a:r>
              <a:rPr lang="en-GB" sz="1200" dirty="0">
                <a:latin typeface="Courier New" panose="02070309020205020404" pitchFamily="49" charset="0"/>
                <a:cs typeface="Courier New" panose="02070309020205020404" pitchFamily="49" charset="0"/>
              </a:rPr>
              <a:t>  vector[N] y;           // vector/array for outcome</a:t>
            </a:r>
          </a:p>
          <a:p>
            <a:r>
              <a:rPr lang="en-GB" sz="1200" dirty="0">
                <a:latin typeface="Courier New" panose="02070309020205020404" pitchFamily="49" charset="0"/>
                <a:cs typeface="Courier New" panose="02070309020205020404" pitchFamily="49" charset="0"/>
              </a:rPr>
              <a: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parameters {</a:t>
            </a:r>
          </a:p>
          <a:p>
            <a:r>
              <a:rPr lang="en-GB" sz="1200" dirty="0">
                <a:latin typeface="Courier New" panose="02070309020205020404" pitchFamily="49" charset="0"/>
                <a:cs typeface="Courier New" panose="02070309020205020404" pitchFamily="49" charset="0"/>
              </a:rPr>
              <a:t>  real beta0;             // Intercept</a:t>
            </a:r>
          </a:p>
          <a:p>
            <a:r>
              <a:rPr lang="en-GB" sz="1200" dirty="0">
                <a:latin typeface="Courier New" panose="02070309020205020404" pitchFamily="49" charset="0"/>
                <a:cs typeface="Courier New" panose="02070309020205020404" pitchFamily="49" charset="0"/>
              </a:rPr>
              <a:t>  vector[k] beta;         // beta coefficients</a:t>
            </a:r>
          </a:p>
          <a:p>
            <a:r>
              <a:rPr lang="en-GB" sz="1200" dirty="0">
                <a:latin typeface="Courier New" panose="02070309020205020404" pitchFamily="49" charset="0"/>
                <a:cs typeface="Courier New" panose="02070309020205020404" pitchFamily="49" charset="0"/>
              </a:rPr>
              <a:t>  real&lt;lower=0&gt; sigma;    // standard deviation</a:t>
            </a:r>
          </a:p>
          <a:p>
            <a:r>
              <a:rPr lang="en-GB" sz="1200" dirty="0">
                <a:latin typeface="Courier New" panose="02070309020205020404" pitchFamily="49" charset="0"/>
                <a:cs typeface="Courier New" panose="02070309020205020404" pitchFamily="49" charset="0"/>
              </a:rPr>
              <a: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transformed parameters {</a:t>
            </a:r>
          </a:p>
          <a:p>
            <a:r>
              <a:rPr lang="en-GB" sz="1200" dirty="0">
                <a:latin typeface="Courier New" panose="02070309020205020404" pitchFamily="49" charset="0"/>
                <a:cs typeface="Courier New" panose="02070309020205020404" pitchFamily="49" charset="0"/>
              </a:rPr>
              <a:t>   vector[N] mu;</a:t>
            </a:r>
          </a:p>
          <a:p>
            <a:r>
              <a:rPr lang="en-GB" sz="1200" dirty="0">
                <a:latin typeface="Courier New" panose="02070309020205020404" pitchFamily="49" charset="0"/>
                <a:cs typeface="Courier New" panose="02070309020205020404" pitchFamily="49" charset="0"/>
              </a:rPr>
              <a:t>   mu = beta0 + X*beta;</a:t>
            </a:r>
          </a:p>
          <a:p>
            <a:r>
              <a:rPr lang="en-GB" sz="1200" dirty="0">
                <a:latin typeface="Courier New" panose="02070309020205020404" pitchFamily="49" charset="0"/>
                <a:cs typeface="Courier New" panose="02070309020205020404" pitchFamily="49" charset="0"/>
              </a:rPr>
              <a: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model {</a:t>
            </a:r>
          </a:p>
          <a:p>
            <a:r>
              <a:rPr lang="en-GB" sz="1200" dirty="0">
                <a:latin typeface="Courier New" panose="02070309020205020404" pitchFamily="49" charset="0"/>
                <a:cs typeface="Courier New" panose="02070309020205020404" pitchFamily="49" charset="0"/>
              </a:rPr>
              <a:t>  beta0 ~ normal(0, 20);    // Prior for beta0</a:t>
            </a:r>
          </a:p>
          <a:p>
            <a:r>
              <a:rPr lang="en-GB" sz="1200" dirty="0">
                <a:latin typeface="Courier New" panose="02070309020205020404" pitchFamily="49" charset="0"/>
                <a:cs typeface="Courier New" panose="02070309020205020404" pitchFamily="49" charset="0"/>
              </a:rPr>
              <a:t>  beta ~ normal(0, 5);      // Prior for beta1 &amp; beta2</a:t>
            </a:r>
          </a:p>
          <a:p>
            <a:r>
              <a:rPr lang="en-GB" sz="1200" dirty="0">
                <a:latin typeface="Courier New" panose="02070309020205020404" pitchFamily="49" charset="0"/>
                <a:cs typeface="Courier New" panose="02070309020205020404" pitchFamily="49" charset="0"/>
              </a:rPr>
              <a:t>  sigma ~ </a:t>
            </a:r>
            <a:r>
              <a:rPr lang="en-GB" sz="1200" dirty="0" err="1">
                <a:latin typeface="Courier New" panose="02070309020205020404" pitchFamily="49" charset="0"/>
                <a:cs typeface="Courier New" panose="02070309020205020404" pitchFamily="49" charset="0"/>
              </a:rPr>
              <a:t>cauchy</a:t>
            </a:r>
            <a:r>
              <a:rPr lang="en-GB" sz="1200" dirty="0">
                <a:latin typeface="Courier New" panose="02070309020205020404" pitchFamily="49" charset="0"/>
                <a:cs typeface="Courier New" panose="02070309020205020404" pitchFamily="49" charset="0"/>
              </a:rPr>
              <a:t>(0, 2.5);   // Prior for sigma</a:t>
            </a:r>
          </a:p>
          <a:p>
            <a:r>
              <a:rPr lang="en-GB" sz="1200" dirty="0">
                <a:latin typeface="Courier New" panose="02070309020205020404" pitchFamily="49" charset="0"/>
                <a:cs typeface="Courier New" panose="02070309020205020404" pitchFamily="49" charset="0"/>
              </a:rPr>
              <a:t>  y ~ normal(mu, sigma);    // Likelihood function</a:t>
            </a:r>
          </a:p>
          <a:p>
            <a:r>
              <a:rPr lang="en-GB" sz="1200" dirty="0">
                <a:latin typeface="Courier New" panose="020703090202050204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2C6B9F39-8125-48AF-A2C5-A2E7FD7ABAAF}"/>
              </a:ext>
            </a:extLst>
          </p:cNvPr>
          <p:cNvSpPr txBox="1"/>
          <p:nvPr/>
        </p:nvSpPr>
        <p:spPr>
          <a:xfrm>
            <a:off x="34967" y="809578"/>
            <a:ext cx="236551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Stan code</a:t>
            </a:r>
          </a:p>
        </p:txBody>
      </p:sp>
      <p:sp>
        <p:nvSpPr>
          <p:cNvPr id="3" name="Slide Number Placeholder 3">
            <a:extLst>
              <a:ext uri="{FF2B5EF4-FFF2-40B4-BE49-F238E27FC236}">
                <a16:creationId xmlns:a16="http://schemas.microsoft.com/office/drawing/2014/main" id="{B93864EF-C2DF-3620-624D-81BD1BDE5CC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49</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D68DB5F0-E4FA-9214-3C25-D953424CF09A}"/>
              </a:ext>
            </a:extLst>
          </p:cNvPr>
          <p:cNvSpPr txBox="1"/>
          <p:nvPr/>
        </p:nvSpPr>
        <p:spPr>
          <a:xfrm>
            <a:off x="5685424" y="155696"/>
            <a:ext cx="6212022" cy="584775"/>
          </a:xfrm>
          <a:prstGeom prst="rect">
            <a:avLst/>
          </a:prstGeom>
          <a:noFill/>
        </p:spPr>
        <p:txBody>
          <a:bodyPr wrap="none" rtlCol="0">
            <a:spAutoFit/>
          </a:bodyPr>
          <a:lstStyle/>
          <a:p>
            <a:pPr algn="l"/>
            <a:r>
              <a:rPr lang="en-GB" sz="1600" b="1" dirty="0">
                <a:latin typeface="Helvetica Neue Light" panose="02000403000000020004" pitchFamily="2" charset="0"/>
                <a:ea typeface="Helvetica Neue Light" panose="02000403000000020004" pitchFamily="2" charset="0"/>
              </a:rPr>
              <a:t>Goal: We need to estimate the coefficients and standard deviation</a:t>
            </a:r>
          </a:p>
          <a:p>
            <a:pPr algn="l"/>
            <a:r>
              <a:rPr lang="en-GB" sz="1600" b="1" dirty="0">
                <a:latin typeface="Helvetica Neue Light" panose="02000403000000020004" pitchFamily="2" charset="0"/>
                <a:ea typeface="Helvetica Neue Light" panose="02000403000000020004" pitchFamily="2" charset="0"/>
              </a:rPr>
              <a:t>for the regression model using a Bayesian framework.</a:t>
            </a:r>
          </a:p>
        </p:txBody>
      </p:sp>
      <p:sp>
        <p:nvSpPr>
          <p:cNvPr id="19" name="Left Brace 18">
            <a:extLst>
              <a:ext uri="{FF2B5EF4-FFF2-40B4-BE49-F238E27FC236}">
                <a16:creationId xmlns:a16="http://schemas.microsoft.com/office/drawing/2014/main" id="{85AE6EE0-FCFF-D29E-D573-C47389843CFB}"/>
              </a:ext>
            </a:extLst>
          </p:cNvPr>
          <p:cNvSpPr/>
          <p:nvPr/>
        </p:nvSpPr>
        <p:spPr>
          <a:xfrm rot="16200000">
            <a:off x="6328512" y="5584390"/>
            <a:ext cx="348343" cy="1034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Left Brace 19">
            <a:extLst>
              <a:ext uri="{FF2B5EF4-FFF2-40B4-BE49-F238E27FC236}">
                <a16:creationId xmlns:a16="http://schemas.microsoft.com/office/drawing/2014/main" id="{7075152C-1B24-2ED9-EC86-E68CAC761640}"/>
              </a:ext>
            </a:extLst>
          </p:cNvPr>
          <p:cNvSpPr/>
          <p:nvPr/>
        </p:nvSpPr>
        <p:spPr>
          <a:xfrm rot="16200000">
            <a:off x="7673987" y="5590251"/>
            <a:ext cx="348343" cy="1034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Left Brace 20">
            <a:extLst>
              <a:ext uri="{FF2B5EF4-FFF2-40B4-BE49-F238E27FC236}">
                <a16:creationId xmlns:a16="http://schemas.microsoft.com/office/drawing/2014/main" id="{4A2A682E-9DAD-28E9-4AD9-33A4385A5528}"/>
              </a:ext>
            </a:extLst>
          </p:cNvPr>
          <p:cNvSpPr/>
          <p:nvPr/>
        </p:nvSpPr>
        <p:spPr>
          <a:xfrm rot="16200000">
            <a:off x="9330269" y="5138598"/>
            <a:ext cx="348343" cy="19265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TextBox 21">
            <a:extLst>
              <a:ext uri="{FF2B5EF4-FFF2-40B4-BE49-F238E27FC236}">
                <a16:creationId xmlns:a16="http://schemas.microsoft.com/office/drawing/2014/main" id="{BD76090C-2EBA-B60D-E203-655BD1205304}"/>
              </a:ext>
            </a:extLst>
          </p:cNvPr>
          <p:cNvSpPr txBox="1"/>
          <p:nvPr/>
        </p:nvSpPr>
        <p:spPr>
          <a:xfrm>
            <a:off x="5914166" y="6310062"/>
            <a:ext cx="1074333"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Posterior</a:t>
            </a:r>
          </a:p>
        </p:txBody>
      </p:sp>
      <p:sp>
        <p:nvSpPr>
          <p:cNvPr id="23" name="TextBox 22">
            <a:extLst>
              <a:ext uri="{FF2B5EF4-FFF2-40B4-BE49-F238E27FC236}">
                <a16:creationId xmlns:a16="http://schemas.microsoft.com/office/drawing/2014/main" id="{2C43209E-7580-98F1-CE48-BEE786D0457E}"/>
              </a:ext>
            </a:extLst>
          </p:cNvPr>
          <p:cNvSpPr txBox="1"/>
          <p:nvPr/>
        </p:nvSpPr>
        <p:spPr>
          <a:xfrm>
            <a:off x="7291296" y="6315221"/>
            <a:ext cx="1186543"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Likelihood</a:t>
            </a:r>
          </a:p>
        </p:txBody>
      </p:sp>
      <p:sp>
        <p:nvSpPr>
          <p:cNvPr id="24" name="TextBox 23">
            <a:extLst>
              <a:ext uri="{FF2B5EF4-FFF2-40B4-BE49-F238E27FC236}">
                <a16:creationId xmlns:a16="http://schemas.microsoft.com/office/drawing/2014/main" id="{B97E3121-E16E-CC67-1552-B190A528D237}"/>
              </a:ext>
            </a:extLst>
          </p:cNvPr>
          <p:cNvSpPr txBox="1"/>
          <p:nvPr/>
        </p:nvSpPr>
        <p:spPr>
          <a:xfrm>
            <a:off x="9119955" y="6333204"/>
            <a:ext cx="756938"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Priors</a:t>
            </a:r>
          </a:p>
        </p:txBody>
      </p:sp>
      <p:sp>
        <p:nvSpPr>
          <p:cNvPr id="25" name="TextBox 24">
            <a:extLst>
              <a:ext uri="{FF2B5EF4-FFF2-40B4-BE49-F238E27FC236}">
                <a16:creationId xmlns:a16="http://schemas.microsoft.com/office/drawing/2014/main" id="{DE36AAAB-5068-CA45-1ABA-83955C57A2E6}"/>
              </a:ext>
            </a:extLst>
          </p:cNvPr>
          <p:cNvSpPr txBox="1"/>
          <p:nvPr/>
        </p:nvSpPr>
        <p:spPr>
          <a:xfrm>
            <a:off x="34967" y="99228"/>
            <a:ext cx="1074333" cy="369332"/>
          </a:xfrm>
          <a:prstGeom prst="rect">
            <a:avLst/>
          </a:prstGeom>
          <a:noFill/>
        </p:spPr>
        <p:txBody>
          <a:bodyPr wrap="none" rtlCol="0">
            <a:spAutoFit/>
          </a:bodyPr>
          <a:lstStyle/>
          <a:p>
            <a:pPr algn="l"/>
            <a:r>
              <a:rPr lang="en-GB" b="1" dirty="0">
                <a:latin typeface="Helvetica Neue Light" panose="02000403000000020004" pitchFamily="2" charset="0"/>
                <a:ea typeface="Helvetica Neue Light" panose="02000403000000020004" pitchFamily="2" charset="0"/>
              </a:rPr>
              <a:t>Example</a:t>
            </a:r>
          </a:p>
        </p:txBody>
      </p:sp>
    </p:spTree>
    <p:extLst>
      <p:ext uri="{BB962C8B-B14F-4D97-AF65-F5344CB8AC3E}">
        <p14:creationId xmlns:p14="http://schemas.microsoft.com/office/powerpoint/2010/main" val="2953892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A9192-DDE7-E694-69F5-23360132CAFC}"/>
            </a:ext>
          </a:extLst>
        </p:cNvPr>
        <p:cNvGrpSpPr/>
        <p:nvPr/>
      </p:nvGrpSpPr>
      <p:grpSpPr>
        <a:xfrm>
          <a:off x="0" y="0"/>
          <a:ext cx="0" cy="0"/>
          <a:chOff x="0" y="0"/>
          <a:chExt cx="0" cy="0"/>
        </a:xfrm>
      </p:grpSpPr>
      <p:pic>
        <p:nvPicPr>
          <p:cNvPr id="10" name="Picture 9" descr="A screenshot of a book list&#10;&#10;AI-generated content may be incorrect.">
            <a:extLst>
              <a:ext uri="{FF2B5EF4-FFF2-40B4-BE49-F238E27FC236}">
                <a16:creationId xmlns:a16="http://schemas.microsoft.com/office/drawing/2014/main" id="{98B596B2-3329-9CFC-18F1-042EA14FBAD6}"/>
              </a:ext>
            </a:extLst>
          </p:cNvPr>
          <p:cNvPicPr>
            <a:picLocks noChangeAspect="1"/>
          </p:cNvPicPr>
          <p:nvPr/>
        </p:nvPicPr>
        <p:blipFill>
          <a:blip r:embed="rId3"/>
          <a:srcRect b="24952"/>
          <a:stretch>
            <a:fillRect/>
          </a:stretch>
        </p:blipFill>
        <p:spPr>
          <a:xfrm>
            <a:off x="93021" y="3001709"/>
            <a:ext cx="7772400" cy="3798483"/>
          </a:xfrm>
          <a:prstGeom prst="rect">
            <a:avLst/>
          </a:prstGeom>
        </p:spPr>
      </p:pic>
      <p:sp>
        <p:nvSpPr>
          <p:cNvPr id="3" name="Title 1">
            <a:extLst>
              <a:ext uri="{FF2B5EF4-FFF2-40B4-BE49-F238E27FC236}">
                <a16:creationId xmlns:a16="http://schemas.microsoft.com/office/drawing/2014/main" id="{57783BF6-1895-779C-31B0-C1D2CE7FC2A5}"/>
              </a:ext>
            </a:extLst>
          </p:cNvPr>
          <p:cNvSpPr txBox="1">
            <a:spLocks/>
          </p:cNvSpPr>
          <p:nvPr/>
        </p:nvSpPr>
        <p:spPr>
          <a:xfrm>
            <a:off x="93021" y="919119"/>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Course overview [2]</a:t>
            </a:r>
          </a:p>
        </p:txBody>
      </p:sp>
      <p:sp>
        <p:nvSpPr>
          <p:cNvPr id="4" name="Content Placeholder 2">
            <a:extLst>
              <a:ext uri="{FF2B5EF4-FFF2-40B4-BE49-F238E27FC236}">
                <a16:creationId xmlns:a16="http://schemas.microsoft.com/office/drawing/2014/main" id="{6C8C8FE8-ECA3-C667-E9A4-B55FAC16F6D2}"/>
              </a:ext>
            </a:extLst>
          </p:cNvPr>
          <p:cNvSpPr txBox="1">
            <a:spLocks/>
          </p:cNvSpPr>
          <p:nvPr/>
        </p:nvSpPr>
        <p:spPr>
          <a:xfrm>
            <a:off x="190991" y="1616349"/>
            <a:ext cx="6536859" cy="14176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1</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Introduction to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Probability Distributions</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a:t>
            </a: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Introduction to </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Bayesian Inference</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3</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Generalised Linear Models (GLMs)</a:t>
            </a:r>
            <a:endPar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00000"/>
              </a:lnSpc>
              <a:spcBef>
                <a:spcPts val="0"/>
              </a:spcBef>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4</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Bayesian Hierarchical Regression Models</a:t>
            </a:r>
          </a:p>
          <a:p>
            <a:pPr lvl="0">
              <a:lnSpc>
                <a:spcPct val="100000"/>
              </a:lnSpc>
              <a:spcBef>
                <a:spcPts val="0"/>
              </a:spcBef>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5: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Bayesian Risk Modelling </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2" name="TextBox 1">
            <a:extLst>
              <a:ext uri="{FF2B5EF4-FFF2-40B4-BE49-F238E27FC236}">
                <a16:creationId xmlns:a16="http://schemas.microsoft.com/office/drawing/2014/main" id="{A956794B-BB9D-B14C-253F-D7DB2F12C4B0}"/>
              </a:ext>
            </a:extLst>
          </p:cNvPr>
          <p:cNvSpPr txBox="1"/>
          <p:nvPr/>
        </p:nvSpPr>
        <p:spPr>
          <a:xfrm>
            <a:off x="5899926" y="1621937"/>
            <a:ext cx="5469067" cy="1077218"/>
          </a:xfrm>
          <a:prstGeom prst="rect">
            <a:avLst/>
          </a:prstGeom>
          <a:noFill/>
          <a:ln>
            <a:no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All the reading list, lecture notes, dataset and information for the computer practicals, as well as their associated live recordings are hosted on a dedicated web-page for this course.</a:t>
            </a:r>
          </a:p>
        </p:txBody>
      </p:sp>
      <p:pic>
        <p:nvPicPr>
          <p:cNvPr id="7" name="Picture 6">
            <a:extLst>
              <a:ext uri="{FF2B5EF4-FFF2-40B4-BE49-F238E27FC236}">
                <a16:creationId xmlns:a16="http://schemas.microsoft.com/office/drawing/2014/main" id="{E2639E0B-365C-BA2C-B24B-ECCA9F86D343}"/>
              </a:ext>
            </a:extLst>
          </p:cNvPr>
          <p:cNvPicPr>
            <a:picLocks noChangeAspect="1"/>
          </p:cNvPicPr>
          <p:nvPr/>
        </p:nvPicPr>
        <p:blipFill rotWithShape="1">
          <a:blip r:embed="rId4"/>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5409D56C-0F6A-C399-58FB-54F941342F5B}"/>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
        <p:nvSpPr>
          <p:cNvPr id="16" name="Slide Number Placeholder 3">
            <a:extLst>
              <a:ext uri="{FF2B5EF4-FFF2-40B4-BE49-F238E27FC236}">
                <a16:creationId xmlns:a16="http://schemas.microsoft.com/office/drawing/2014/main" id="{8D5AAE4B-636C-EF9F-44D8-40B367833A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611D08F4-D2DB-D6DC-80C0-3A8A6A5457D0}"/>
              </a:ext>
            </a:extLst>
          </p:cNvPr>
          <p:cNvSpPr txBox="1"/>
          <p:nvPr/>
        </p:nvSpPr>
        <p:spPr>
          <a:xfrm>
            <a:off x="5959393" y="2998000"/>
            <a:ext cx="6178058" cy="338554"/>
          </a:xfrm>
          <a:prstGeom prst="rect">
            <a:avLst/>
          </a:prstGeom>
          <a:solidFill>
            <a:schemeClr val="accent1">
              <a:lumMod val="60000"/>
              <a:lumOff val="4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Link: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https://uclpg-msc-sgds.github.io/UCL-SODA-CPD-RStan/</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5" name="Rectangle 14">
            <a:extLst>
              <a:ext uri="{FF2B5EF4-FFF2-40B4-BE49-F238E27FC236}">
                <a16:creationId xmlns:a16="http://schemas.microsoft.com/office/drawing/2014/main" id="{74B0B2FB-522F-89E9-7552-859581882544}"/>
              </a:ext>
            </a:extLst>
          </p:cNvPr>
          <p:cNvSpPr/>
          <p:nvPr/>
        </p:nvSpPr>
        <p:spPr>
          <a:xfrm>
            <a:off x="138441" y="4015712"/>
            <a:ext cx="1837506" cy="2388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3AB60254-67CB-A1A7-5FF7-A7F9795D0169}"/>
              </a:ext>
            </a:extLst>
          </p:cNvPr>
          <p:cNvCxnSpPr>
            <a:cxnSpLocks/>
          </p:cNvCxnSpPr>
          <p:nvPr/>
        </p:nvCxnSpPr>
        <p:spPr>
          <a:xfrm>
            <a:off x="1996968" y="4125337"/>
            <a:ext cx="621161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3A3DD0D-BBA3-4756-D5E4-E78F3530831E}"/>
              </a:ext>
            </a:extLst>
          </p:cNvPr>
          <p:cNvSpPr/>
          <p:nvPr/>
        </p:nvSpPr>
        <p:spPr>
          <a:xfrm>
            <a:off x="93021" y="3983421"/>
            <a:ext cx="2051089" cy="141765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1E4541A-FD62-25D2-9A15-8AF02634970C}"/>
              </a:ext>
            </a:extLst>
          </p:cNvPr>
          <p:cNvSpPr txBox="1"/>
          <p:nvPr/>
        </p:nvSpPr>
        <p:spPr>
          <a:xfrm>
            <a:off x="8229600" y="3904291"/>
            <a:ext cx="3622281" cy="461665"/>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You can access to the recommended reading list for that day’s session</a:t>
            </a:r>
          </a:p>
        </p:txBody>
      </p:sp>
      <p:sp>
        <p:nvSpPr>
          <p:cNvPr id="23" name="Rectangle 22">
            <a:extLst>
              <a:ext uri="{FF2B5EF4-FFF2-40B4-BE49-F238E27FC236}">
                <a16:creationId xmlns:a16="http://schemas.microsoft.com/office/drawing/2014/main" id="{445BEDE8-5F94-A91B-3D45-76027234CF60}"/>
              </a:ext>
            </a:extLst>
          </p:cNvPr>
          <p:cNvSpPr/>
          <p:nvPr/>
        </p:nvSpPr>
        <p:spPr>
          <a:xfrm>
            <a:off x="7168055" y="6384380"/>
            <a:ext cx="493986" cy="2634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92D11DF7-32BB-14A4-F404-B3A25B2689B9}"/>
              </a:ext>
            </a:extLst>
          </p:cNvPr>
          <p:cNvCxnSpPr>
            <a:cxnSpLocks/>
          </p:cNvCxnSpPr>
          <p:nvPr/>
        </p:nvCxnSpPr>
        <p:spPr>
          <a:xfrm>
            <a:off x="7662041" y="6497143"/>
            <a:ext cx="54653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95ED5D-02C4-65FD-CC28-0535E89CD00B}"/>
              </a:ext>
            </a:extLst>
          </p:cNvPr>
          <p:cNvSpPr txBox="1"/>
          <p:nvPr/>
        </p:nvSpPr>
        <p:spPr>
          <a:xfrm>
            <a:off x="8156027" y="6343254"/>
            <a:ext cx="3077381"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You can access the PDF books here</a:t>
            </a:r>
          </a:p>
        </p:txBody>
      </p:sp>
    </p:spTree>
    <p:extLst>
      <p:ext uri="{BB962C8B-B14F-4D97-AF65-F5344CB8AC3E}">
        <p14:creationId xmlns:p14="http://schemas.microsoft.com/office/powerpoint/2010/main" val="4238235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9732C6B-8E84-3DE5-B57B-4DB1597F06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70FD2A-B17F-E64E-1E4A-FB46DA47D17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50</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02806071-D15B-ED85-A9AD-503EF368BB12}"/>
              </a:ext>
            </a:extLst>
          </p:cNvPr>
          <p:cNvSpPr txBox="1"/>
          <p:nvPr/>
        </p:nvSpPr>
        <p:spPr>
          <a:xfrm>
            <a:off x="323615" y="4768193"/>
            <a:ext cx="1998304"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Basic Probabilities</a:t>
            </a:r>
          </a:p>
        </p:txBody>
      </p:sp>
      <p:sp>
        <p:nvSpPr>
          <p:cNvPr id="10" name="TextBox 9">
            <a:extLst>
              <a:ext uri="{FF2B5EF4-FFF2-40B4-BE49-F238E27FC236}">
                <a16:creationId xmlns:a16="http://schemas.microsoft.com/office/drawing/2014/main" id="{64F2CDB7-6C21-BF59-7106-8345B714E630}"/>
              </a:ext>
            </a:extLst>
          </p:cNvPr>
          <p:cNvSpPr txBox="1"/>
          <p:nvPr/>
        </p:nvSpPr>
        <p:spPr>
          <a:xfrm>
            <a:off x="6898943" y="4768193"/>
            <a:ext cx="1366080"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 Rule</a:t>
            </a:r>
          </a:p>
        </p:txBody>
      </p:sp>
      <p:sp>
        <p:nvSpPr>
          <p:cNvPr id="14" name="TextBox 13">
            <a:extLst>
              <a:ext uri="{FF2B5EF4-FFF2-40B4-BE49-F238E27FC236}">
                <a16:creationId xmlns:a16="http://schemas.microsoft.com/office/drawing/2014/main" id="{8B85C7C5-D17B-5C28-AAD1-88A319F73255}"/>
              </a:ext>
            </a:extLst>
          </p:cNvPr>
          <p:cNvSpPr txBox="1"/>
          <p:nvPr/>
        </p:nvSpPr>
        <p:spPr>
          <a:xfrm>
            <a:off x="9643873" y="4794542"/>
            <a:ext cx="2054409"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Bayesian Inference</a:t>
            </a:r>
          </a:p>
        </p:txBody>
      </p:sp>
      <p:sp>
        <p:nvSpPr>
          <p:cNvPr id="15" name="TextBox 14">
            <a:extLst>
              <a:ext uri="{FF2B5EF4-FFF2-40B4-BE49-F238E27FC236}">
                <a16:creationId xmlns:a16="http://schemas.microsoft.com/office/drawing/2014/main" id="{48666389-8C4F-8D20-8162-0F011513CAEB}"/>
              </a:ext>
            </a:extLst>
          </p:cNvPr>
          <p:cNvSpPr txBox="1"/>
          <p:nvPr/>
        </p:nvSpPr>
        <p:spPr>
          <a:xfrm>
            <a:off x="3237101" y="4768193"/>
            <a:ext cx="2400657" cy="369332"/>
          </a:xfrm>
          <a:prstGeom prst="rect">
            <a:avLst/>
          </a:prstGeom>
          <a:noFill/>
        </p:spPr>
        <p:txBody>
          <a:bodyPr wrap="none" rtlCol="0">
            <a:spAutoFit/>
          </a:bodyPr>
          <a:lstStyle/>
          <a:p>
            <a:pPr algn="l"/>
            <a:r>
              <a:rPr lang="en-GB" dirty="0">
                <a:latin typeface="Helvetica Neue Light" panose="02000403000000020004" pitchFamily="2" charset="0"/>
                <a:ea typeface="Helvetica Neue Light" panose="02000403000000020004" pitchFamily="2" charset="0"/>
              </a:rPr>
              <a:t>Probability Distribution</a:t>
            </a:r>
          </a:p>
        </p:txBody>
      </p:sp>
      <p:pic>
        <p:nvPicPr>
          <p:cNvPr id="16" name="Picture 15">
            <a:extLst>
              <a:ext uri="{FF2B5EF4-FFF2-40B4-BE49-F238E27FC236}">
                <a16:creationId xmlns:a16="http://schemas.microsoft.com/office/drawing/2014/main" id="{9B9AE1B7-AE50-F32E-F917-9FDCF222EBC8}"/>
              </a:ext>
            </a:extLst>
          </p:cNvPr>
          <p:cNvPicPr>
            <a:picLocks noChangeAspect="1"/>
          </p:cNvPicPr>
          <p:nvPr/>
        </p:nvPicPr>
        <p:blipFill rotWithShape="1">
          <a:blip r:embed="rId3">
            <a:alphaModFix amt="0"/>
          </a:blip>
          <a:srcRect l="27747" t="53835" r="66224" b="27246"/>
          <a:stretch>
            <a:fillRect/>
          </a:stretch>
        </p:blipFill>
        <p:spPr>
          <a:xfrm>
            <a:off x="10937291" y="3467678"/>
            <a:ext cx="443151" cy="794657"/>
          </a:xfrm>
          <a:prstGeom prst="rect">
            <a:avLst/>
          </a:prstGeom>
        </p:spPr>
      </p:pic>
      <p:pic>
        <p:nvPicPr>
          <p:cNvPr id="17" name="Picture 16">
            <a:extLst>
              <a:ext uri="{FF2B5EF4-FFF2-40B4-BE49-F238E27FC236}">
                <a16:creationId xmlns:a16="http://schemas.microsoft.com/office/drawing/2014/main" id="{4C02EC0C-8AAC-E5F7-0737-45B0432EA8EF}"/>
              </a:ext>
            </a:extLst>
          </p:cNvPr>
          <p:cNvPicPr>
            <a:picLocks noChangeAspect="1"/>
          </p:cNvPicPr>
          <p:nvPr/>
        </p:nvPicPr>
        <p:blipFill rotWithShape="1">
          <a:blip r:embed="rId3">
            <a:alphaModFix amt="0"/>
          </a:blip>
          <a:srcRect l="27747" t="53835" r="66224" b="27246"/>
          <a:stretch>
            <a:fillRect/>
          </a:stretch>
        </p:blipFill>
        <p:spPr>
          <a:xfrm>
            <a:off x="9951983" y="3469949"/>
            <a:ext cx="443151" cy="794657"/>
          </a:xfrm>
          <a:prstGeom prst="rect">
            <a:avLst/>
          </a:prstGeom>
        </p:spPr>
      </p:pic>
      <p:pic>
        <p:nvPicPr>
          <p:cNvPr id="18" name="Picture 17" descr="A black key with a circle&#10;&#10;AI-generated content may be incorrect.">
            <a:extLst>
              <a:ext uri="{FF2B5EF4-FFF2-40B4-BE49-F238E27FC236}">
                <a16:creationId xmlns:a16="http://schemas.microsoft.com/office/drawing/2014/main" id="{651CF610-00A7-767C-224B-EBE1AA166C59}"/>
              </a:ext>
            </a:extLst>
          </p:cNvPr>
          <p:cNvPicPr>
            <a:picLocks noChangeAspect="1"/>
          </p:cNvPicPr>
          <p:nvPr/>
        </p:nvPicPr>
        <p:blipFill>
          <a:blip r:embed="rId4"/>
          <a:stretch>
            <a:fillRect/>
          </a:stretch>
        </p:blipFill>
        <p:spPr>
          <a:xfrm>
            <a:off x="190991" y="2513650"/>
            <a:ext cx="2206172" cy="2206172"/>
          </a:xfrm>
          <a:prstGeom prst="rect">
            <a:avLst/>
          </a:prstGeom>
        </p:spPr>
      </p:pic>
      <p:pic>
        <p:nvPicPr>
          <p:cNvPr id="19" name="Picture 18" descr="A black key with a circle&#10;&#10;AI-generated content may be incorrect.">
            <a:extLst>
              <a:ext uri="{FF2B5EF4-FFF2-40B4-BE49-F238E27FC236}">
                <a16:creationId xmlns:a16="http://schemas.microsoft.com/office/drawing/2014/main" id="{45959944-A049-78F8-203C-C6E15E4CCEEA}"/>
              </a:ext>
            </a:extLst>
          </p:cNvPr>
          <p:cNvPicPr>
            <a:picLocks noChangeAspect="1"/>
          </p:cNvPicPr>
          <p:nvPr/>
        </p:nvPicPr>
        <p:blipFill>
          <a:blip r:embed="rId4"/>
          <a:stretch>
            <a:fillRect/>
          </a:stretch>
        </p:blipFill>
        <p:spPr>
          <a:xfrm>
            <a:off x="3320231" y="2539873"/>
            <a:ext cx="2206172" cy="2206172"/>
          </a:xfrm>
          <a:prstGeom prst="rect">
            <a:avLst/>
          </a:prstGeom>
        </p:spPr>
      </p:pic>
      <p:pic>
        <p:nvPicPr>
          <p:cNvPr id="20" name="Picture 19" descr="A black key with a circle&#10;&#10;AI-generated content may be incorrect.">
            <a:extLst>
              <a:ext uri="{FF2B5EF4-FFF2-40B4-BE49-F238E27FC236}">
                <a16:creationId xmlns:a16="http://schemas.microsoft.com/office/drawing/2014/main" id="{CD1C44C0-EE64-C1D5-C254-EDC282EB588C}"/>
              </a:ext>
            </a:extLst>
          </p:cNvPr>
          <p:cNvPicPr>
            <a:picLocks noChangeAspect="1"/>
          </p:cNvPicPr>
          <p:nvPr/>
        </p:nvPicPr>
        <p:blipFill>
          <a:blip r:embed="rId4"/>
          <a:stretch>
            <a:fillRect/>
          </a:stretch>
        </p:blipFill>
        <p:spPr>
          <a:xfrm>
            <a:off x="6534574" y="2562021"/>
            <a:ext cx="2206172" cy="2206172"/>
          </a:xfrm>
          <a:prstGeom prst="rect">
            <a:avLst/>
          </a:prstGeom>
        </p:spPr>
      </p:pic>
      <p:pic>
        <p:nvPicPr>
          <p:cNvPr id="22" name="Picture 21" descr="A green circle with a white check mark&#10;&#10;AI-generated content may be incorrect.">
            <a:extLst>
              <a:ext uri="{FF2B5EF4-FFF2-40B4-BE49-F238E27FC236}">
                <a16:creationId xmlns:a16="http://schemas.microsoft.com/office/drawing/2014/main" id="{6BF118F5-6DC2-E97B-3475-C918A820EEBA}"/>
              </a:ext>
            </a:extLst>
          </p:cNvPr>
          <p:cNvPicPr>
            <a:picLocks noChangeAspect="1"/>
          </p:cNvPicPr>
          <p:nvPr/>
        </p:nvPicPr>
        <p:blipFill>
          <a:blip r:embed="rId5"/>
          <a:stretch>
            <a:fillRect/>
          </a:stretch>
        </p:blipFill>
        <p:spPr>
          <a:xfrm>
            <a:off x="1562512" y="2500174"/>
            <a:ext cx="414334" cy="414334"/>
          </a:xfrm>
          <a:prstGeom prst="rect">
            <a:avLst/>
          </a:prstGeom>
        </p:spPr>
      </p:pic>
      <p:pic>
        <p:nvPicPr>
          <p:cNvPr id="2" name="Picture 1" descr="A green circle with a white check mark&#10;&#10;AI-generated content may be incorrect.">
            <a:extLst>
              <a:ext uri="{FF2B5EF4-FFF2-40B4-BE49-F238E27FC236}">
                <a16:creationId xmlns:a16="http://schemas.microsoft.com/office/drawing/2014/main" id="{69F7CC6A-F13D-A8B4-22FA-F510C3693FA3}"/>
              </a:ext>
            </a:extLst>
          </p:cNvPr>
          <p:cNvPicPr>
            <a:picLocks noChangeAspect="1"/>
          </p:cNvPicPr>
          <p:nvPr/>
        </p:nvPicPr>
        <p:blipFill>
          <a:blip r:embed="rId5"/>
          <a:stretch>
            <a:fillRect/>
          </a:stretch>
        </p:blipFill>
        <p:spPr>
          <a:xfrm>
            <a:off x="4679493" y="2513650"/>
            <a:ext cx="414334" cy="414334"/>
          </a:xfrm>
          <a:prstGeom prst="rect">
            <a:avLst/>
          </a:prstGeom>
        </p:spPr>
      </p:pic>
      <p:pic>
        <p:nvPicPr>
          <p:cNvPr id="3" name="Picture 2" descr="A green circle with a white check mark&#10;&#10;AI-generated content may be incorrect.">
            <a:extLst>
              <a:ext uri="{FF2B5EF4-FFF2-40B4-BE49-F238E27FC236}">
                <a16:creationId xmlns:a16="http://schemas.microsoft.com/office/drawing/2014/main" id="{C3A2852D-7303-F736-8219-99937623A6B4}"/>
              </a:ext>
            </a:extLst>
          </p:cNvPr>
          <p:cNvPicPr>
            <a:picLocks noChangeAspect="1"/>
          </p:cNvPicPr>
          <p:nvPr/>
        </p:nvPicPr>
        <p:blipFill>
          <a:blip r:embed="rId5"/>
          <a:stretch>
            <a:fillRect/>
          </a:stretch>
        </p:blipFill>
        <p:spPr>
          <a:xfrm>
            <a:off x="7966979" y="2519495"/>
            <a:ext cx="414334" cy="414334"/>
          </a:xfrm>
          <a:prstGeom prst="rect">
            <a:avLst/>
          </a:prstGeom>
        </p:spPr>
      </p:pic>
      <p:pic>
        <p:nvPicPr>
          <p:cNvPr id="5" name="Picture 4" descr="Icon&#10;&#10;Description automatically generated">
            <a:extLst>
              <a:ext uri="{FF2B5EF4-FFF2-40B4-BE49-F238E27FC236}">
                <a16:creationId xmlns:a16="http://schemas.microsoft.com/office/drawing/2014/main" id="{70AD385C-542C-B3AF-6751-75407CFD9AC4}"/>
              </a:ext>
            </a:extLst>
          </p:cNvPr>
          <p:cNvPicPr>
            <a:picLocks noChangeAspect="1"/>
          </p:cNvPicPr>
          <p:nvPr/>
        </p:nvPicPr>
        <p:blipFill rotWithShape="1">
          <a:blip r:embed="rId3"/>
          <a:srcRect l="55626" t="17243" r="17273" b="17243"/>
          <a:stretch/>
        </p:blipFill>
        <p:spPr>
          <a:xfrm>
            <a:off x="9686913" y="2131092"/>
            <a:ext cx="1909039" cy="2637101"/>
          </a:xfrm>
          <a:prstGeom prst="rect">
            <a:avLst/>
          </a:prstGeom>
        </p:spPr>
      </p:pic>
      <p:pic>
        <p:nvPicPr>
          <p:cNvPr id="6" name="Picture 5" descr="A black rectangular object&#10;&#10;AI-generated content may be incorrect.">
            <a:extLst>
              <a:ext uri="{FF2B5EF4-FFF2-40B4-BE49-F238E27FC236}">
                <a16:creationId xmlns:a16="http://schemas.microsoft.com/office/drawing/2014/main" id="{C2DE0BF7-7BD4-22C4-304C-00FCD5BBBC5F}"/>
              </a:ext>
            </a:extLst>
          </p:cNvPr>
          <p:cNvPicPr>
            <a:picLocks noChangeAspect="1"/>
          </p:cNvPicPr>
          <p:nvPr/>
        </p:nvPicPr>
        <p:blipFill>
          <a:blip r:embed="rId6"/>
          <a:stretch>
            <a:fillRect/>
          </a:stretch>
        </p:blipFill>
        <p:spPr>
          <a:xfrm>
            <a:off x="10334527" y="3429000"/>
            <a:ext cx="673100" cy="1282700"/>
          </a:xfrm>
          <a:prstGeom prst="rect">
            <a:avLst/>
          </a:prstGeom>
        </p:spPr>
      </p:pic>
    </p:spTree>
    <p:extLst>
      <p:ext uri="{BB962C8B-B14F-4D97-AF65-F5344CB8AC3E}">
        <p14:creationId xmlns:p14="http://schemas.microsoft.com/office/powerpoint/2010/main" val="2483261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51</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2" y="2439063"/>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6" name="Picture 5" descr="A purple and white logo&#10;&#10;Description automatically generated">
            <a:extLst>
              <a:ext uri="{FF2B5EF4-FFF2-40B4-BE49-F238E27FC236}">
                <a16:creationId xmlns:a16="http://schemas.microsoft.com/office/drawing/2014/main" id="{65F30F67-98F2-BAD0-361E-89A33C63763A}"/>
              </a:ext>
            </a:extLst>
          </p:cNvPr>
          <p:cNvPicPr>
            <a:picLocks noChangeAspect="1"/>
          </p:cNvPicPr>
          <p:nvPr/>
        </p:nvPicPr>
        <p:blipFill rotWithShape="1">
          <a:blip r:embed="rId2"/>
          <a:srcRect l="22623" t="25414"/>
          <a:stretch/>
        </p:blipFill>
        <p:spPr>
          <a:xfrm>
            <a:off x="4408572" y="3772607"/>
            <a:ext cx="2959883" cy="962000"/>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B4F442-A8C0-9E48-8B86-B40111CD3FE1}"/>
              </a:ext>
            </a:extLst>
          </p:cNvPr>
          <p:cNvSpPr txBox="1">
            <a:spLocks/>
          </p:cNvSpPr>
          <p:nvPr/>
        </p:nvSpPr>
        <p:spPr>
          <a:xfrm>
            <a:off x="146799" y="113949"/>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2000" b="1" dirty="0">
                <a:latin typeface="HELVETICA NEUE LIGHT" panose="02000403000000020004" pitchFamily="2" charset="0"/>
                <a:ea typeface="HELVETICA NEUE LIGHT" panose="02000403000000020004" pitchFamily="2" charset="0"/>
                <a:cs typeface="Helvetica Neue" panose="02000503000000020004" pitchFamily="2" charset="0"/>
              </a:rPr>
              <a:t>Book recommendations</a:t>
            </a:r>
            <a:endParaRPr lang="en-GB" sz="2000" b="1" cap="all"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3A07A42-5763-174B-9E9C-FA445D3FA2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pic>
        <p:nvPicPr>
          <p:cNvPr id="6" name="Picture 5" descr="A picture containing text, screenshot&#10;&#10;Description automatically generated">
            <a:extLst>
              <a:ext uri="{FF2B5EF4-FFF2-40B4-BE49-F238E27FC236}">
                <a16:creationId xmlns:a16="http://schemas.microsoft.com/office/drawing/2014/main" id="{653DE143-5B66-3D42-8AA8-316D054C87DD}"/>
              </a:ext>
            </a:extLst>
          </p:cNvPr>
          <p:cNvPicPr>
            <a:picLocks noChangeAspect="1"/>
          </p:cNvPicPr>
          <p:nvPr/>
        </p:nvPicPr>
        <p:blipFill>
          <a:blip r:embed="rId2"/>
          <a:stretch>
            <a:fillRect/>
          </a:stretch>
        </p:blipFill>
        <p:spPr>
          <a:xfrm>
            <a:off x="3168249" y="765063"/>
            <a:ext cx="2503196" cy="3696908"/>
          </a:xfrm>
          <a:prstGeom prst="rect">
            <a:avLst/>
          </a:prstGeom>
          <a:ln>
            <a:solidFill>
              <a:schemeClr val="tx1"/>
            </a:solidFill>
          </a:ln>
        </p:spPr>
      </p:pic>
      <p:pic>
        <p:nvPicPr>
          <p:cNvPr id="8" name="Picture 7" descr="Text&#10;&#10;Description automatically generated">
            <a:extLst>
              <a:ext uri="{FF2B5EF4-FFF2-40B4-BE49-F238E27FC236}">
                <a16:creationId xmlns:a16="http://schemas.microsoft.com/office/drawing/2014/main" id="{AF33F328-2D5E-204D-8F14-AE72D413ED73}"/>
              </a:ext>
            </a:extLst>
          </p:cNvPr>
          <p:cNvPicPr>
            <a:picLocks noChangeAspect="1"/>
          </p:cNvPicPr>
          <p:nvPr/>
        </p:nvPicPr>
        <p:blipFill rotWithShape="1">
          <a:blip r:embed="rId3"/>
          <a:srcRect l="32430" r="31570" b="9569"/>
          <a:stretch/>
        </p:blipFill>
        <p:spPr>
          <a:xfrm>
            <a:off x="146799" y="767501"/>
            <a:ext cx="2823428" cy="3723476"/>
          </a:xfrm>
          <a:prstGeom prst="rect">
            <a:avLst/>
          </a:prstGeom>
          <a:ln>
            <a:solidFill>
              <a:schemeClr val="tx1"/>
            </a:solidFill>
          </a:ln>
        </p:spPr>
      </p:pic>
      <p:pic>
        <p:nvPicPr>
          <p:cNvPr id="10" name="Picture 9">
            <a:extLst>
              <a:ext uri="{FF2B5EF4-FFF2-40B4-BE49-F238E27FC236}">
                <a16:creationId xmlns:a16="http://schemas.microsoft.com/office/drawing/2014/main" id="{428A0633-A856-5B46-940A-CFAF4CAB84E7}"/>
              </a:ext>
            </a:extLst>
          </p:cNvPr>
          <p:cNvPicPr>
            <a:picLocks noChangeAspect="1"/>
          </p:cNvPicPr>
          <p:nvPr/>
        </p:nvPicPr>
        <p:blipFill>
          <a:blip r:embed="rId4"/>
          <a:srcRect l="6269" r="6269"/>
          <a:stretch/>
        </p:blipFill>
        <p:spPr>
          <a:xfrm>
            <a:off x="5977980" y="765063"/>
            <a:ext cx="2503196" cy="3728353"/>
          </a:xfrm>
          <a:prstGeom prst="rect">
            <a:avLst/>
          </a:prstGeom>
          <a:ln>
            <a:solidFill>
              <a:schemeClr val="tx1"/>
            </a:solidFill>
          </a:ln>
        </p:spPr>
      </p:pic>
      <p:pic>
        <p:nvPicPr>
          <p:cNvPr id="7" name="Picture 6" descr="A book cover with text overlay&#10;&#10;Description automatically generated">
            <a:extLst>
              <a:ext uri="{FF2B5EF4-FFF2-40B4-BE49-F238E27FC236}">
                <a16:creationId xmlns:a16="http://schemas.microsoft.com/office/drawing/2014/main" id="{6BBA0BCF-9C7B-F4A7-6DE3-D185B8C59D82}"/>
              </a:ext>
            </a:extLst>
          </p:cNvPr>
          <p:cNvPicPr>
            <a:picLocks noChangeAspect="1"/>
          </p:cNvPicPr>
          <p:nvPr/>
        </p:nvPicPr>
        <p:blipFill>
          <a:blip r:embed="rId5"/>
          <a:stretch>
            <a:fillRect/>
          </a:stretch>
        </p:blipFill>
        <p:spPr>
          <a:xfrm>
            <a:off x="8838935" y="767501"/>
            <a:ext cx="2837841" cy="3723476"/>
          </a:xfrm>
          <a:prstGeom prst="rect">
            <a:avLst/>
          </a:prstGeom>
          <a:ln>
            <a:solidFill>
              <a:schemeClr val="tx1"/>
            </a:solidFill>
          </a:ln>
        </p:spPr>
      </p:pic>
      <p:sp>
        <p:nvSpPr>
          <p:cNvPr id="9" name="TextBox 8">
            <a:extLst>
              <a:ext uri="{FF2B5EF4-FFF2-40B4-BE49-F238E27FC236}">
                <a16:creationId xmlns:a16="http://schemas.microsoft.com/office/drawing/2014/main" id="{1CAD89B2-2DCA-9A9E-B08D-09372CA84A66}"/>
              </a:ext>
            </a:extLst>
          </p:cNvPr>
          <p:cNvSpPr txBox="1"/>
          <p:nvPr/>
        </p:nvSpPr>
        <p:spPr>
          <a:xfrm>
            <a:off x="146799" y="4664597"/>
            <a:ext cx="5559520" cy="646331"/>
          </a:xfrm>
          <a:prstGeom prst="rect">
            <a:avLst/>
          </a:prstGeom>
          <a:solidFill>
            <a:schemeClr val="accent5">
              <a:lumMod val="20000"/>
              <a:lumOff val="80000"/>
            </a:schemeClr>
          </a:solid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High recommendation for the mastery of the basic theory and principles of Bayesian Statistics</a:t>
            </a:r>
          </a:p>
        </p:txBody>
      </p:sp>
      <p:sp>
        <p:nvSpPr>
          <p:cNvPr id="11" name="TextBox 10">
            <a:extLst>
              <a:ext uri="{FF2B5EF4-FFF2-40B4-BE49-F238E27FC236}">
                <a16:creationId xmlns:a16="http://schemas.microsoft.com/office/drawing/2014/main" id="{8132DAC8-B0B0-C9CF-F1C5-3AD2307465AB}"/>
              </a:ext>
            </a:extLst>
          </p:cNvPr>
          <p:cNvSpPr txBox="1"/>
          <p:nvPr/>
        </p:nvSpPr>
        <p:spPr>
          <a:xfrm>
            <a:off x="5977980" y="4664597"/>
            <a:ext cx="5698796" cy="646331"/>
          </a:xfrm>
          <a:prstGeom prst="rect">
            <a:avLst/>
          </a:prstGeom>
          <a:solidFill>
            <a:schemeClr val="accent5">
              <a:lumMod val="20000"/>
              <a:lumOff val="80000"/>
            </a:schemeClr>
          </a:solidFill>
        </p:spPr>
        <p:txBody>
          <a:bodyPr wrap="square" rtlCol="0">
            <a:spAutoFit/>
          </a:bodyPr>
          <a:lstStyle/>
          <a:p>
            <a:pPr algn="l"/>
            <a:r>
              <a:rPr lang="en-GB" dirty="0">
                <a:latin typeface="Helvetica Neue Light" panose="02000403000000020004" pitchFamily="2" charset="0"/>
                <a:ea typeface="Helvetica Neue Light" panose="02000403000000020004" pitchFamily="2" charset="0"/>
              </a:rPr>
              <a:t>High recommendation for the coding experience and execution of statistical analysis in RStudio and Stan</a:t>
            </a:r>
          </a:p>
        </p:txBody>
      </p:sp>
    </p:spTree>
    <p:extLst>
      <p:ext uri="{BB962C8B-B14F-4D97-AF65-F5344CB8AC3E}">
        <p14:creationId xmlns:p14="http://schemas.microsoft.com/office/powerpoint/2010/main" val="138038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93021" y="919119"/>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Course overview [3]</a:t>
            </a:r>
          </a:p>
        </p:txBody>
      </p:sp>
      <p:pic>
        <p:nvPicPr>
          <p:cNvPr id="7" name="Picture 6">
            <a:extLst>
              <a:ext uri="{FF2B5EF4-FFF2-40B4-BE49-F238E27FC236}">
                <a16:creationId xmlns:a16="http://schemas.microsoft.com/office/drawing/2014/main" id="{3914CB30-6C18-A45C-52D0-ED8E436F4B73}"/>
              </a:ext>
            </a:extLst>
          </p:cNvPr>
          <p:cNvPicPr>
            <a:picLocks noChangeAspect="1"/>
          </p:cNvPicPr>
          <p:nvPr/>
        </p:nvPicPr>
        <p:blipFill rotWithShape="1">
          <a:blip r:embed="rId2"/>
          <a:srcRect l="931"/>
          <a:stretch/>
        </p:blipFill>
        <p:spPr>
          <a:xfrm>
            <a:off x="0" y="10649"/>
            <a:ext cx="12192000" cy="828375"/>
          </a:xfrm>
          <a:prstGeom prst="rect">
            <a:avLst/>
          </a:prstGeom>
        </p:spPr>
      </p:pic>
      <p:sp>
        <p:nvSpPr>
          <p:cNvPr id="8" name="Text Placeholder 6">
            <a:extLst>
              <a:ext uri="{FF2B5EF4-FFF2-40B4-BE49-F238E27FC236}">
                <a16:creationId xmlns:a16="http://schemas.microsoft.com/office/drawing/2014/main" id="{19393106-7C41-1028-76B0-2DC479B5C912}"/>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pic>
        <p:nvPicPr>
          <p:cNvPr id="10" name="Picture 9" descr="A screenshot of a computer&#10;&#10;Description automatically generated">
            <a:extLst>
              <a:ext uri="{FF2B5EF4-FFF2-40B4-BE49-F238E27FC236}">
                <a16:creationId xmlns:a16="http://schemas.microsoft.com/office/drawing/2014/main" id="{65C52887-ACC0-2FD9-1158-B93D92906237}"/>
              </a:ext>
            </a:extLst>
          </p:cNvPr>
          <p:cNvPicPr>
            <a:picLocks noChangeAspect="1"/>
          </p:cNvPicPr>
          <p:nvPr/>
        </p:nvPicPr>
        <p:blipFill>
          <a:blip r:embed="rId3"/>
          <a:stretch>
            <a:fillRect/>
          </a:stretch>
        </p:blipFill>
        <p:spPr>
          <a:xfrm>
            <a:off x="190991" y="3225787"/>
            <a:ext cx="7772400" cy="299251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470F34E-E9AE-39DE-3D83-7DBE75C4177B}"/>
              </a:ext>
            </a:extLst>
          </p:cNvPr>
          <p:cNvPicPr>
            <a:picLocks noChangeAspect="1"/>
          </p:cNvPicPr>
          <p:nvPr/>
        </p:nvPicPr>
        <p:blipFill rotWithShape="1">
          <a:blip r:embed="rId4"/>
          <a:srcRect t="21906" r="76173" b="60658"/>
          <a:stretch/>
        </p:blipFill>
        <p:spPr>
          <a:xfrm>
            <a:off x="199504" y="5170516"/>
            <a:ext cx="1762502" cy="889462"/>
          </a:xfrm>
          <a:prstGeom prst="rect">
            <a:avLst/>
          </a:prstGeom>
        </p:spPr>
      </p:pic>
      <p:sp>
        <p:nvSpPr>
          <p:cNvPr id="15" name="TextBox 14">
            <a:extLst>
              <a:ext uri="{FF2B5EF4-FFF2-40B4-BE49-F238E27FC236}">
                <a16:creationId xmlns:a16="http://schemas.microsoft.com/office/drawing/2014/main" id="{296C7100-4D45-D06E-71C8-D54A3D40CC85}"/>
              </a:ext>
            </a:extLst>
          </p:cNvPr>
          <p:cNvSpPr txBox="1"/>
          <p:nvPr/>
        </p:nvSpPr>
        <p:spPr>
          <a:xfrm>
            <a:off x="7768058" y="5117425"/>
            <a:ext cx="4224438" cy="276999"/>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Access to the computer practicals for that day</a:t>
            </a:r>
          </a:p>
        </p:txBody>
      </p:sp>
      <p:sp>
        <p:nvSpPr>
          <p:cNvPr id="16" name="Rectangle 15">
            <a:extLst>
              <a:ext uri="{FF2B5EF4-FFF2-40B4-BE49-F238E27FC236}">
                <a16:creationId xmlns:a16="http://schemas.microsoft.com/office/drawing/2014/main" id="{10819FC8-095B-9F99-FD85-E8CF76B2BEAE}"/>
              </a:ext>
            </a:extLst>
          </p:cNvPr>
          <p:cNvSpPr/>
          <p:nvPr/>
        </p:nvSpPr>
        <p:spPr>
          <a:xfrm>
            <a:off x="263237" y="5144460"/>
            <a:ext cx="1582188"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C206D272-701D-228E-405A-C98B60CB5A6A}"/>
              </a:ext>
            </a:extLst>
          </p:cNvPr>
          <p:cNvCxnSpPr>
            <a:cxnSpLocks/>
            <a:stCxn id="16" idx="3"/>
            <a:endCxn id="15" idx="1"/>
          </p:cNvCxnSpPr>
          <p:nvPr/>
        </p:nvCxnSpPr>
        <p:spPr>
          <a:xfrm flipV="1">
            <a:off x="1845425" y="5255925"/>
            <a:ext cx="5922633" cy="13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3B2A837-FF0E-EAA6-44C4-2A5B54966B6B}"/>
              </a:ext>
            </a:extLst>
          </p:cNvPr>
          <p:cNvSpPr/>
          <p:nvPr/>
        </p:nvSpPr>
        <p:spPr>
          <a:xfrm>
            <a:off x="93021" y="3731230"/>
            <a:ext cx="2001786" cy="2663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20E95EE-8CE3-2AA5-C2FE-87C1B68E12CA}"/>
              </a:ext>
            </a:extLst>
          </p:cNvPr>
          <p:cNvSpPr/>
          <p:nvPr/>
        </p:nvSpPr>
        <p:spPr>
          <a:xfrm>
            <a:off x="2558150" y="5938881"/>
            <a:ext cx="2446112"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D2683D3-DACA-0DD2-1A05-D577392284AC}"/>
              </a:ext>
            </a:extLst>
          </p:cNvPr>
          <p:cNvCxnSpPr>
            <a:cxnSpLocks/>
            <a:stCxn id="20" idx="3"/>
          </p:cNvCxnSpPr>
          <p:nvPr/>
        </p:nvCxnSpPr>
        <p:spPr>
          <a:xfrm>
            <a:off x="5004262" y="6063863"/>
            <a:ext cx="276379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9D0FCB-9911-EF98-3C0F-79CD1621A437}"/>
              </a:ext>
            </a:extLst>
          </p:cNvPr>
          <p:cNvSpPr txBox="1"/>
          <p:nvPr/>
        </p:nvSpPr>
        <p:spPr>
          <a:xfrm>
            <a:off x="7768058" y="5921478"/>
            <a:ext cx="4224438" cy="461665"/>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Helvetica Neue" panose="02000503000000020004" pitchFamily="2" charset="0"/>
                <a:ea typeface="Helvetica Neue" panose="02000503000000020004" pitchFamily="2" charset="0"/>
                <a:cs typeface="Helvetica Neue" panose="02000503000000020004" pitchFamily="2" charset="0"/>
              </a:rPr>
              <a:t>The solution to the tasks for that day will be opened to you later</a:t>
            </a:r>
          </a:p>
        </p:txBody>
      </p:sp>
      <p:sp>
        <p:nvSpPr>
          <p:cNvPr id="28" name="Slide Number Placeholder 3">
            <a:extLst>
              <a:ext uri="{FF2B5EF4-FFF2-40B4-BE49-F238E27FC236}">
                <a16:creationId xmlns:a16="http://schemas.microsoft.com/office/drawing/2014/main" id="{EAEFF637-6D1B-2479-EB17-FC89C156F1D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
        <p:nvSpPr>
          <p:cNvPr id="5" name="Content Placeholder 2">
            <a:extLst>
              <a:ext uri="{FF2B5EF4-FFF2-40B4-BE49-F238E27FC236}">
                <a16:creationId xmlns:a16="http://schemas.microsoft.com/office/drawing/2014/main" id="{1B67FD00-50C8-C7BC-CC88-4216C2B57D33}"/>
              </a:ext>
            </a:extLst>
          </p:cNvPr>
          <p:cNvSpPr txBox="1">
            <a:spLocks/>
          </p:cNvSpPr>
          <p:nvPr/>
        </p:nvSpPr>
        <p:spPr>
          <a:xfrm>
            <a:off x="190991" y="1616349"/>
            <a:ext cx="6536859" cy="14176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1</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Introduction to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Probability Distributions</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a:t>
            </a: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2</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Introduction to </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Bayesian Inference</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r>
              <a:rPr kumimoji="0" lang="en-GB" sz="16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Day 3</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Bayesian Generalised Linear Models (GLMs)</a:t>
            </a:r>
            <a:endPar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lvl="0">
              <a:lnSpc>
                <a:spcPct val="100000"/>
              </a:lnSpc>
              <a:spcBef>
                <a:spcPts val="0"/>
              </a:spcBef>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4</a:t>
            </a:r>
            <a:r>
              <a:rPr kumimoji="0" lang="en-GB" sz="16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Bayesian Hierarchical Regression Models</a:t>
            </a:r>
          </a:p>
          <a:p>
            <a:pPr lvl="0">
              <a:lnSpc>
                <a:spcPct val="100000"/>
              </a:lnSpc>
              <a:spcBef>
                <a:spcPts val="0"/>
              </a:spcBef>
              <a:defRPr/>
            </a:pP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Day 5: </a:t>
            </a:r>
            <a:r>
              <a:rPr lang="en-GB"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Bayesian Risk Modelling </a:t>
            </a:r>
          </a:p>
          <a:p>
            <a:pPr marL="228600" marR="0" lvl="0" indent="-228600" algn="l" defTabSz="914400" rtl="0" eaLnBrk="1" fontAlgn="auto" latinLnBrk="0" hangingPunct="1">
              <a:lnSpc>
                <a:spcPct val="100000"/>
              </a:lnSpc>
              <a:spcBef>
                <a:spcPts val="0"/>
              </a:spcBef>
              <a:spcAft>
                <a:spcPts val="0"/>
              </a:spcAft>
              <a:buClrTx/>
              <a:buSzTx/>
              <a:buFont typeface="Arial"/>
              <a:buChar char="•"/>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6" name="TextBox 5">
            <a:extLst>
              <a:ext uri="{FF2B5EF4-FFF2-40B4-BE49-F238E27FC236}">
                <a16:creationId xmlns:a16="http://schemas.microsoft.com/office/drawing/2014/main" id="{2ADF0A92-6495-14EE-9C1E-C82616A87258}"/>
              </a:ext>
            </a:extLst>
          </p:cNvPr>
          <p:cNvSpPr txBox="1"/>
          <p:nvPr/>
        </p:nvSpPr>
        <p:spPr>
          <a:xfrm>
            <a:off x="5899926" y="1621937"/>
            <a:ext cx="5469067" cy="1077218"/>
          </a:xfrm>
          <a:prstGeom prst="rect">
            <a:avLst/>
          </a:prstGeom>
          <a:noFill/>
          <a:ln>
            <a:no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All the reading list, lecture notes, dataset and information for the computer practicals, as well as their associated live recordings are hosted on a dedicated web-page for this course.</a:t>
            </a:r>
          </a:p>
        </p:txBody>
      </p:sp>
      <p:sp>
        <p:nvSpPr>
          <p:cNvPr id="9" name="TextBox 8">
            <a:extLst>
              <a:ext uri="{FF2B5EF4-FFF2-40B4-BE49-F238E27FC236}">
                <a16:creationId xmlns:a16="http://schemas.microsoft.com/office/drawing/2014/main" id="{6BFA7D6B-D299-405D-D6BA-61B1BE65E603}"/>
              </a:ext>
            </a:extLst>
          </p:cNvPr>
          <p:cNvSpPr txBox="1"/>
          <p:nvPr/>
        </p:nvSpPr>
        <p:spPr>
          <a:xfrm>
            <a:off x="6013941" y="3157386"/>
            <a:ext cx="6178058" cy="338554"/>
          </a:xfrm>
          <a:prstGeom prst="rect">
            <a:avLst/>
          </a:prstGeom>
          <a:solidFill>
            <a:schemeClr val="accent1">
              <a:lumMod val="60000"/>
              <a:lumOff val="4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Link: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https://uclpg-msc-sgds.github.io/UCL-SODA-CPD-RStan/</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383635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902947-5BCA-E41C-DA21-F6430A93CC4D}"/>
              </a:ext>
            </a:extLst>
          </p:cNvPr>
          <p:cNvSpPr txBox="1">
            <a:spLocks/>
          </p:cNvSpPr>
          <p:nvPr/>
        </p:nvSpPr>
        <p:spPr>
          <a:xfrm>
            <a:off x="0" y="1136511"/>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6" name="TextBox 5">
            <a:extLst>
              <a:ext uri="{FF2B5EF4-FFF2-40B4-BE49-F238E27FC236}">
                <a16:creationId xmlns:a16="http://schemas.microsoft.com/office/drawing/2014/main" id="{D2AFB4D1-342C-2C72-3541-00423674B34D}"/>
              </a:ext>
            </a:extLst>
          </p:cNvPr>
          <p:cNvSpPr txBox="1"/>
          <p:nvPr/>
        </p:nvSpPr>
        <p:spPr>
          <a:xfrm>
            <a:off x="190991" y="6011104"/>
            <a:ext cx="10657114" cy="646331"/>
          </a:xfrm>
          <a:prstGeom prst="rect">
            <a:avLst/>
          </a:prstGeom>
          <a:solidFill>
            <a:schemeClr val="bg2">
              <a:lumMod val="60000"/>
              <a:lumOff val="40000"/>
            </a:schemeClr>
          </a:solidFill>
        </p:spPr>
        <p:txBody>
          <a:bodyPr wrap="square" rtlCol="0" anchor="ctr">
            <a:spAutoFit/>
          </a:bodyPr>
          <a:lstStyle/>
          <a:p>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will be delivered in-person. You are expected to bring you own laptop with the required software and program installed.</a:t>
            </a:r>
          </a:p>
        </p:txBody>
      </p:sp>
      <p:sp>
        <p:nvSpPr>
          <p:cNvPr id="7" name="Slide Number Placeholder 3">
            <a:extLst>
              <a:ext uri="{FF2B5EF4-FFF2-40B4-BE49-F238E27FC236}">
                <a16:creationId xmlns:a16="http://schemas.microsoft.com/office/drawing/2014/main" id="{5434332A-3BC2-2638-547C-C5E6639547A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B2F64223-C942-C417-42E1-431CF2BED1B6}"/>
              </a:ext>
            </a:extLst>
          </p:cNvPr>
          <p:cNvSpPr txBox="1"/>
          <p:nvPr/>
        </p:nvSpPr>
        <p:spPr>
          <a:xfrm>
            <a:off x="190991" y="5075158"/>
            <a:ext cx="10140129" cy="646331"/>
          </a:xfrm>
          <a:prstGeom prst="rect">
            <a:avLst/>
          </a:prstGeom>
          <a:noFill/>
        </p:spPr>
        <p:txBody>
          <a:bodyPr wrap="square" rtlCol="0">
            <a:spAutoFit/>
          </a:bodyPr>
          <a:lstStyle/>
          <a:p>
            <a:pPr algn="l"/>
            <a:r>
              <a:rPr lang="en-GB" b="1" dirty="0">
                <a:latin typeface="Helvetica Neue Light" panose="02000403000000020004" pitchFamily="2" charset="0"/>
                <a:ea typeface="Helvetica Neue Light" panose="02000403000000020004" pitchFamily="2" charset="0"/>
              </a:rPr>
              <a:t>Location(s): </a:t>
            </a:r>
            <a:r>
              <a:rPr lang="en-GB" b="1" dirty="0">
                <a:latin typeface="Helvetica Neue Light" panose="02000403000000020004" pitchFamily="2" charset="0"/>
                <a:ea typeface="Helvetica Neue Light" panose="02000403000000020004" pitchFamily="2" charset="0"/>
                <a:hlinkClick r:id="rId2"/>
              </a:rPr>
              <a:t>Charles Bell House (UCL) in Room G04 [Seminar Room 4], 43-45 Forley Street, W1W 7TY (nearest underground tube stations are Goodge Street and Oxford Circus)</a:t>
            </a:r>
            <a:endParaRPr lang="en-GB" b="1"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BD7F65F8-A874-4832-7F90-01DECB497B09}"/>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10" name="Text Placeholder 6">
            <a:extLst>
              <a:ext uri="{FF2B5EF4-FFF2-40B4-BE49-F238E27FC236}">
                <a16:creationId xmlns:a16="http://schemas.microsoft.com/office/drawing/2014/main" id="{947FAA11-7700-5AF0-7ECF-8F04A5D569A1}"/>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graphicFrame>
        <p:nvGraphicFramePr>
          <p:cNvPr id="11" name="Table 11">
            <a:extLst>
              <a:ext uri="{FF2B5EF4-FFF2-40B4-BE49-F238E27FC236}">
                <a16:creationId xmlns:a16="http://schemas.microsoft.com/office/drawing/2014/main" id="{B26A73CD-FA90-7615-BB43-4CDC0C114B02}"/>
              </a:ext>
            </a:extLst>
          </p:cNvPr>
          <p:cNvGraphicFramePr>
            <a:graphicFrameLocks noGrp="1"/>
          </p:cNvGraphicFramePr>
          <p:nvPr>
            <p:extLst>
              <p:ext uri="{D42A27DB-BD31-4B8C-83A1-F6EECF244321}">
                <p14:modId xmlns:p14="http://schemas.microsoft.com/office/powerpoint/2010/main" val="2870527127"/>
              </p:ext>
            </p:extLst>
          </p:nvPr>
        </p:nvGraphicFramePr>
        <p:xfrm>
          <a:off x="190991" y="1943188"/>
          <a:ext cx="8795354" cy="2963751"/>
        </p:xfrm>
        <a:graphic>
          <a:graphicData uri="http://schemas.openxmlformats.org/drawingml/2006/table">
            <a:tbl>
              <a:tblPr firstRow="1" bandRow="1">
                <a:tableStyleId>{5940675A-B579-460E-94D1-54222C63F5DA}</a:tableStyleId>
              </a:tblPr>
              <a:tblGrid>
                <a:gridCol w="3909879">
                  <a:extLst>
                    <a:ext uri="{9D8B030D-6E8A-4147-A177-3AD203B41FA5}">
                      <a16:colId xmlns:a16="http://schemas.microsoft.com/office/drawing/2014/main" val="332942355"/>
                    </a:ext>
                  </a:extLst>
                </a:gridCol>
                <a:gridCol w="4086689">
                  <a:extLst>
                    <a:ext uri="{9D8B030D-6E8A-4147-A177-3AD203B41FA5}">
                      <a16:colId xmlns:a16="http://schemas.microsoft.com/office/drawing/2014/main" val="42506534"/>
                    </a:ext>
                  </a:extLst>
                </a:gridCol>
                <a:gridCol w="798786">
                  <a:extLst>
                    <a:ext uri="{9D8B030D-6E8A-4147-A177-3AD203B41FA5}">
                      <a16:colId xmlns:a16="http://schemas.microsoft.com/office/drawing/2014/main" val="1695338048"/>
                    </a:ext>
                  </a:extLst>
                </a:gridCol>
              </a:tblGrid>
              <a:tr h="423393">
                <a:tc>
                  <a:txBody>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Times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Session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1239287"/>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10:30am to 12:00pm (1.5h)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Lecture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800" b="1" dirty="0">
                          <a:latin typeface="Helvetica Neue" panose="02000503000000020004" pitchFamily="2" charset="0"/>
                          <a:ea typeface="Helvetica Neue" panose="02000503000000020004" pitchFamily="2" charset="0"/>
                          <a:cs typeface="Helvetica Neue" panose="02000503000000020004" pitchFamily="2" charset="0"/>
                        </a:rPr>
                        <a:t>REC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209407376"/>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12:00pm to 01:00pm (1h)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Lunch 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85192939"/>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01:00pm to 02:00pm (1h)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Live Walkthrough &amp; Demonstration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800" b="1" dirty="0">
                          <a:latin typeface="Helvetica Neue" panose="02000503000000020004" pitchFamily="2" charset="0"/>
                          <a:ea typeface="Helvetica Neue" panose="02000503000000020004" pitchFamily="2" charset="0"/>
                          <a:cs typeface="Helvetica Neue" panose="02000503000000020004" pitchFamily="2" charset="0"/>
                        </a:rPr>
                        <a:t>REC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467096692"/>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02:00pm to 02:15pm (0h15mins)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Short 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569085"/>
                  </a:ext>
                </a:extLst>
              </a:tr>
              <a:tr h="423393">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02:15pm to 04:15pm (2h)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Computer Practical Session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28555519"/>
                  </a:ext>
                </a:extLst>
              </a:tr>
              <a:tr h="4233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latin typeface="Helvetica Neue" panose="02000503000000020004" pitchFamily="2" charset="0"/>
                          <a:ea typeface="Helvetica Neue" panose="02000503000000020004" pitchFamily="2" charset="0"/>
                          <a:cs typeface="Helvetica Neue" panose="02000503000000020004" pitchFamily="2" charset="0"/>
                        </a:rPr>
                        <a:t>04:15pm to 04:30pm (0h15mins)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Wrap-up &amp; 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3788472"/>
                  </a:ext>
                </a:extLst>
              </a:tr>
            </a:tbl>
          </a:graphicData>
        </a:graphic>
      </p:graphicFrame>
    </p:spTree>
    <p:extLst>
      <p:ext uri="{BB962C8B-B14F-4D97-AF65-F5344CB8AC3E}">
        <p14:creationId xmlns:p14="http://schemas.microsoft.com/office/powerpoint/2010/main" val="343317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245455" y="1756114"/>
            <a:ext cx="6570283" cy="463018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Bayesian Statistics?</a:t>
            </a:r>
          </a:p>
          <a:p>
            <a:pPr eaLnBrk="0" fontAlgn="base" hangingPunct="0">
              <a:lnSpc>
                <a:spcPct val="100000"/>
              </a:lnSpc>
              <a:spcBef>
                <a:spcPct val="20000"/>
              </a:spcBef>
              <a:spcAft>
                <a:spcPct val="0"/>
              </a:spcAft>
            </a:pPr>
            <a:endPar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Basic Probabilities – what are they &amp; their types?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Unconditional, Joint, and Conditional Probabilities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How they work!</a:t>
            </a:r>
          </a:p>
          <a:p>
            <a:pPr lvl="1" eaLnBrk="0" fontAlgn="base" hangingPunct="0">
              <a:lnSpc>
                <a:spcPct val="100000"/>
              </a:lnSpc>
              <a:spcBef>
                <a:spcPct val="20000"/>
              </a:spcBef>
              <a:spcAft>
                <a:spcPct val="0"/>
              </a:spcAft>
              <a:buFont typeface="Wingdings" pitchFamily="2" charset="2"/>
              <a:buChar char="v"/>
            </a:pPr>
            <a:endPar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are Probability distributions?</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Understand the features of a distribution</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The various types of distributions </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How they work!</a:t>
            </a:r>
          </a:p>
          <a:p>
            <a:pPr lvl="1" eaLnBrk="0" fontAlgn="base" hangingPunct="0">
              <a:lnSpc>
                <a:spcPct val="100000"/>
              </a:lnSpc>
              <a:spcBef>
                <a:spcPct val="20000"/>
              </a:spcBef>
              <a:spcAft>
                <a:spcPct val="0"/>
              </a:spcAft>
              <a:buFont typeface="Wingdings" pitchFamily="2" charset="2"/>
              <a:buChar char="v"/>
            </a:pPr>
            <a:endPar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buFont typeface="Arial" panose="020B0604020202020204" pitchFamily="34" charset="0"/>
              <a:buChar char="•"/>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Bayes’ Theorem?</a:t>
            </a:r>
          </a:p>
          <a:p>
            <a:pPr lvl="1" eaLnBrk="0" fontAlgn="base" hangingPunct="0">
              <a:lnSpc>
                <a:spcPct val="100000"/>
              </a:lnSpc>
              <a:spcBef>
                <a:spcPct val="20000"/>
              </a:spcBef>
              <a:spcAft>
                <a:spcPct val="0"/>
              </a:spcAft>
              <a:buFont typeface="Wingdings" pitchFamily="2" charset="2"/>
              <a:buChar char="v"/>
            </a:pPr>
            <a:r>
              <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How the above connects with the Bayes’ rule</a:t>
            </a:r>
          </a:p>
          <a:p>
            <a:pPr lvl="1" eaLnBrk="0" fontAlgn="base" hangingPunct="0">
              <a:lnSpc>
                <a:spcPct val="100000"/>
              </a:lnSpc>
              <a:spcBef>
                <a:spcPct val="20000"/>
              </a:spcBef>
              <a:spcAft>
                <a:spcPct val="0"/>
              </a:spcAft>
              <a:buFont typeface="Wingdings" pitchFamily="2" charset="2"/>
              <a:buChar char="v"/>
            </a:pPr>
            <a:endParaRPr lang="en-US" sz="16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eaLnBrk="0" fontAlgn="base" hangingPunct="0">
              <a:lnSpc>
                <a:spcPct val="100000"/>
              </a:lnSpc>
              <a:spcBef>
                <a:spcPct val="20000"/>
              </a:spcBef>
              <a:spcAft>
                <a:spcPct val="0"/>
              </a:spcAft>
            </a:pPr>
            <a:r>
              <a:rPr lang="en-US" sz="20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Stan for Bayesian Inference</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260633" y="1105000"/>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41" name="Slide Number Placeholder 3">
            <a:extLst>
              <a:ext uri="{FF2B5EF4-FFF2-40B4-BE49-F238E27FC236}">
                <a16:creationId xmlns:a16="http://schemas.microsoft.com/office/drawing/2014/main" id="{B86856D4-EF5B-BD49-81EF-2B1440AB8FF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pic>
        <p:nvPicPr>
          <p:cNvPr id="39" name="Picture 38">
            <a:extLst>
              <a:ext uri="{FF2B5EF4-FFF2-40B4-BE49-F238E27FC236}">
                <a16:creationId xmlns:a16="http://schemas.microsoft.com/office/drawing/2014/main" id="{A0F8896B-4DE8-0C7D-BEDC-8B75645A8EBF}"/>
              </a:ext>
            </a:extLst>
          </p:cNvPr>
          <p:cNvPicPr>
            <a:picLocks noChangeAspect="1"/>
          </p:cNvPicPr>
          <p:nvPr/>
        </p:nvPicPr>
        <p:blipFill rotWithShape="1">
          <a:blip r:embed="rId3"/>
          <a:srcRect l="931"/>
          <a:stretch/>
        </p:blipFill>
        <p:spPr>
          <a:xfrm>
            <a:off x="0" y="10649"/>
            <a:ext cx="12192000" cy="828375"/>
          </a:xfrm>
          <a:prstGeom prst="rect">
            <a:avLst/>
          </a:prstGeom>
        </p:spPr>
      </p:pic>
      <p:sp>
        <p:nvSpPr>
          <p:cNvPr id="42" name="Text Placeholder 6">
            <a:extLst>
              <a:ext uri="{FF2B5EF4-FFF2-40B4-BE49-F238E27FC236}">
                <a16:creationId xmlns:a16="http://schemas.microsoft.com/office/drawing/2014/main" id="{3A4A0D17-8F3E-2B5D-7174-5224301135D0}"/>
              </a:ext>
            </a:extLst>
          </p:cNvPr>
          <p:cNvSpPr txBox="1">
            <a:spLocks/>
          </p:cNvSpPr>
          <p:nvPr/>
        </p:nvSpPr>
        <p:spPr bwMode="auto">
          <a:xfrm>
            <a:off x="190991" y="200565"/>
            <a:ext cx="5822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sz="1500" b="1" kern="1200" baseline="0">
                <a:solidFill>
                  <a:srgbClr val="AC145A"/>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None/>
              <a:tabLst/>
              <a:defRPr sz="15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None/>
              <a:tabLst/>
              <a:defRPr sz="15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4pPr>
            <a:lvl5pPr marL="0" marR="0" indent="0" algn="l" defTabSz="914400" rtl="0" eaLnBrk="1" fontAlgn="base" latinLnBrk="0" hangingPunct="1">
              <a:lnSpc>
                <a:spcPts val="1300"/>
              </a:lnSpc>
              <a:spcBef>
                <a:spcPts val="500"/>
              </a:spcBef>
              <a:spcAft>
                <a:spcPct val="0"/>
              </a:spcAft>
              <a:buClrTx/>
              <a:buSzPct val="80000"/>
              <a:buFont typeface="Arial" panose="020B0604020202020204" pitchFamily="34" charset="0"/>
              <a:buNone/>
              <a:tabLst/>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2250" marR="0" lvl="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None/>
              <a:tabLst/>
              <a:defRPr/>
            </a:pPr>
            <a:r>
              <a:rPr kumimoji="0" lang="en-GB" sz="2400" b="1" i="0" u="none" strike="noStrike" kern="1200" cap="none" spc="0" normalizeH="0" baseline="0" noProof="0" dirty="0">
                <a:ln>
                  <a:noFill/>
                </a:ln>
                <a:solidFill>
                  <a:srgbClr val="AC145A"/>
                </a:solidFill>
                <a:effectLst/>
                <a:uLnTx/>
                <a:uFillTx/>
                <a:latin typeface="Helvetica Neue" panose="02000503000000020004" pitchFamily="2" charset="0"/>
                <a:ea typeface="Helvetica Neue" panose="02000503000000020004" pitchFamily="2" charset="0"/>
                <a:cs typeface="Helvetica Neue" panose="02000503000000020004" pitchFamily="2" charset="0"/>
              </a:rPr>
              <a:t>Social Data Institute</a:t>
            </a:r>
          </a:p>
        </p:txBody>
      </p:sp>
    </p:spTree>
    <p:extLst>
      <p:ext uri="{BB962C8B-B14F-4D97-AF65-F5344CB8AC3E}">
        <p14:creationId xmlns:p14="http://schemas.microsoft.com/office/powerpoint/2010/main" val="458757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L="285750" indent="-285750" algn="l">
          <a:buFont typeface="Arial" panose="020B0604020202020204" pitchFamily="34" charset="0"/>
          <a:buChar char="•"/>
          <a:defRPr dirty="0" smtClean="0">
            <a:latin typeface="Helvetica Neue Light" panose="02000403000000020004" pitchFamily="2" charset="0"/>
            <a:ea typeface="Helvetica Neue Light" panose="020004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45023</TotalTime>
  <Words>9630</Words>
  <Application>Microsoft Macintosh PowerPoint</Application>
  <PresentationFormat>Widescreen</PresentationFormat>
  <Paragraphs>1044</Paragraphs>
  <Slides>51</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ＭＳ Ｐゴシック</vt:lpstr>
      <vt:lpstr>Arial</vt:lpstr>
      <vt:lpstr>Calibri</vt:lpstr>
      <vt:lpstr>Cambria Math</vt:lpstr>
      <vt:lpstr>Courier New</vt:lpstr>
      <vt:lpstr>Helvetica</vt:lpstr>
      <vt:lpstr>Helvetica Neue</vt:lpstr>
      <vt:lpstr>HELVETICA NEUE LIGHT</vt:lpstr>
      <vt:lpstr>HELVETICA NEUE LIGHT</vt:lpstr>
      <vt:lpstr>HELVETICA NEUE THIN</vt:lpstr>
      <vt:lpstr>HELVETICA NEUE THIN</vt:lpstr>
      <vt:lpstr>Segoe UI</vt:lpstr>
      <vt:lpstr>Wingdings</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Bayesian Statistics?</vt:lpstr>
      <vt:lpstr>PowerPoint Presentation</vt:lpstr>
      <vt:lpstr>PowerPoint Presentation</vt:lpstr>
      <vt:lpstr>PowerPoint Presentation</vt:lpstr>
      <vt:lpstr>Basic Probability – what is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Probability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Brief on Bayes’ Theorem</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388</cp:revision>
  <dcterms:created xsi:type="dcterms:W3CDTF">2020-11-19T14:47:11Z</dcterms:created>
  <dcterms:modified xsi:type="dcterms:W3CDTF">2025-06-08T17:49:25Z</dcterms:modified>
</cp:coreProperties>
</file>